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61" r:id="rId3"/>
    <p:sldId id="263" r:id="rId4"/>
    <p:sldId id="301" r:id="rId5"/>
    <p:sldId id="302" r:id="rId6"/>
    <p:sldId id="307" r:id="rId7"/>
    <p:sldId id="308" r:id="rId8"/>
    <p:sldId id="309" r:id="rId9"/>
    <p:sldId id="310" r:id="rId10"/>
    <p:sldId id="311" r:id="rId11"/>
    <p:sldId id="312" r:id="rId12"/>
    <p:sldId id="265" r:id="rId13"/>
    <p:sldId id="299" r:id="rId14"/>
    <p:sldId id="313" r:id="rId15"/>
    <p:sldId id="266" r:id="rId16"/>
    <p:sldId id="267" r:id="rId17"/>
    <p:sldId id="269" r:id="rId18"/>
    <p:sldId id="270" r:id="rId19"/>
    <p:sldId id="272" r:id="rId20"/>
    <p:sldId id="273" r:id="rId21"/>
    <p:sldId id="278" r:id="rId22"/>
    <p:sldId id="293" r:id="rId23"/>
    <p:sldId id="306" r:id="rId24"/>
    <p:sldId id="305" r:id="rId25"/>
    <p:sldId id="303" r:id="rId26"/>
    <p:sldId id="275" r:id="rId27"/>
    <p:sldId id="304" r:id="rId28"/>
    <p:sldId id="280" r:id="rId29"/>
    <p:sldId id="281" r:id="rId30"/>
    <p:sldId id="282" r:id="rId31"/>
    <p:sldId id="283" r:id="rId32"/>
    <p:sldId id="284" r:id="rId33"/>
    <p:sldId id="287" r:id="rId34"/>
    <p:sldId id="288" r:id="rId35"/>
    <p:sldId id="297" r:id="rId36"/>
    <p:sldId id="315" r:id="rId3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72" autoAdjust="0"/>
  </p:normalViewPr>
  <p:slideViewPr>
    <p:cSldViewPr>
      <p:cViewPr varScale="1">
        <p:scale>
          <a:sx n="63" d="100"/>
          <a:sy n="63" d="100"/>
        </p:scale>
        <p:origin x="21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36A929-7D01-4C0F-A7F7-8FBB78BC02D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16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3DE439-4EA1-4596-86AA-009E150983A8}" type="slidenum">
              <a:rPr lang="hu-HU"/>
              <a:pPr/>
              <a:t>4</a:t>
            </a:fld>
            <a:endParaRPr lang="hu-H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hu-HU" smtClean="0">
                <a:latin typeface="Arial" charset="0"/>
                <a:cs typeface="Arial" charset="0"/>
              </a:rPr>
              <a:t>Vállalatgazdaságtan jegyzet</a:t>
            </a:r>
          </a:p>
          <a:p>
            <a:pPr eaLnBrk="1" hangingPunct="1">
              <a:buFontTx/>
              <a:buChar char="•"/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E34124-CBBA-429A-9048-D5A990C2310B}" type="slidenum">
              <a:rPr lang="hu-HU"/>
              <a:pPr/>
              <a:t>5</a:t>
            </a:fld>
            <a:endParaRPr lang="hu-H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hu-HU" smtClean="0">
                <a:latin typeface="Arial" charset="0"/>
                <a:cs typeface="Arial" charset="0"/>
              </a:rPr>
              <a:t>Vállalatgazdaságtan jegyzet</a:t>
            </a:r>
          </a:p>
          <a:p>
            <a:pPr eaLnBrk="1" hangingPunct="1">
              <a:buFontTx/>
              <a:buChar char="•"/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E7C4F5-CFBE-4DC7-BDB9-2AFDB9C6F65E}" type="slidenum">
              <a:rPr lang="hu-HU"/>
              <a:pPr/>
              <a:t>12</a:t>
            </a:fld>
            <a:endParaRPr lang="hu-H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A2A6FF-73E4-42D2-8EA0-607EB9EC0FA9}" type="slidenum">
              <a:rPr lang="hu-HU"/>
              <a:pPr/>
              <a:t>13</a:t>
            </a:fld>
            <a:endParaRPr lang="hu-H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hu-HU" smtClean="0">
                <a:latin typeface="Arial" charset="0"/>
                <a:cs typeface="Arial" charset="0"/>
              </a:rPr>
              <a:t>Vállalatgazdaságtan jegyzet</a:t>
            </a:r>
          </a:p>
          <a:p>
            <a:pPr eaLnBrk="1" hangingPunct="1">
              <a:buFontTx/>
              <a:buChar char="•"/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E7C4F5-CFBE-4DC7-BDB9-2AFDB9C6F65E}" type="slidenum">
              <a:rPr lang="hu-HU"/>
              <a:pPr/>
              <a:t>14</a:t>
            </a:fld>
            <a:endParaRPr lang="hu-H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dirty="0" smtClean="0">
                <a:latin typeface="Arial" charset="0"/>
                <a:cs typeface="Arial" charset="0"/>
              </a:rPr>
              <a:t>Emberi erőforrás tervezésekor azonban nem elegendő a mennyiségi kritériumoknak megfelelni, egyre fontosabbá válik a minőség vizsgálata is. Ezt más szóval auditálásnak is nevezik. Az auditálás lényege, hogy a munkaerő-állományt hatékonyság, termelékenység és eredményesség szempontjából elemzi.</a:t>
            </a:r>
          </a:p>
          <a:p>
            <a:pPr eaLnBrk="1" hangingPunct="1"/>
            <a:r>
              <a:rPr lang="hu-HU" dirty="0" smtClean="0">
                <a:latin typeface="Arial" charset="0"/>
                <a:cs typeface="Arial" charset="0"/>
              </a:rPr>
              <a:t>Viszonyszám-elemzés vagy mutatószám-menedzsment: különféle termelékenységi, hatékonysági mutatók számítása, személyi jellegű költségek és a termelési adatok, eredmények, árbevétel összevetése és elemzése</a:t>
            </a:r>
          </a:p>
          <a:p>
            <a:pPr eaLnBrk="1" hangingPunct="1"/>
            <a:r>
              <a:rPr lang="hu-HU" dirty="0" smtClean="0">
                <a:latin typeface="Arial" charset="0"/>
                <a:cs typeface="Arial" charset="0"/>
              </a:rPr>
              <a:t>Kulcscélok teljesülése: annak vizsgálata, hogy a tervezéskor megfogalmazott személyzeti célok milyen mértékben teljesültek a megvalósulás során</a:t>
            </a:r>
          </a:p>
          <a:p>
            <a:pPr eaLnBrk="1" hangingPunct="1"/>
            <a:r>
              <a:rPr lang="hu-HU" dirty="0" smtClean="0">
                <a:latin typeface="Arial" charset="0"/>
                <a:cs typeface="Arial" charset="0"/>
              </a:rPr>
              <a:t>Hangulatjelzők és felmérések: kérdőívek, interjúk segítségével felmérik a vállalatnál uralkodó hangulatot</a:t>
            </a:r>
          </a:p>
          <a:p>
            <a:pPr eaLnBrk="1" hangingPunct="1"/>
            <a:r>
              <a:rPr lang="hu-HU" dirty="0" smtClean="0">
                <a:latin typeface="Arial" charset="0"/>
                <a:cs typeface="Arial" charset="0"/>
              </a:rPr>
              <a:t>Minőségmenedzsment (belső piackutatás): az itt elvégzett tesztelési eljárásnak a humánpolitikai, személyzeti (osztály) hatékonyságának a felmérése a célja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6C27D0-96AE-4E95-B1F0-460AB177CED4}" type="slidenum">
              <a:rPr lang="hu-HU"/>
              <a:pPr/>
              <a:t>18</a:t>
            </a:fld>
            <a:endParaRPr lang="hu-H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1000" dirty="0" smtClean="0">
                <a:latin typeface="Arial" charset="0"/>
                <a:cs typeface="Arial" charset="0"/>
              </a:rPr>
              <a:t>A tudományos menedzsmentként aposztrofált elmélet Taylor nevéhez fűződik és a XX. Század elején alakult ki. Szemléletében az emberek alapvetően lusták, nem szeretnek dolgozni, nem szeretik a felelősséget, az önállóságot. Egyetlen érdek mentén lehet őket megfogni és ez nem más, mint a pénz. Taylor dolgozta ki a teljesítmény alapú bérezést (darabbér, órabér, nyereségrészesedés), mely a tudományosan megszervezett munkán alapul.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dirty="0" smtClean="0">
                <a:latin typeface="Arial" charset="0"/>
                <a:cs typeface="Arial" charset="0"/>
              </a:rPr>
              <a:t>Az emberi kapcsolatok elmélete a XX. Század első negyedében éppen a </a:t>
            </a:r>
            <a:r>
              <a:rPr lang="hu-HU" sz="1000" dirty="0" err="1" smtClean="0">
                <a:latin typeface="Arial" charset="0"/>
                <a:cs typeface="Arial" charset="0"/>
              </a:rPr>
              <a:t>Taylor-i</a:t>
            </a:r>
            <a:r>
              <a:rPr lang="hu-HU" sz="1000" dirty="0" smtClean="0">
                <a:latin typeface="Arial" charset="0"/>
                <a:cs typeface="Arial" charset="0"/>
              </a:rPr>
              <a:t> elvekkel ellentétben az emberek érzelmi, szociális lényére irányította a figyelmet. Ebből kifolyólag a vállalati teljesítmény javulását a jó munkahelyi légkör, a szociális szükségletek kielégítése révén képzelték el.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dirty="0" smtClean="0">
                <a:latin typeface="Arial" charset="0"/>
                <a:cs typeface="Arial" charset="0"/>
              </a:rPr>
              <a:t>A szükségletelmélet kialakulása a XX. Század közepére tehető. Kéthíres képviselője </a:t>
            </a:r>
            <a:r>
              <a:rPr lang="hu-HU" sz="1000" dirty="0" err="1" smtClean="0">
                <a:latin typeface="Arial" charset="0"/>
                <a:cs typeface="Arial" charset="0"/>
              </a:rPr>
              <a:t>Maslow</a:t>
            </a:r>
            <a:r>
              <a:rPr lang="hu-HU" sz="1000" dirty="0" smtClean="0">
                <a:latin typeface="Arial" charset="0"/>
                <a:cs typeface="Arial" charset="0"/>
              </a:rPr>
              <a:t> és Herzberg az emberi szükségletek teljességét kívánta feltérképezni anélkül, hogy egyiknek-másiknak kiemelt jelentőséget tulajdonított volna. </a:t>
            </a:r>
            <a:r>
              <a:rPr lang="hu-HU" sz="1000" dirty="0" err="1" smtClean="0">
                <a:latin typeface="Arial" charset="0"/>
                <a:cs typeface="Arial" charset="0"/>
              </a:rPr>
              <a:t>Maslow</a:t>
            </a:r>
            <a:r>
              <a:rPr lang="hu-HU" sz="1000" dirty="0" smtClean="0">
                <a:latin typeface="Arial" charset="0"/>
                <a:cs typeface="Arial" charset="0"/>
              </a:rPr>
              <a:t> hierarchikus sorrendet állapított meg az embert motiváló faktorok között, ami azt jelenti, hogy az emberek a hierarchia alján lévő szükségletek kielégítése irányából, szintről szintre haladnak felfelé.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dirty="0" smtClean="0">
                <a:latin typeface="Arial" charset="0"/>
                <a:cs typeface="Arial" charset="0"/>
              </a:rPr>
              <a:t>Az x és y elmélet megalkotója Douglas </a:t>
            </a:r>
            <a:r>
              <a:rPr lang="hu-HU" sz="1000" dirty="0" err="1" smtClean="0">
                <a:latin typeface="Arial" charset="0"/>
                <a:cs typeface="Arial" charset="0"/>
              </a:rPr>
              <a:t>McGregor</a:t>
            </a:r>
            <a:r>
              <a:rPr lang="hu-HU" sz="1000" dirty="0" smtClean="0">
                <a:latin typeface="Arial" charset="0"/>
                <a:cs typeface="Arial" charset="0"/>
              </a:rPr>
              <a:t>, aki figyelembe veszi azt a tényt, hogy az emberek nem egyformák. Alapvetően kétféle embertípust különböztet meg, akik a vállalat szempontjából teljesen eltérő bánásmódot igényelnek. Az x típusú ember hasonlít a </a:t>
            </a:r>
            <a:r>
              <a:rPr lang="hu-HU" sz="1000" dirty="0" err="1" smtClean="0">
                <a:latin typeface="Arial" charset="0"/>
                <a:cs typeface="Arial" charset="0"/>
              </a:rPr>
              <a:t>Taylor-nál</a:t>
            </a:r>
            <a:r>
              <a:rPr lang="hu-HU" sz="1000" dirty="0" smtClean="0">
                <a:latin typeface="Arial" charset="0"/>
                <a:cs typeface="Arial" charset="0"/>
              </a:rPr>
              <a:t> bemutatottra, így ösztönzése is csak magasabb bérrel, illetve elbocsátással való fenyegetéssel lehetséges. Az y típusú ember azonban autonóm, kreatív, innovatív, </a:t>
            </a:r>
            <a:r>
              <a:rPr lang="hu-HU" sz="1000" dirty="0" err="1" smtClean="0">
                <a:latin typeface="Arial" charset="0"/>
                <a:cs typeface="Arial" charset="0"/>
              </a:rPr>
              <a:t>ambíciózus</a:t>
            </a:r>
            <a:r>
              <a:rPr lang="hu-HU" sz="1000" dirty="0" smtClean="0">
                <a:latin typeface="Arial" charset="0"/>
                <a:cs typeface="Arial" charset="0"/>
              </a:rPr>
              <a:t>. Őket a jutalmon túlmenően az elismerés, a megbecsülés és kibontakozásuk biztosítása ösztönzi a nagyobb teljesítményre.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dirty="0" smtClean="0">
                <a:latin typeface="Arial" charset="0"/>
                <a:cs typeface="Arial" charset="0"/>
              </a:rPr>
              <a:t>Az </a:t>
            </a:r>
            <a:r>
              <a:rPr lang="hu-HU" sz="1000" dirty="0" err="1" smtClean="0">
                <a:latin typeface="Arial" charset="0"/>
                <a:cs typeface="Arial" charset="0"/>
              </a:rPr>
              <a:t>elváráselmélet</a:t>
            </a:r>
            <a:r>
              <a:rPr lang="hu-HU" sz="1000" dirty="0" smtClean="0">
                <a:latin typeface="Arial" charset="0"/>
                <a:cs typeface="Arial" charset="0"/>
              </a:rPr>
              <a:t> az 1960-as években született. Az elmélet lényege az </a:t>
            </a:r>
            <a:r>
              <a:rPr lang="hu-HU" sz="1000" dirty="0" err="1" smtClean="0">
                <a:latin typeface="Arial" charset="0"/>
                <a:cs typeface="Arial" charset="0"/>
              </a:rPr>
              <a:t>erőfeszítés-teljesítmény-jutalom</a:t>
            </a:r>
            <a:r>
              <a:rPr lang="hu-HU" sz="1000" dirty="0" smtClean="0">
                <a:latin typeface="Arial" charset="0"/>
                <a:cs typeface="Arial" charset="0"/>
              </a:rPr>
              <a:t> hármasa és ezek szoros kapcsolata. Amennyiben a javadalmazás nincs arányban a megtett erőfeszítésekkel és azok eredményével, akkor a dolgozók elégedetlensége nőni fog.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dirty="0" smtClean="0">
                <a:latin typeface="Arial" charset="0"/>
                <a:cs typeface="Arial" charset="0"/>
              </a:rPr>
              <a:t>Az igazságosságelmélet az </a:t>
            </a:r>
            <a:r>
              <a:rPr lang="hu-HU" sz="1000" dirty="0" err="1" smtClean="0">
                <a:latin typeface="Arial" charset="0"/>
                <a:cs typeface="Arial" charset="0"/>
              </a:rPr>
              <a:t>elváráselméleten</a:t>
            </a:r>
            <a:r>
              <a:rPr lang="hu-HU" sz="1000" dirty="0" smtClean="0">
                <a:latin typeface="Arial" charset="0"/>
                <a:cs typeface="Arial" charset="0"/>
              </a:rPr>
              <a:t> alapul, azt fejleszti  tovább. Az input oldalon az erőfeszítések kibővülnek az iskolai végzettség, a szakmai tapasztalat tényezőivel, míg output oldalon a javadalmazás mellett megjelenik a vonzó jövőkép, a karrier lehetőségének biztosítása is. Az input-output arányának megegyezése ennek az elméletnek is sarkköve.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0B1F79D-81F4-42DE-96C9-9791160B471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37F08-CDFC-424F-A4E4-B0A8C5C9B24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72300" y="115888"/>
            <a:ext cx="2171700" cy="60102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362700" cy="60102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F5830-B76E-4AD5-B738-1065651E955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11381-9A57-4B35-8B1D-EF514F568A9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5454E-9BA5-4126-BA06-8B7E5FAD1B2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A6BD0-1645-416B-A61A-B600B778737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3C5DA-003D-41C4-B48F-C22F081FA0B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F2139-49E8-4E52-9C73-40CE81B2C66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56C79-7926-49CD-A1AE-DC2C3CD1282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20E74-AE58-4BAF-8DA4-3537566D4F0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0D6D1-1152-40AF-AEA3-0731CAF5B95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B150FF-781D-4B5D-917E-F2CCEB35B69F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33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33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33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33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acesprofit.hu/kkv_cegblog/szeretjuk-a-munkaadonka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908050"/>
            <a:ext cx="6192838" cy="2808288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hu-HU" sz="4000" b="1" smtClean="0"/>
              <a:t>Emberi erőforrás menedzsment elmélete és gyakorlata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endParaRPr lang="hu-HU" sz="1400" b="1" smtClean="0"/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hu-HU" sz="3600" smtClean="0"/>
              <a:t>Slánicz Béla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GB" sz="3600" smtClean="0"/>
          </a:p>
        </p:txBody>
      </p:sp>
      <p:pic>
        <p:nvPicPr>
          <p:cNvPr id="4099" name="Picture 8" descr="hr_McP-029659_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695700"/>
            <a:ext cx="4286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Pazman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25" y="620713"/>
            <a:ext cx="22129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12" descr="lmf_logo_2012_lm_ct_Kozepes"/>
          <p:cNvSpPr>
            <a:spLocks noChangeAspect="1" noChangeArrowheads="1"/>
          </p:cNvSpPr>
          <p:nvPr/>
        </p:nvSpPr>
        <p:spPr bwMode="auto">
          <a:xfrm>
            <a:off x="4214813" y="3062288"/>
            <a:ext cx="714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Munkaerőpiac</a:t>
            </a:r>
            <a:r>
              <a:rPr lang="hu-HU" dirty="0" smtClean="0"/>
              <a:t> – dinamikus 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591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b="1" u="sng" dirty="0" smtClean="0"/>
              <a:t>Kínálat</a:t>
            </a:r>
          </a:p>
          <a:p>
            <a:pPr>
              <a:spcAft>
                <a:spcPts val="600"/>
              </a:spcAft>
            </a:pPr>
            <a:r>
              <a:rPr lang="hu-HU" sz="2800" dirty="0" smtClean="0"/>
              <a:t>X, Y, Z ….. generációk – más igényekkel és kompetenciákkal jelennek meg a piacon</a:t>
            </a:r>
          </a:p>
          <a:p>
            <a:pPr>
              <a:spcAft>
                <a:spcPts val="600"/>
              </a:spcAft>
            </a:pPr>
            <a:r>
              <a:rPr lang="hu-HU" sz="2800" dirty="0" smtClean="0"/>
              <a:t>40 </a:t>
            </a:r>
            <a:r>
              <a:rPr lang="hu-HU" sz="2800" dirty="0" err="1" smtClean="0"/>
              <a:t>plusszosok</a:t>
            </a:r>
            <a:r>
              <a:rPr lang="hu-HU" sz="2800" dirty="0" smtClean="0"/>
              <a:t> problematikája</a:t>
            </a:r>
          </a:p>
          <a:p>
            <a:pPr>
              <a:spcAft>
                <a:spcPts val="600"/>
              </a:spcAft>
            </a:pPr>
            <a:r>
              <a:rPr lang="hu-HU" sz="2800" dirty="0" smtClean="0"/>
              <a:t>Mit vár a munkát kereső:</a:t>
            </a:r>
          </a:p>
          <a:p>
            <a:pPr lvl="1">
              <a:spcAft>
                <a:spcPts val="600"/>
              </a:spcAft>
            </a:pPr>
            <a:r>
              <a:rPr lang="hu-HU" dirty="0" smtClean="0">
                <a:solidFill>
                  <a:srgbClr val="0033CC"/>
                </a:solidFill>
              </a:rPr>
              <a:t>Kreatív munka</a:t>
            </a:r>
          </a:p>
          <a:p>
            <a:pPr lvl="1">
              <a:spcAft>
                <a:spcPts val="600"/>
              </a:spcAft>
            </a:pPr>
            <a:r>
              <a:rPr lang="hu-HU" dirty="0" smtClean="0">
                <a:solidFill>
                  <a:srgbClr val="0033CC"/>
                </a:solidFill>
              </a:rPr>
              <a:t>Önállóság</a:t>
            </a:r>
          </a:p>
          <a:p>
            <a:pPr lvl="1">
              <a:spcAft>
                <a:spcPts val="600"/>
              </a:spcAft>
            </a:pPr>
            <a:r>
              <a:rPr lang="hu-HU" dirty="0" smtClean="0">
                <a:solidFill>
                  <a:srgbClr val="0033CC"/>
                </a:solidFill>
              </a:rPr>
              <a:t>Jó és biztos fizetés</a:t>
            </a:r>
          </a:p>
          <a:p>
            <a:pPr lvl="1">
              <a:spcAft>
                <a:spcPts val="600"/>
              </a:spcAft>
            </a:pPr>
            <a:r>
              <a:rPr lang="hu-HU" dirty="0" smtClean="0">
                <a:solidFill>
                  <a:srgbClr val="0033CC"/>
                </a:solidFill>
              </a:rPr>
              <a:t>Munka-magánélet egyensúly</a:t>
            </a:r>
          </a:p>
        </p:txBody>
      </p:sp>
    </p:spTree>
    <p:extLst>
      <p:ext uri="{BB962C8B-B14F-4D97-AF65-F5344CB8AC3E}">
        <p14:creationId xmlns:p14="http://schemas.microsoft.com/office/powerpoint/2010/main" val="10239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Baby boom, X, Y és Z generációk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467452"/>
              </p:ext>
            </p:extLst>
          </p:nvPr>
        </p:nvGraphicFramePr>
        <p:xfrm>
          <a:off x="0" y="1268760"/>
          <a:ext cx="9143999" cy="500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905">
                <a:tc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500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ctr"/>
                      <a:r>
                        <a:rPr lang="hu-HU" sz="1800" dirty="0" smtClean="0">
                          <a:solidFill>
                            <a:srgbClr val="003399"/>
                          </a:solidFill>
                        </a:rPr>
                        <a:t>Baby </a:t>
                      </a:r>
                      <a:r>
                        <a:rPr lang="hu-HU" sz="1800" dirty="0" err="1" smtClean="0">
                          <a:solidFill>
                            <a:srgbClr val="003399"/>
                          </a:solidFill>
                        </a:rPr>
                        <a:t>boomer</a:t>
                      </a:r>
                      <a:endParaRPr lang="hu-HU" sz="1800" dirty="0" smtClean="0">
                        <a:solidFill>
                          <a:srgbClr val="003399"/>
                        </a:solidFill>
                      </a:endParaRPr>
                    </a:p>
                    <a:p>
                      <a:pPr algn="ctr"/>
                      <a:r>
                        <a:rPr lang="hu-HU" sz="1600" dirty="0" smtClean="0">
                          <a:solidFill>
                            <a:srgbClr val="003399"/>
                          </a:solidFill>
                        </a:rPr>
                        <a:t>1940-1959</a:t>
                      </a:r>
                      <a:endParaRPr lang="hu-HU" sz="1600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3399"/>
                          </a:solidFill>
                        </a:rPr>
                        <a:t>X</a:t>
                      </a:r>
                      <a:r>
                        <a:rPr lang="hu-HU" sz="1800" dirty="0" smtClean="0">
                          <a:solidFill>
                            <a:srgbClr val="003399"/>
                          </a:solidFill>
                        </a:rPr>
                        <a:t> generáció</a:t>
                      </a:r>
                    </a:p>
                    <a:p>
                      <a:pPr algn="ctr"/>
                      <a:r>
                        <a:rPr lang="hu-HU" sz="1600" dirty="0" smtClean="0">
                          <a:solidFill>
                            <a:srgbClr val="003399"/>
                          </a:solidFill>
                        </a:rPr>
                        <a:t>1960-1979</a:t>
                      </a:r>
                      <a:endParaRPr lang="hu-HU" sz="1600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3399"/>
                          </a:solidFill>
                        </a:rPr>
                        <a:t>Y</a:t>
                      </a:r>
                      <a:r>
                        <a:rPr lang="hu-HU" sz="1800" dirty="0" smtClean="0">
                          <a:solidFill>
                            <a:srgbClr val="003399"/>
                          </a:solidFill>
                        </a:rPr>
                        <a:t> generáció</a:t>
                      </a:r>
                    </a:p>
                    <a:p>
                      <a:pPr algn="ctr"/>
                      <a:r>
                        <a:rPr lang="hu-HU" sz="1800" dirty="0" smtClean="0">
                          <a:solidFill>
                            <a:srgbClr val="003399"/>
                          </a:solidFill>
                        </a:rPr>
                        <a:t>1980-1994</a:t>
                      </a:r>
                      <a:endParaRPr lang="hu-HU" sz="1800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3399"/>
                          </a:solidFill>
                        </a:rPr>
                        <a:t>Z</a:t>
                      </a:r>
                      <a:r>
                        <a:rPr lang="hu-HU" sz="1800" dirty="0" smtClean="0">
                          <a:solidFill>
                            <a:srgbClr val="003399"/>
                          </a:solidFill>
                        </a:rPr>
                        <a:t> generáció</a:t>
                      </a:r>
                    </a:p>
                    <a:p>
                      <a:pPr algn="ctr"/>
                      <a:r>
                        <a:rPr lang="hu-HU" sz="1800" dirty="0" smtClean="0">
                          <a:solidFill>
                            <a:srgbClr val="003399"/>
                          </a:solidFill>
                        </a:rPr>
                        <a:t>1995-2010</a:t>
                      </a:r>
                      <a:endParaRPr lang="hu-HU" sz="1800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943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003399"/>
                          </a:solidFill>
                        </a:rPr>
                        <a:t>Háttér</a:t>
                      </a:r>
                      <a:endParaRPr lang="hu-HU" sz="1600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Háború utáni időszak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Diktatúrák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Politikai változások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Demokráciák</a:t>
                      </a:r>
                      <a:r>
                        <a:rPr lang="hu-HU" sz="1600" baseline="0" dirty="0" smtClean="0"/>
                        <a:t> és teljesítmény-alapú társadalmak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Globalizáció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Stabil gazdasági helyzet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Az Internet kezdete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Globalizáció,</a:t>
                      </a:r>
                      <a:r>
                        <a:rPr lang="hu-HU" sz="1600" baseline="0" dirty="0" smtClean="0"/>
                        <a:t> párhuzamos valóságok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Közösségi</a:t>
                      </a:r>
                      <a:r>
                        <a:rPr lang="hu-HU" sz="1600" baseline="0" dirty="0" smtClean="0"/>
                        <a:t> hálózatok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baseline="0" dirty="0" err="1" smtClean="0"/>
                        <a:t>Digitalizáció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16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003399"/>
                          </a:solidFill>
                        </a:rPr>
                        <a:t>Viselkedés</a:t>
                      </a:r>
                      <a:endParaRPr lang="hu-HU" sz="1600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Idealista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Forradalmi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Takarékoskodó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Anyagias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Versengő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Egyénieskedő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Globalista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Megkérdőjelező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Én központú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„</a:t>
                      </a:r>
                      <a:r>
                        <a:rPr lang="hu-HU" sz="1600" dirty="0" err="1" smtClean="0"/>
                        <a:t>Communa-holic</a:t>
                      </a:r>
                      <a:r>
                        <a:rPr lang="hu-HU" sz="1600" dirty="0" smtClean="0"/>
                        <a:t>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Realista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Nem definiált személyiség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518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003399"/>
                          </a:solidFill>
                        </a:rPr>
                        <a:t>Fogyasztás</a:t>
                      </a:r>
                      <a:endParaRPr lang="hu-HU" sz="1600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Ideológiák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Könnyű-irodalom</a:t>
                      </a:r>
                      <a:r>
                        <a:rPr lang="hu-HU" sz="1600" baseline="0" dirty="0" smtClean="0"/>
                        <a:t> és mozifilmek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Státusz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Márkák és autók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Luxus cikkek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Élmények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Fesztiválok</a:t>
                      </a:r>
                      <a:r>
                        <a:rPr lang="hu-HU" sz="1600" baseline="0" dirty="0" smtClean="0"/>
                        <a:t> és utazás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baseline="0" dirty="0" smtClean="0"/>
                        <a:t>Kiemelt példaképek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Egyediség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Etikus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/>
                        <a:t>Korlátlanság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995936" y="6474822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/>
              <a:t>Forrás: </a:t>
            </a:r>
            <a:r>
              <a:rPr lang="hu-HU" sz="1600" dirty="0" err="1" smtClean="0"/>
              <a:t>McKinsey</a:t>
            </a:r>
            <a:r>
              <a:rPr lang="hu-HU" sz="1600" dirty="0" smtClean="0"/>
              <a:t> &amp; </a:t>
            </a:r>
            <a:r>
              <a:rPr lang="hu-HU" sz="1600" dirty="0" err="1" smtClean="0"/>
              <a:t>Company</a:t>
            </a:r>
            <a:r>
              <a:rPr lang="hu-HU" sz="1600" dirty="0" smtClean="0"/>
              <a:t> 2018 november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4844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obbra nyíl 2"/>
          <p:cNvSpPr/>
          <p:nvPr/>
        </p:nvSpPr>
        <p:spPr>
          <a:xfrm rot="2328567">
            <a:off x="4116540" y="3650379"/>
            <a:ext cx="3557251" cy="1760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26988"/>
            <a:ext cx="8229600" cy="1143001"/>
          </a:xfrm>
        </p:spPr>
        <p:txBody>
          <a:bodyPr/>
          <a:lstStyle/>
          <a:p>
            <a:pPr eaLnBrk="1" hangingPunct="1"/>
            <a:r>
              <a:rPr lang="hu-HU" dirty="0" smtClean="0"/>
              <a:t>Munkaerő menedzsment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626968" cy="5255914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buNone/>
            </a:pPr>
            <a:r>
              <a:rPr lang="hu-HU" b="1" u="sng" dirty="0" smtClean="0"/>
              <a:t>Főbb területek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hu-HU" sz="2800" dirty="0" smtClean="0"/>
              <a:t>Munkaerő biztosítása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hu-HU" sz="2800" dirty="0" smtClean="0"/>
              <a:t>Munkaerő fejlesztése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hu-HU" sz="2800" dirty="0"/>
              <a:t>Munkaerő hatékonysága / Teljesítménymenedzsment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hu-HU" sz="2800" dirty="0" smtClean="0"/>
              <a:t>Kommunikáció</a:t>
            </a:r>
            <a:endParaRPr lang="hu-HU" sz="2800" dirty="0"/>
          </a:p>
          <a:p>
            <a:pPr eaLnBrk="1" hangingPunct="1"/>
            <a:endParaRPr lang="hu-H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77" y="1268760"/>
            <a:ext cx="4238427" cy="24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923718" y="4989012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C00000"/>
                </a:solidFill>
                <a:latin typeface="+mn-lt"/>
                <a:cs typeface="+mn-cs"/>
              </a:rPr>
              <a:t>A vállalat céljaival összhangban</a:t>
            </a:r>
          </a:p>
        </p:txBody>
      </p:sp>
      <p:sp>
        <p:nvSpPr>
          <p:cNvPr id="10" name="Jobbra nyíl 9"/>
          <p:cNvSpPr/>
          <p:nvPr/>
        </p:nvSpPr>
        <p:spPr>
          <a:xfrm rot="1744776">
            <a:off x="4410794" y="4078061"/>
            <a:ext cx="2763894" cy="1914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 rot="642700">
            <a:off x="5230220" y="4777590"/>
            <a:ext cx="1313794" cy="1759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3397902" y="5601123"/>
            <a:ext cx="2649663" cy="2041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>Humánerőforrás megszervezése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688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Emberi-erőforrás tervezés és auditálás</a:t>
            </a:r>
          </a:p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Munkakörelemzés</a:t>
            </a:r>
          </a:p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Erőforrás-biztosítás</a:t>
            </a:r>
          </a:p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Munkakör-értékelés</a:t>
            </a:r>
          </a:p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Ösztönzés</a:t>
            </a:r>
          </a:p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Teljesítményértékelés</a:t>
            </a:r>
          </a:p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Emberi erőforrás fejlesztése</a:t>
            </a:r>
          </a:p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Munkaügyi kapcsolatok (szakszervezet, érdekképviselet)</a:t>
            </a:r>
          </a:p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EE informatika</a:t>
            </a:r>
          </a:p>
          <a:p>
            <a:pPr eaLnBrk="1" hangingPunct="1">
              <a:lnSpc>
                <a:spcPct val="110000"/>
              </a:lnSpc>
            </a:pPr>
            <a:r>
              <a:rPr lang="hu-HU" sz="2400" dirty="0" smtClean="0"/>
              <a:t>Kultúraváltás</a:t>
            </a:r>
          </a:p>
        </p:txBody>
      </p:sp>
      <p:pic>
        <p:nvPicPr>
          <p:cNvPr id="16388" name="Picture 6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89138"/>
            <a:ext cx="37084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26988"/>
            <a:ext cx="8229600" cy="1143001"/>
          </a:xfrm>
        </p:spPr>
        <p:txBody>
          <a:bodyPr/>
          <a:lstStyle/>
          <a:p>
            <a:pPr eaLnBrk="1" hangingPunct="1"/>
            <a:r>
              <a:rPr lang="hu-HU" sz="3200" smtClean="0"/>
              <a:t>Tervezés és Büdzsé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Emberi erőforrás tervezése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Elemzés (jelenlegi állomány)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Kívánt jövőbeli állapottal összevetés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Akciótervezés</a:t>
            </a:r>
          </a:p>
          <a:p>
            <a:pPr eaLnBrk="1" hangingPunct="1">
              <a:lnSpc>
                <a:spcPct val="150000"/>
              </a:lnSpc>
            </a:pPr>
            <a:r>
              <a:rPr lang="hu-HU" smtClean="0"/>
              <a:t>Auditálás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Viszonyszám elemzés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Kulcscélok teljesülése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Hangulatjelzők és felmérések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Minőségmenedzsment</a:t>
            </a:r>
          </a:p>
        </p:txBody>
      </p:sp>
      <p:pic>
        <p:nvPicPr>
          <p:cNvPr id="18436" name="Picture 5" descr="management_k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3141663"/>
            <a:ext cx="28479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7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Munkakör-elemzés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Munkakör megnevezése</a:t>
            </a:r>
          </a:p>
          <a:p>
            <a:pPr eaLnBrk="1" hangingPunct="1"/>
            <a:r>
              <a:rPr lang="hu-HU" smtClean="0"/>
              <a:t>Szervezeti egység és a felettes megjelölése</a:t>
            </a:r>
          </a:p>
          <a:p>
            <a:pPr eaLnBrk="1" hangingPunct="1"/>
            <a:r>
              <a:rPr lang="hu-HU" smtClean="0"/>
              <a:t>Munkakör létrehozásának célja</a:t>
            </a:r>
          </a:p>
          <a:p>
            <a:pPr eaLnBrk="1" hangingPunct="1"/>
            <a:r>
              <a:rPr lang="hu-HU" smtClean="0"/>
              <a:t>Feladatok és felelősségi körök felsorolása</a:t>
            </a:r>
          </a:p>
          <a:p>
            <a:pPr eaLnBrk="1" hangingPunct="1"/>
            <a:r>
              <a:rPr lang="hu-HU" smtClean="0"/>
              <a:t>Betöltéshez szükséges képességek, képesítések meghatározása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Erőforrás biztosítása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Toborzás</a:t>
            </a:r>
          </a:p>
          <a:p>
            <a:pPr eaLnBrk="1" hangingPunct="1"/>
            <a:r>
              <a:rPr lang="hu-HU" smtClean="0"/>
              <a:t>Kiválasztás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Beillesztés</a:t>
            </a:r>
          </a:p>
          <a:p>
            <a:pPr eaLnBrk="1" hangingPunct="1"/>
            <a:r>
              <a:rPr lang="hu-HU" smtClean="0"/>
              <a:t>Munkaeszközök, felelősségi körök</a:t>
            </a:r>
          </a:p>
          <a:p>
            <a:pPr eaLnBrk="1" hangingPunct="1"/>
            <a:r>
              <a:rPr lang="hu-HU" smtClean="0"/>
              <a:t>Próbaidő menedzsment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84213" y="3141663"/>
            <a:ext cx="792003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Vállalati példa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Bemutatás</a:t>
            </a:r>
          </a:p>
          <a:p>
            <a:pPr eaLnBrk="1" hangingPunct="1"/>
            <a:r>
              <a:rPr lang="hu-HU" smtClean="0"/>
              <a:t>Bevezető képzés első nap</a:t>
            </a:r>
          </a:p>
          <a:p>
            <a:pPr eaLnBrk="1" hangingPunct="1"/>
            <a:r>
              <a:rPr lang="hu-HU" smtClean="0"/>
              <a:t>Orientáció (vezetői, társterületek)</a:t>
            </a:r>
          </a:p>
          <a:p>
            <a:pPr eaLnBrk="1" hangingPunct="1"/>
            <a:r>
              <a:rPr lang="hu-HU" smtClean="0"/>
              <a:t>„Field visit” – üzleti folyamatok megismerése</a:t>
            </a:r>
          </a:p>
          <a:p>
            <a:pPr eaLnBrk="1" hangingPunct="1"/>
            <a:r>
              <a:rPr lang="hu-HU" smtClean="0"/>
              <a:t>Ügyfélszolgálati területek</a:t>
            </a:r>
          </a:p>
          <a:p>
            <a:pPr eaLnBrk="1" hangingPunct="1"/>
            <a:r>
              <a:rPr lang="hu-HU" smtClean="0"/>
              <a:t>Képviselőknél „on the job” folyamat, önállósodási folyamat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Ösztönző rendszerek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Motivációs elméletek</a:t>
            </a:r>
          </a:p>
          <a:p>
            <a:pPr lvl="1" eaLnBrk="1" hangingPunct="1"/>
            <a:r>
              <a:rPr lang="hu-HU" smtClean="0"/>
              <a:t>„Tudományos menedzsment”</a:t>
            </a:r>
          </a:p>
          <a:p>
            <a:pPr lvl="1" eaLnBrk="1" hangingPunct="1"/>
            <a:r>
              <a:rPr lang="hu-HU" smtClean="0"/>
              <a:t>„Emberi kapcsolatok”</a:t>
            </a:r>
          </a:p>
          <a:p>
            <a:pPr lvl="1" eaLnBrk="1" hangingPunct="1"/>
            <a:r>
              <a:rPr lang="hu-HU" smtClean="0"/>
              <a:t>„Szükségletelmélet”</a:t>
            </a:r>
          </a:p>
          <a:p>
            <a:pPr lvl="1" eaLnBrk="1" hangingPunct="1"/>
            <a:r>
              <a:rPr lang="hu-HU" smtClean="0"/>
              <a:t>„x és y elmélet”</a:t>
            </a:r>
          </a:p>
          <a:p>
            <a:pPr lvl="1" eaLnBrk="1" hangingPunct="1"/>
            <a:r>
              <a:rPr lang="hu-HU" smtClean="0"/>
              <a:t>„Elváráselmélet”</a:t>
            </a:r>
          </a:p>
          <a:p>
            <a:pPr lvl="1" eaLnBrk="1" hangingPunct="1"/>
            <a:r>
              <a:rPr lang="hu-HU" smtClean="0"/>
              <a:t>Igazságosságelmélet”</a:t>
            </a:r>
          </a:p>
        </p:txBody>
      </p:sp>
      <p:pic>
        <p:nvPicPr>
          <p:cNvPr id="24580" name="Picture 5" descr="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163" y="2687638"/>
            <a:ext cx="4125912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Maslow</a:t>
            </a:r>
          </a:p>
        </p:txBody>
      </p:sp>
      <p:pic>
        <p:nvPicPr>
          <p:cNvPr id="26627" name="Picture 5" descr="piram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20763"/>
            <a:ext cx="69850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hu-HU" smtClean="0"/>
              <a:t>Slánicz Béla</a:t>
            </a:r>
            <a:endParaRPr lang="en-GB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6707188" cy="4924425"/>
          </a:xfrm>
        </p:spPr>
        <p:txBody>
          <a:bodyPr/>
          <a:lstStyle/>
          <a:p>
            <a:pPr eaLnBrk="1" hangingPunct="1"/>
            <a:r>
              <a:rPr lang="hu-HU" sz="2400" dirty="0" smtClean="0"/>
              <a:t>Közgazdász</a:t>
            </a:r>
          </a:p>
          <a:p>
            <a:pPr eaLnBrk="1" hangingPunct="1"/>
            <a:r>
              <a:rPr lang="hu-HU" sz="2400" dirty="0" smtClean="0"/>
              <a:t>Jogi kötődés (ELTE)</a:t>
            </a:r>
          </a:p>
          <a:p>
            <a:pPr eaLnBrk="1" hangingPunct="1"/>
            <a:r>
              <a:rPr lang="hu-HU" sz="2400" dirty="0" smtClean="0"/>
              <a:t>25 év vezetői tapasztalat</a:t>
            </a:r>
          </a:p>
          <a:p>
            <a:pPr eaLnBrk="1" hangingPunct="1"/>
            <a:r>
              <a:rPr lang="hu-HU" sz="2400" dirty="0" smtClean="0"/>
              <a:t>Holland, svájci, amerikai, német és angol multi-környezet</a:t>
            </a:r>
          </a:p>
          <a:p>
            <a:pPr eaLnBrk="1" hangingPunct="1"/>
            <a:r>
              <a:rPr lang="hu-HU" sz="2400" dirty="0" smtClean="0"/>
              <a:t>Létrehozás, építés</a:t>
            </a:r>
          </a:p>
          <a:p>
            <a:pPr eaLnBrk="1" hangingPunct="1"/>
            <a:r>
              <a:rPr lang="hu-HU" sz="2400" dirty="0" smtClean="0"/>
              <a:t>Gazdasági, jogi, adminisztrációs, ügyfélszolgálati, hitelkockázat menedzsment, hátralékkezelés, folyamatfejlesztés</a:t>
            </a:r>
          </a:p>
          <a:p>
            <a:pPr eaLnBrk="1" hangingPunct="1"/>
            <a:r>
              <a:rPr lang="hu-HU" sz="2400" dirty="0" smtClean="0"/>
              <a:t>5000+ alkalmazott</a:t>
            </a: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Bérrendszerek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Hagyományos bérrendszer</a:t>
            </a:r>
          </a:p>
          <a:p>
            <a:pPr lvl="1" eaLnBrk="1" hangingPunct="1"/>
            <a:r>
              <a:rPr lang="hu-HU" dirty="0" smtClean="0"/>
              <a:t>Vállalatnál eltöltött idő, </a:t>
            </a:r>
            <a:r>
              <a:rPr lang="hu-HU" dirty="0" err="1" smtClean="0"/>
              <a:t>szenioritás</a:t>
            </a:r>
            <a:r>
              <a:rPr lang="hu-HU" dirty="0" smtClean="0"/>
              <a:t>, hűség</a:t>
            </a:r>
          </a:p>
          <a:p>
            <a:pPr eaLnBrk="1" hangingPunct="1"/>
            <a:r>
              <a:rPr lang="hu-HU" dirty="0" smtClean="0"/>
              <a:t>Teljesítményalapú ösztönző</a:t>
            </a:r>
          </a:p>
          <a:p>
            <a:pPr lvl="1" eaLnBrk="1" hangingPunct="1"/>
            <a:r>
              <a:rPr lang="hu-HU" dirty="0" smtClean="0"/>
              <a:t>Egyéni és csoportos, profitból részesedés</a:t>
            </a:r>
          </a:p>
          <a:p>
            <a:pPr eaLnBrk="1" hangingPunct="1"/>
            <a:r>
              <a:rPr lang="hu-HU" dirty="0" smtClean="0"/>
              <a:t>Kompetencia alapú bérrendszer</a:t>
            </a:r>
          </a:p>
          <a:p>
            <a:pPr lvl="1" eaLnBrk="1" hangingPunct="1"/>
            <a:r>
              <a:rPr lang="hu-HU" dirty="0" smtClean="0"/>
              <a:t>Nem output, hanem input orientált</a:t>
            </a:r>
          </a:p>
          <a:p>
            <a:pPr lvl="1" eaLnBrk="1" hangingPunct="1"/>
            <a:r>
              <a:rPr lang="hu-HU" dirty="0" smtClean="0"/>
              <a:t>Széles sávban mozog, teljesítmény alapján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Eredményjelzők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4114800" cy="4784725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hu-HU" dirty="0" smtClean="0"/>
              <a:t>Objektív</a:t>
            </a:r>
          </a:p>
          <a:p>
            <a:pPr eaLnBrk="1" hangingPunct="1">
              <a:spcAft>
                <a:spcPct val="40000"/>
              </a:spcAft>
            </a:pPr>
            <a:r>
              <a:rPr lang="hu-HU" dirty="0" smtClean="0"/>
              <a:t>Egyszerű</a:t>
            </a:r>
          </a:p>
          <a:p>
            <a:pPr eaLnBrk="1" hangingPunct="1">
              <a:spcAft>
                <a:spcPct val="40000"/>
              </a:spcAft>
            </a:pPr>
            <a:r>
              <a:rPr lang="hu-HU" dirty="0" smtClean="0"/>
              <a:t>Van ráhatás</a:t>
            </a:r>
          </a:p>
          <a:p>
            <a:pPr eaLnBrk="1" hangingPunct="1">
              <a:spcAft>
                <a:spcPct val="40000"/>
              </a:spcAft>
            </a:pPr>
            <a:r>
              <a:rPr lang="hu-HU" dirty="0" smtClean="0"/>
              <a:t>Működtetés folyamatossága</a:t>
            </a:r>
          </a:p>
          <a:p>
            <a:pPr eaLnBrk="1" hangingPunct="1">
              <a:spcAft>
                <a:spcPct val="40000"/>
              </a:spcAft>
            </a:pPr>
            <a:r>
              <a:rPr lang="hu-HU" dirty="0" smtClean="0"/>
              <a:t>LÉC (Franklin </a:t>
            </a:r>
            <a:r>
              <a:rPr lang="hu-HU" dirty="0" err="1" smtClean="0"/>
              <a:t>Covey</a:t>
            </a:r>
            <a:r>
              <a:rPr lang="hu-HU" dirty="0" smtClean="0"/>
              <a:t>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688" y="1700808"/>
            <a:ext cx="5040312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067944" y="1844824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Nem anyagi ösztönzők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483225" cy="4784725"/>
          </a:xfrm>
        </p:spPr>
        <p:txBody>
          <a:bodyPr/>
          <a:lstStyle/>
          <a:p>
            <a:pPr eaLnBrk="1" hangingPunct="1"/>
            <a:r>
              <a:rPr lang="hu-HU" smtClean="0"/>
              <a:t>Példakép, Mestermunka …</a:t>
            </a:r>
          </a:p>
          <a:p>
            <a:pPr eaLnBrk="1" hangingPunct="1"/>
            <a:r>
              <a:rPr lang="hu-HU" smtClean="0"/>
              <a:t>Elismerés kommunikációja</a:t>
            </a:r>
          </a:p>
          <a:p>
            <a:pPr eaLnBrk="1" hangingPunct="1"/>
            <a:r>
              <a:rPr lang="hu-HU" smtClean="0"/>
              <a:t>Felkérés szakértői részvételre</a:t>
            </a:r>
          </a:p>
          <a:p>
            <a:pPr eaLnBrk="1" hangingPunct="1"/>
            <a:r>
              <a:rPr lang="hu-HU" smtClean="0"/>
              <a:t>Talent pool / Tehetséggondozás</a:t>
            </a:r>
          </a:p>
          <a:p>
            <a:pPr eaLnBrk="1" hangingPunct="1"/>
            <a:r>
              <a:rPr lang="hu-HU" smtClean="0"/>
              <a:t>Karrier / Kinevezések</a:t>
            </a:r>
          </a:p>
        </p:txBody>
      </p:sp>
      <p:pic>
        <p:nvPicPr>
          <p:cNvPr id="31748" name="Picture 5" descr="pic_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41738"/>
            <a:ext cx="32766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ShakeHand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052513"/>
            <a:ext cx="31321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Munkatársak motiválása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hu-HU" dirty="0" smtClean="0"/>
              <a:t>    „A cégvezetők 69 százaléka úgy tartja, hogy</a:t>
            </a:r>
            <a:r>
              <a:rPr lang="hu-HU" b="1" dirty="0" smtClean="0">
                <a:hlinkClick r:id="rId2"/>
              </a:rPr>
              <a:t> a dolgozói elkötelezettség és motiváció kulcsfontosságú szerepet fog játszani </a:t>
            </a:r>
            <a:r>
              <a:rPr lang="hu-HU" dirty="0" smtClean="0"/>
              <a:t>a következő 3 évben, mint az üzleti eredményességet befolyásoló fő stratégiai mutató” </a:t>
            </a:r>
          </a:p>
          <a:p>
            <a:pPr eaLnBrk="1" hangingPunct="1">
              <a:buNone/>
            </a:pPr>
            <a:r>
              <a:rPr lang="hu-HU" dirty="0" smtClean="0"/>
              <a:t>				[</a:t>
            </a:r>
            <a:r>
              <a:rPr lang="hu-HU" dirty="0" err="1" smtClean="0"/>
              <a:t>AON-Hewit</a:t>
            </a:r>
            <a:r>
              <a:rPr lang="hu-HU" dirty="0" smtClean="0"/>
              <a:t> kutatás, 2015]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Munkatársak motiválása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u-HU" sz="2800" dirty="0" smtClean="0"/>
              <a:t>Néhány tipikus hibás feltételezés a motivációról:</a:t>
            </a:r>
          </a:p>
          <a:p>
            <a:pPr>
              <a:buNone/>
            </a:pPr>
            <a:endParaRPr lang="hu-HU" sz="2800" dirty="0" smtClean="0"/>
          </a:p>
          <a:p>
            <a:r>
              <a:rPr lang="hu-HU" sz="2800" dirty="0" smtClean="0"/>
              <a:t>Az embereim azért kapják a fizetésüket, hogy kiválóan teljesítsenek.</a:t>
            </a:r>
          </a:p>
          <a:p>
            <a:r>
              <a:rPr lang="hu-HU" sz="2800" dirty="0" smtClean="0"/>
              <a:t>Ami engem érdekel, az érdekel mást is.</a:t>
            </a:r>
          </a:p>
          <a:p>
            <a:r>
              <a:rPr lang="hu-HU" sz="2800" dirty="0" smtClean="0"/>
              <a:t>Egy embernek egy </a:t>
            </a:r>
            <a:r>
              <a:rPr lang="hu-HU" sz="2800" dirty="0" err="1" smtClean="0"/>
              <a:t>motivátora</a:t>
            </a:r>
            <a:r>
              <a:rPr lang="hu-HU" sz="2800" dirty="0" smtClean="0"/>
              <a:t> van.</a:t>
            </a:r>
          </a:p>
          <a:p>
            <a:r>
              <a:rPr lang="hu-HU" sz="2800" dirty="0" smtClean="0"/>
              <a:t>Mindenki egyformán jól motiválható.</a:t>
            </a:r>
          </a:p>
          <a:p>
            <a:r>
              <a:rPr lang="hu-HU" sz="2800" dirty="0" smtClean="0"/>
              <a:t>Mindenki azt szereti csinálni (attól motivált), amit tud is, amihez ért.</a:t>
            </a:r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Teljesítmény értékelése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hu-HU" dirty="0" smtClean="0"/>
              <a:t>Főbb elemei: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hu-HU" dirty="0" smtClean="0"/>
              <a:t>Véleményezésen alapuló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hu-HU" dirty="0" smtClean="0"/>
              <a:t>Magatartásformán alapuló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hu-HU" dirty="0" smtClean="0"/>
              <a:t>Célkitűzésen alapuló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hu-HU" dirty="0" smtClean="0"/>
              <a:t>Teljesítménymenedzsment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Teljesítmény értékelése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hu-HU" smtClean="0"/>
              <a:t>Miért fontos?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Alapvető elvárások: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Rendszeres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Kétirányú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Írásban rögzített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Strukturált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Objektivitásra törekvő (SMART)</a:t>
            </a:r>
          </a:p>
          <a:p>
            <a:pPr lvl="1" eaLnBrk="1" hangingPunct="1">
              <a:lnSpc>
                <a:spcPct val="90000"/>
              </a:lnSpc>
            </a:pPr>
            <a:r>
              <a:rPr lang="hu-HU" smtClean="0"/>
              <a:t>Komolyan vett, felkészült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hu-HU" smtClean="0"/>
              <a:t>Vállalati példa</a:t>
            </a:r>
          </a:p>
        </p:txBody>
      </p:sp>
      <p:pic>
        <p:nvPicPr>
          <p:cNvPr id="33796" name="Picture 5" descr="sm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63" y="1628775"/>
            <a:ext cx="3589337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Tapasztalatmegosztás</a:t>
            </a:r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392695" y="1196752"/>
            <a:ext cx="8229600" cy="4784725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Mit 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szeretne 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		a munkavállaló?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9843"/>
            <a:ext cx="6048672" cy="37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Munkaerő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dirty="0" smtClean="0"/>
              <a:t>Pénz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Biztonság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Erkölcsi megbecsülés, elismerés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Érdekes feladatok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Tanulás lehetősége</a:t>
            </a:r>
          </a:p>
        </p:txBody>
      </p:sp>
      <p:pic>
        <p:nvPicPr>
          <p:cNvPr id="38916" name="Picture 4" descr="young-man-thumbs-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814762"/>
            <a:ext cx="2857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Munkaerő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smtClean="0"/>
              <a:t>Szakértők szerint:</a:t>
            </a:r>
          </a:p>
          <a:p>
            <a:pPr eaLnBrk="1" hangingPunct="1"/>
            <a:r>
              <a:rPr lang="hu-HU" smtClean="0"/>
              <a:t>Tudom, hogy mit várnak el tőlem.</a:t>
            </a:r>
          </a:p>
          <a:p>
            <a:pPr eaLnBrk="1" hangingPunct="1"/>
            <a:r>
              <a:rPr lang="hu-HU" smtClean="0"/>
              <a:t>Megkapom az eszközöket és az információkat, ami kell a munkámhoz.</a:t>
            </a:r>
          </a:p>
          <a:p>
            <a:pPr eaLnBrk="1" hangingPunct="1"/>
            <a:endParaRPr lang="hu-HU" smtClean="0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5003800" y="4292600"/>
            <a:ext cx="3382963" cy="122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sz="2800" b="1">
                <a:solidFill>
                  <a:schemeClr val="bg1"/>
                </a:solidFill>
              </a:rPr>
              <a:t>Kapni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Előadás célja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003232" cy="47847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hu-HU" dirty="0" smtClean="0"/>
              <a:t>Humánerőforrás menedzsment </a:t>
            </a:r>
          </a:p>
          <a:p>
            <a:pPr lvl="1" eaLnBrk="1" hangingPunct="1">
              <a:lnSpc>
                <a:spcPct val="130000"/>
              </a:lnSpc>
            </a:pPr>
            <a:r>
              <a:rPr lang="hu-HU" dirty="0" smtClean="0"/>
              <a:t>Elmélet és</a:t>
            </a:r>
          </a:p>
          <a:p>
            <a:pPr lvl="1" eaLnBrk="1" hangingPunct="1">
              <a:lnSpc>
                <a:spcPct val="130000"/>
              </a:lnSpc>
            </a:pPr>
            <a:r>
              <a:rPr lang="hu-HU" dirty="0" smtClean="0"/>
              <a:t>Gyakorlati megvalósítása </a:t>
            </a:r>
          </a:p>
          <a:p>
            <a:pPr eaLnBrk="1" hangingPunct="1">
              <a:lnSpc>
                <a:spcPct val="130000"/>
              </a:lnSpc>
            </a:pPr>
            <a:r>
              <a:rPr lang="hu-HU" dirty="0" smtClean="0"/>
              <a:t>Munkaerőpiac aktuális trendjei</a:t>
            </a:r>
          </a:p>
          <a:p>
            <a:pPr eaLnBrk="1" hangingPunct="1">
              <a:lnSpc>
                <a:spcPct val="130000"/>
              </a:lnSpc>
            </a:pPr>
            <a:r>
              <a:rPr lang="hu-HU" dirty="0" smtClean="0"/>
              <a:t>Tippek a pályakezdéshez </a:t>
            </a:r>
          </a:p>
        </p:txBody>
      </p:sp>
      <p:pic>
        <p:nvPicPr>
          <p:cNvPr id="6148" name="Picture 5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244" y="4632325"/>
            <a:ext cx="3348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Munkaerő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Minden nap lehetőségem van arra, hogy azt csináljam, amiben a legjobb vagyok.</a:t>
            </a:r>
          </a:p>
          <a:p>
            <a:pPr eaLnBrk="1" hangingPunct="1"/>
            <a:r>
              <a:rPr lang="hu-HU" smtClean="0"/>
              <a:t>Az elmúlt hét napban valaki visszajelzést adott (megdicsért) a munkámmal kapcsolatban.</a:t>
            </a:r>
          </a:p>
          <a:p>
            <a:pPr eaLnBrk="1" hangingPunct="1"/>
            <a:r>
              <a:rPr lang="hu-HU" smtClean="0"/>
              <a:t>A főnökömet érdekli, hogy mi van velem.</a:t>
            </a:r>
          </a:p>
          <a:p>
            <a:pPr eaLnBrk="1" hangingPunct="1"/>
            <a:r>
              <a:rPr lang="hu-HU" smtClean="0"/>
              <a:t>Valaki a munkahelyemen ösztönöz arra, hogy fejlődjek.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5076825" y="5445125"/>
            <a:ext cx="3382963" cy="122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sz="2800" b="1">
                <a:solidFill>
                  <a:schemeClr val="bg1"/>
                </a:solidFill>
              </a:rPr>
              <a:t>Adni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Munkaerő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Számít a véleményem.</a:t>
            </a:r>
          </a:p>
          <a:p>
            <a:pPr eaLnBrk="1" hangingPunct="1"/>
            <a:r>
              <a:rPr lang="hu-HU" smtClean="0"/>
              <a:t>A vállalat küldetése és céljai alapján úgy érzem, fontos a munkám.</a:t>
            </a:r>
          </a:p>
          <a:p>
            <a:pPr eaLnBrk="1" hangingPunct="1"/>
            <a:r>
              <a:rPr lang="hu-HU" smtClean="0"/>
              <a:t>A munkatársaim elkötelezettek a minőségi munkavégzés iránt.</a:t>
            </a:r>
          </a:p>
          <a:p>
            <a:pPr eaLnBrk="1" hangingPunct="1"/>
            <a:r>
              <a:rPr lang="hu-HU" smtClean="0"/>
              <a:t>Van jó barátom a munkahelyen.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5076825" y="5084763"/>
            <a:ext cx="3382963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sz="2800" b="1">
                <a:solidFill>
                  <a:schemeClr val="bg1"/>
                </a:solidFill>
              </a:rPr>
              <a:t>Tartozni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Munkaerő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elmúlt 6 hónapban valaki a munkahelyen beszélt velem a fejlődésemről.</a:t>
            </a:r>
          </a:p>
          <a:p>
            <a:pPr eaLnBrk="1" hangingPunct="1"/>
            <a:r>
              <a:rPr lang="hu-HU" smtClean="0"/>
              <a:t>Az elmúlt egy évben voltak lehetőségeim, hogy tanuljak és fejlődjek.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5076825" y="4724400"/>
            <a:ext cx="3382963" cy="122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sz="2800" b="1">
                <a:solidFill>
                  <a:schemeClr val="bg1"/>
                </a:solidFill>
              </a:rPr>
              <a:t>Fejlődni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Strukturáltság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Executive Summary</a:t>
            </a:r>
          </a:p>
          <a:p>
            <a:pPr eaLnBrk="1" hangingPunct="1"/>
            <a:r>
              <a:rPr lang="hu-HU" smtClean="0"/>
              <a:t>Hol vagyok és hova akarok eljutni</a:t>
            </a:r>
          </a:p>
          <a:p>
            <a:pPr eaLnBrk="1" hangingPunct="1"/>
            <a:r>
              <a:rPr lang="hu-HU" smtClean="0"/>
              <a:t>Alternatívák</a:t>
            </a:r>
          </a:p>
          <a:p>
            <a:pPr eaLnBrk="1" hangingPunct="1"/>
            <a:r>
              <a:rPr lang="hu-HU" smtClean="0"/>
              <a:t>Pro és kontra</a:t>
            </a:r>
          </a:p>
          <a:p>
            <a:pPr eaLnBrk="1" hangingPunct="1"/>
            <a:r>
              <a:rPr lang="hu-HU" smtClean="0"/>
              <a:t>Megalapozott</a:t>
            </a:r>
          </a:p>
          <a:p>
            <a:pPr eaLnBrk="1" hangingPunct="1"/>
            <a:r>
              <a:rPr lang="hu-HU" smtClean="0"/>
              <a:t>Csak a legfontosabbak</a:t>
            </a:r>
          </a:p>
          <a:p>
            <a:pPr eaLnBrk="1" hangingPunct="1"/>
            <a:r>
              <a:rPr lang="hu-HU" smtClean="0"/>
              <a:t>Cost/Benefit</a:t>
            </a:r>
          </a:p>
        </p:txBody>
      </p:sp>
      <p:pic>
        <p:nvPicPr>
          <p:cNvPr id="46084" name="Picture 6" descr="16_mmaaggnnaa_files_wordpress_com_Strukturalt_utvonal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89238"/>
            <a:ext cx="3048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Kommunikáció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Lényegre törő</a:t>
            </a:r>
          </a:p>
          <a:p>
            <a:pPr eaLnBrk="1" hangingPunct="1"/>
            <a:r>
              <a:rPr lang="hu-HU" smtClean="0"/>
              <a:t>Alapvető kommunikációs elemek (hangerő, fejtartás, szemkontaktus)</a:t>
            </a:r>
          </a:p>
          <a:p>
            <a:pPr eaLnBrk="1" hangingPunct="1"/>
            <a:r>
              <a:rPr lang="hu-HU" smtClean="0"/>
              <a:t>Kérdéssel vagy javaslattal/megállapítással végződik</a:t>
            </a:r>
          </a:p>
          <a:p>
            <a:pPr eaLnBrk="1" hangingPunct="1"/>
            <a:r>
              <a:rPr lang="hu-HU" smtClean="0"/>
              <a:t>Megbeszélések</a:t>
            </a:r>
          </a:p>
          <a:p>
            <a:pPr eaLnBrk="1" hangingPunct="1"/>
            <a:r>
              <a:rPr lang="hu-HU" smtClean="0"/>
              <a:t>Ötletelések</a:t>
            </a:r>
          </a:p>
        </p:txBody>
      </p:sp>
      <p:pic>
        <p:nvPicPr>
          <p:cNvPr id="47108" name="Picture 5" descr="successful_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170363"/>
            <a:ext cx="34925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Alkalmazottként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dirty="0" smtClean="0"/>
              <a:t>Tisztázzátok az elvárásokat (saját, vezető és egyéb „ügyfelek”)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Pontos kivitelezés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Pozitív, eredményorientált attitűd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Tanulás</a:t>
            </a:r>
          </a:p>
          <a:p>
            <a:pPr eaLnBrk="1" hangingPunct="1">
              <a:lnSpc>
                <a:spcPct val="150000"/>
              </a:lnSpc>
            </a:pPr>
            <a:r>
              <a:rPr lang="hu-HU" dirty="0" smtClean="0"/>
              <a:t>Türelem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772816"/>
            <a:ext cx="6192838" cy="1943522"/>
          </a:xfrm>
          <a:noFill/>
        </p:spPr>
        <p:txBody>
          <a:bodyPr/>
          <a:lstStyle/>
          <a:p>
            <a:r>
              <a:rPr lang="hu-HU" sz="4800" b="1" dirty="0"/>
              <a:t>Sok sikert!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GB" sz="4400" dirty="0" smtClean="0"/>
          </a:p>
        </p:txBody>
      </p:sp>
      <p:pic>
        <p:nvPicPr>
          <p:cNvPr id="4099" name="Picture 8" descr="hr_McP-029659_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695700"/>
            <a:ext cx="4286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Pazman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25" y="620713"/>
            <a:ext cx="22129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12" descr="lmf_logo_2012_lm_ct_Kozepes"/>
          <p:cNvSpPr>
            <a:spLocks noChangeAspect="1" noChangeArrowheads="1"/>
          </p:cNvSpPr>
          <p:nvPr/>
        </p:nvSpPr>
        <p:spPr bwMode="auto">
          <a:xfrm>
            <a:off x="4214813" y="3062288"/>
            <a:ext cx="714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5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>A munka piaca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51837" cy="49688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sz="2400" smtClean="0"/>
              <a:t>A társadalmi jövedelmek 75%-a munkajövedelem</a:t>
            </a:r>
          </a:p>
          <a:p>
            <a:pPr eaLnBrk="1" hangingPunct="1">
              <a:lnSpc>
                <a:spcPct val="150000"/>
              </a:lnSpc>
            </a:pPr>
            <a:r>
              <a:rPr lang="hu-HU" sz="2400" smtClean="0"/>
              <a:t>A munka keresletét rengeteg tényező befolyásolja</a:t>
            </a:r>
          </a:p>
          <a:p>
            <a:pPr lvl="1" eaLnBrk="1" hangingPunct="1">
              <a:lnSpc>
                <a:spcPct val="150000"/>
              </a:lnSpc>
            </a:pPr>
            <a:r>
              <a:rPr lang="hu-HU" sz="2400" smtClean="0"/>
              <a:t>Gazdasági növekedés</a:t>
            </a:r>
          </a:p>
          <a:p>
            <a:pPr lvl="1" eaLnBrk="1" hangingPunct="1">
              <a:lnSpc>
                <a:spcPct val="150000"/>
              </a:lnSpc>
            </a:pPr>
            <a:r>
              <a:rPr lang="hu-HU" sz="2400" smtClean="0"/>
              <a:t>Gazdaság szerkezete</a:t>
            </a:r>
          </a:p>
          <a:p>
            <a:pPr lvl="1" eaLnBrk="1" hangingPunct="1">
              <a:lnSpc>
                <a:spcPct val="150000"/>
              </a:lnSpc>
            </a:pPr>
            <a:r>
              <a:rPr lang="hu-HU" sz="2400" smtClean="0"/>
              <a:t>Nyersanyagárak alakulása</a:t>
            </a:r>
          </a:p>
          <a:p>
            <a:pPr lvl="1" eaLnBrk="1" hangingPunct="1">
              <a:lnSpc>
                <a:spcPct val="150000"/>
              </a:lnSpc>
            </a:pPr>
            <a:r>
              <a:rPr lang="hu-HU" sz="2400" smtClean="0"/>
              <a:t>Finanszírozás (kamatok alakulása)</a:t>
            </a:r>
          </a:p>
          <a:p>
            <a:pPr lvl="1" eaLnBrk="1" hangingPunct="1">
              <a:lnSpc>
                <a:spcPct val="150000"/>
              </a:lnSpc>
            </a:pPr>
            <a:r>
              <a:rPr lang="hu-HU" sz="2400" smtClean="0"/>
              <a:t>Beruházások alakulás és szerkezete</a:t>
            </a:r>
          </a:p>
          <a:p>
            <a:pPr lvl="1" eaLnBrk="1" hangingPunct="1">
              <a:lnSpc>
                <a:spcPct val="150000"/>
              </a:lnSpc>
            </a:pPr>
            <a:r>
              <a:rPr lang="hu-HU" sz="2400" smtClean="0"/>
              <a:t>Adózás, szabályozási rendszer, állami ösztönzők</a:t>
            </a:r>
          </a:p>
          <a:p>
            <a:pPr lvl="1" eaLnBrk="1" hangingPunct="1">
              <a:lnSpc>
                <a:spcPct val="110000"/>
              </a:lnSpc>
            </a:pPr>
            <a:endParaRPr lang="hu-HU" sz="2000" smtClean="0"/>
          </a:p>
        </p:txBody>
      </p:sp>
      <p:pic>
        <p:nvPicPr>
          <p:cNvPr id="12292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238" y="2708275"/>
            <a:ext cx="27987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>A munka piaca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4" y="1340768"/>
            <a:ext cx="4895774" cy="496887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Aft>
                <a:spcPts val="600"/>
              </a:spcAft>
              <a:buNone/>
            </a:pPr>
            <a:r>
              <a:rPr lang="hu-HU" sz="2800" b="1" u="sng" dirty="0" smtClean="0"/>
              <a:t>Kínálata</a:t>
            </a: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 smtClean="0"/>
              <a:t>8 óra munka, 8 óra pihenés, 8 óra szórakozás?</a:t>
            </a: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 smtClean="0"/>
              <a:t>Szabadidő ára</a:t>
            </a: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 smtClean="0"/>
              <a:t>Demográfiai változások</a:t>
            </a: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 smtClean="0"/>
              <a:t>Globalizáció</a:t>
            </a: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 smtClean="0"/>
              <a:t>Mobilitás</a:t>
            </a:r>
          </a:p>
          <a:p>
            <a:pPr lvl="1" eaLnBrk="1" hangingPunct="1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2400" dirty="0" smtClean="0"/>
              <a:t>Migráció</a:t>
            </a:r>
          </a:p>
          <a:p>
            <a:pPr lvl="1" eaLnBrk="1" hangingPunct="1">
              <a:lnSpc>
                <a:spcPct val="110000"/>
              </a:lnSpc>
            </a:pPr>
            <a:endParaRPr lang="hu-HU" sz="2000" dirty="0" smtClean="0"/>
          </a:p>
        </p:txBody>
      </p:sp>
      <p:pic>
        <p:nvPicPr>
          <p:cNvPr id="14340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1813" y="2781300"/>
            <a:ext cx="35194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84" y="4021038"/>
            <a:ext cx="3819128" cy="286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Munkaerőpiac</a:t>
            </a:r>
            <a:r>
              <a:rPr lang="hu-HU" dirty="0" smtClean="0"/>
              <a:t> – dinamikus 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Kereslet 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Eltolódás a kék gallér felé a fehér galléros munkahelyektől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Mérnökök, Technikusok, Gépkezelők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Informatika egész pályás letámadással</a:t>
            </a:r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SSC-k</a:t>
            </a:r>
            <a:r>
              <a:rPr lang="hu-HU" sz="2800" dirty="0"/>
              <a:t> </a:t>
            </a:r>
            <a:r>
              <a:rPr lang="hu-HU" sz="2800" dirty="0" smtClean="0"/>
              <a:t>kora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Kereskedelem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9710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7" y="4353584"/>
            <a:ext cx="2511655" cy="250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Munkaerőpiac</a:t>
            </a:r>
            <a:r>
              <a:rPr lang="hu-HU" dirty="0" smtClean="0"/>
              <a:t> – dinamikus 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3688" y="1268760"/>
            <a:ext cx="6923112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b="1" u="sng" dirty="0" smtClean="0"/>
              <a:t>Kereslet </a:t>
            </a:r>
            <a:endParaRPr lang="hu-HU" sz="2800" b="1" u="sng" dirty="0" smtClean="0"/>
          </a:p>
          <a:p>
            <a:pPr>
              <a:lnSpc>
                <a:spcPct val="150000"/>
              </a:lnSpc>
            </a:pPr>
            <a:r>
              <a:rPr lang="hu-HU" sz="2800" dirty="0" smtClean="0"/>
              <a:t>Automatizálható munkakörök a megszűnés felé (adminisztráció, könyvelés…)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Kevesebb vezetői pozíció, laposodnak a szervezetek</a:t>
            </a:r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Regionalizáció</a:t>
            </a:r>
            <a:r>
              <a:rPr lang="hu-HU" sz="2800" dirty="0" smtClean="0"/>
              <a:t> a vállalatirányításban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9278"/>
            <a:ext cx="2771800" cy="184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Munkaerőpiac</a:t>
            </a:r>
            <a:r>
              <a:rPr lang="hu-HU" dirty="0" smtClean="0"/>
              <a:t> – dinamikus 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hu-HU" b="1" u="sng" dirty="0" smtClean="0"/>
              <a:t>Kereslet </a:t>
            </a:r>
            <a:endParaRPr lang="hu-HU" sz="2800" b="1" u="sng" dirty="0" smtClean="0"/>
          </a:p>
          <a:p>
            <a:pPr>
              <a:spcAft>
                <a:spcPts val="600"/>
              </a:spcAft>
            </a:pPr>
            <a:r>
              <a:rPr lang="hu-HU" sz="2800" dirty="0" smtClean="0"/>
              <a:t>Gazdaság szerkezetében változások:</a:t>
            </a:r>
          </a:p>
          <a:p>
            <a:pPr lvl="1">
              <a:spcAft>
                <a:spcPts val="600"/>
              </a:spcAft>
            </a:pPr>
            <a:r>
              <a:rPr lang="hu-HU" dirty="0" smtClean="0"/>
              <a:t>Kevesebb nagyvállalat</a:t>
            </a:r>
          </a:p>
          <a:p>
            <a:pPr lvl="1">
              <a:spcAft>
                <a:spcPts val="600"/>
              </a:spcAft>
            </a:pPr>
            <a:r>
              <a:rPr lang="hu-HU" dirty="0" smtClean="0"/>
              <a:t>KKV-k, mikro vállalkozások száma növekszik</a:t>
            </a:r>
          </a:p>
          <a:p>
            <a:pPr lvl="1">
              <a:spcAft>
                <a:spcPts val="600"/>
              </a:spcAft>
            </a:pPr>
            <a:r>
              <a:rPr lang="hu-HU" dirty="0" smtClean="0"/>
              <a:t>Vállalati adminisztráció egyszerűsödése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Hatékonyság (iroda, idő, költség)</a:t>
            </a:r>
          </a:p>
          <a:p>
            <a:pPr lvl="1">
              <a:spcAft>
                <a:spcPts val="600"/>
              </a:spcAft>
            </a:pPr>
            <a:r>
              <a:rPr lang="hu-HU" dirty="0" smtClean="0"/>
              <a:t>Globalizáció</a:t>
            </a:r>
          </a:p>
          <a:p>
            <a:pPr lvl="1">
              <a:spcAft>
                <a:spcPts val="600"/>
              </a:spcAft>
            </a:pPr>
            <a:r>
              <a:rPr lang="hu-HU" dirty="0" smtClean="0"/>
              <a:t>Csökkenő bérolló</a:t>
            </a:r>
          </a:p>
        </p:txBody>
      </p:sp>
    </p:spTree>
    <p:extLst>
      <p:ext uri="{BB962C8B-B14F-4D97-AF65-F5344CB8AC3E}">
        <p14:creationId xmlns:p14="http://schemas.microsoft.com/office/powerpoint/2010/main" val="34402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Munkaerőpiac</a:t>
            </a:r>
            <a:r>
              <a:rPr lang="hu-HU" dirty="0" smtClean="0"/>
              <a:t> – dinamikus 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Kínálat</a:t>
            </a:r>
          </a:p>
          <a:p>
            <a:pPr>
              <a:spcAft>
                <a:spcPts val="600"/>
              </a:spcAft>
            </a:pPr>
            <a:r>
              <a:rPr lang="hu-HU" sz="2800" dirty="0" smtClean="0"/>
              <a:t>Ilyen gyorsan nem tudott reagálni a kereslet változásaira</a:t>
            </a:r>
          </a:p>
          <a:p>
            <a:pPr lvl="1">
              <a:spcAft>
                <a:spcPts val="600"/>
              </a:spcAft>
            </a:pPr>
            <a:r>
              <a:rPr lang="hu-HU" dirty="0" smtClean="0"/>
              <a:t>Szaktudás/Szakértői hiányosságok</a:t>
            </a:r>
          </a:p>
          <a:p>
            <a:pPr lvl="1">
              <a:spcAft>
                <a:spcPts val="600"/>
              </a:spcAft>
            </a:pPr>
            <a:r>
              <a:rPr lang="hu-HU" dirty="0" smtClean="0"/>
              <a:t>Mobilitási problémák</a:t>
            </a:r>
          </a:p>
          <a:p>
            <a:pPr lvl="1">
              <a:spcAft>
                <a:spcPts val="600"/>
              </a:spcAft>
            </a:pPr>
            <a:r>
              <a:rPr lang="hu-HU" dirty="0" smtClean="0"/>
              <a:t>Globalizáció/Migráció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96982"/>
            <a:ext cx="6840760" cy="19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0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1374</Words>
  <Application>Microsoft Office PowerPoint</Application>
  <PresentationFormat>Diavetítés a képernyőre (4:3 oldalarány)</PresentationFormat>
  <Paragraphs>296</Paragraphs>
  <Slides>36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9" baseType="lpstr">
      <vt:lpstr>Arial</vt:lpstr>
      <vt:lpstr>Wingdings</vt:lpstr>
      <vt:lpstr>Alapértelmezett terv</vt:lpstr>
      <vt:lpstr>PowerPoint-bemutató</vt:lpstr>
      <vt:lpstr>Slánicz Béla</vt:lpstr>
      <vt:lpstr>Előadás célja</vt:lpstr>
      <vt:lpstr>A munka piaca</vt:lpstr>
      <vt:lpstr>A munka piaca</vt:lpstr>
      <vt:lpstr>Munkaerőpiac – dinamikus változások</vt:lpstr>
      <vt:lpstr>Munkaerőpiac – dinamikus változások</vt:lpstr>
      <vt:lpstr>Munkaerőpiac – dinamikus változások</vt:lpstr>
      <vt:lpstr>Munkaerőpiac – dinamikus változások</vt:lpstr>
      <vt:lpstr>Munkaerőpiac – dinamikus változások</vt:lpstr>
      <vt:lpstr>Baby boom, X, Y és Z generációk</vt:lpstr>
      <vt:lpstr>Munkaerő menedzsment</vt:lpstr>
      <vt:lpstr>Humánerőforrás megszervezése</vt:lpstr>
      <vt:lpstr>Tervezés és Büdzsé</vt:lpstr>
      <vt:lpstr>Munkakör-elemzés</vt:lpstr>
      <vt:lpstr>Erőforrás biztosítása</vt:lpstr>
      <vt:lpstr>Vállalati példa</vt:lpstr>
      <vt:lpstr>Ösztönző rendszerek</vt:lpstr>
      <vt:lpstr>Maslow</vt:lpstr>
      <vt:lpstr>Bérrendszerek</vt:lpstr>
      <vt:lpstr>Eredményjelzők</vt:lpstr>
      <vt:lpstr>Nem anyagi ösztönzők</vt:lpstr>
      <vt:lpstr>Munkatársak motiválása</vt:lpstr>
      <vt:lpstr>Munkatársak motiválása</vt:lpstr>
      <vt:lpstr>Teljesítmény értékelése</vt:lpstr>
      <vt:lpstr>Teljesítmény értékelése</vt:lpstr>
      <vt:lpstr>Tapasztalatmegosztás</vt:lpstr>
      <vt:lpstr>Munkaerő</vt:lpstr>
      <vt:lpstr>Munkaerő</vt:lpstr>
      <vt:lpstr>Munkaerő</vt:lpstr>
      <vt:lpstr>Munkaerő</vt:lpstr>
      <vt:lpstr>Munkaerő</vt:lpstr>
      <vt:lpstr>Strukturáltság</vt:lpstr>
      <vt:lpstr>Kommunikáció</vt:lpstr>
      <vt:lpstr>Alkalmazottként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slaniczb</dc:creator>
  <cp:lastModifiedBy>Járdány Zsoltné</cp:lastModifiedBy>
  <cp:revision>72</cp:revision>
  <dcterms:created xsi:type="dcterms:W3CDTF">2012-04-25T09:55:52Z</dcterms:created>
  <dcterms:modified xsi:type="dcterms:W3CDTF">2019-10-21T07:16:32Z</dcterms:modified>
</cp:coreProperties>
</file>