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64" r:id="rId3"/>
    <p:sldId id="265" r:id="rId4"/>
    <p:sldId id="267" r:id="rId5"/>
    <p:sldId id="266" r:id="rId6"/>
    <p:sldId id="268" r:id="rId7"/>
    <p:sldId id="269" r:id="rId8"/>
    <p:sldId id="256" r:id="rId9"/>
    <p:sldId id="257" r:id="rId10"/>
    <p:sldId id="258" r:id="rId11"/>
    <p:sldId id="260" r:id="rId12"/>
    <p:sldId id="261" r:id="rId13"/>
    <p:sldId id="262" r:id="rId14"/>
    <p:sldId id="259" r:id="rId15"/>
    <p:sldId id="272" r:id="rId16"/>
    <p:sldId id="270" r:id="rId17"/>
    <p:sldId id="271" r:id="rId1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75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 sz="1600"/>
              <a:t>Költségvetés bevételei (2019, millió Ft)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Munka1!$D$11:$D$16</c:f>
              <c:strCache>
                <c:ptCount val="6"/>
                <c:pt idx="0">
                  <c:v>Áfa</c:v>
                </c:pt>
                <c:pt idx="1">
                  <c:v>Jövedéki adó</c:v>
                </c:pt>
                <c:pt idx="2">
                  <c:v>Személyi jövedelemadó</c:v>
                </c:pt>
                <c:pt idx="3">
                  <c:v>Társasági adó</c:v>
                </c:pt>
                <c:pt idx="4">
                  <c:v>Illeték befizetések</c:v>
                </c:pt>
                <c:pt idx="5">
                  <c:v>Pénzügyi tranzakciós illeték</c:v>
                </c:pt>
              </c:strCache>
            </c:strRef>
          </c:cat>
          <c:val>
            <c:numRef>
              <c:f>Munka1!$E$11:$E$16</c:f>
              <c:numCache>
                <c:formatCode>General</c:formatCode>
                <c:ptCount val="6"/>
                <c:pt idx="0">
                  <c:v>4290370</c:v>
                </c:pt>
                <c:pt idx="1">
                  <c:v>1140883</c:v>
                </c:pt>
                <c:pt idx="2">
                  <c:v>2361000</c:v>
                </c:pt>
                <c:pt idx="3">
                  <c:v>399500</c:v>
                </c:pt>
                <c:pt idx="4">
                  <c:v>192400</c:v>
                </c:pt>
                <c:pt idx="5">
                  <c:v>228100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730416"/>
        <c:axId val="288725320"/>
      </c:barChart>
      <c:catAx>
        <c:axId val="288730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8725320"/>
        <c:crosses val="autoZero"/>
        <c:auto val="1"/>
        <c:lblAlgn val="ctr"/>
        <c:lblOffset val="100"/>
        <c:noMultiLvlLbl val="0"/>
      </c:catAx>
      <c:valAx>
        <c:axId val="288725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87304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92398" y="1589903"/>
            <a:ext cx="6815669" cy="1935892"/>
          </a:xfrm>
        </p:spPr>
        <p:txBody>
          <a:bodyPr/>
          <a:lstStyle/>
          <a:p>
            <a:r>
              <a:rPr lang="hu-HU" b="1" dirty="0" smtClean="0"/>
              <a:t>Költségvetés bevételei</a:t>
            </a:r>
            <a:br>
              <a:rPr lang="hu-HU" b="1" dirty="0" smtClean="0"/>
            </a:br>
            <a:r>
              <a:rPr lang="hu-HU" b="1" dirty="0" smtClean="0"/>
              <a:t>Adórendszer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000" dirty="0" smtClean="0"/>
              <a:t>Schlett András</a:t>
            </a:r>
          </a:p>
          <a:p>
            <a:r>
              <a:rPr lang="hu-HU" sz="2800" dirty="0" smtClean="0"/>
              <a:t>2019. </a:t>
            </a:r>
            <a:r>
              <a:rPr lang="hu-HU" sz="2800"/>
              <a:t>m</a:t>
            </a:r>
            <a:r>
              <a:rPr lang="hu-HU" sz="2800" smtClean="0"/>
              <a:t>ájus 8.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573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Lineáris (egy kulcsos) Szja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ln w="1905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hu-HU" dirty="0" smtClean="0"/>
              <a:t>Pro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ln w="1905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Egyszerű, átlátható (növekedésbarát)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Hatékony (egyéni teljesítmények társadalmi elismerése)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Kisebb a jövedelemeltitkolás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Arányos és megfelel a ‚haszonelvűség’ (szolgáltatás-ellenszolgáltatás) elvárásnak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ln w="1905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Kontra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ln w="19050">
            <a:solidFill>
              <a:srgbClr val="FF0000"/>
            </a:solidFill>
          </a:ln>
        </p:spPr>
        <p:txBody>
          <a:bodyPr/>
          <a:lstStyle/>
          <a:p>
            <a:r>
              <a:rPr lang="hu-HU" dirty="0" smtClean="0"/>
              <a:t>Nagyobb jövedelempolarizáció</a:t>
            </a:r>
          </a:p>
          <a:p>
            <a:r>
              <a:rPr lang="hu-HU" dirty="0" smtClean="0"/>
              <a:t>Sokak szerint kevésbé méltányos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1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98740" y="841489"/>
            <a:ext cx="3718455" cy="563834"/>
          </a:xfrm>
        </p:spPr>
        <p:txBody>
          <a:bodyPr/>
          <a:lstStyle/>
          <a:p>
            <a:r>
              <a:rPr lang="hu-HU" b="1" dirty="0" smtClean="0"/>
              <a:t>Duális gazdaságszerkezet</a:t>
            </a:r>
            <a:endParaRPr lang="hu-HU" b="1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293811" y="1729946"/>
            <a:ext cx="3718455" cy="4115453"/>
          </a:xfrm>
          <a:ln w="19050">
            <a:solidFill>
              <a:schemeClr val="accent3"/>
            </a:solidFill>
          </a:ln>
        </p:spPr>
        <p:txBody>
          <a:bodyPr/>
          <a:lstStyle/>
          <a:p>
            <a:r>
              <a:rPr lang="hu-HU" b="1" dirty="0" smtClean="0"/>
              <a:t>Társasági adó: 2010 után változott az adóteher-elosztás</a:t>
            </a:r>
            <a:endParaRPr lang="hu-HU" b="1" dirty="0"/>
          </a:p>
        </p:txBody>
      </p:sp>
      <p:sp>
        <p:nvSpPr>
          <p:cNvPr id="9" name="Trapezoid 8"/>
          <p:cNvSpPr/>
          <p:nvPr/>
        </p:nvSpPr>
        <p:spPr>
          <a:xfrm>
            <a:off x="7084541" y="3642191"/>
            <a:ext cx="3023286" cy="1827278"/>
          </a:xfrm>
          <a:prstGeom prst="trapezoid">
            <a:avLst>
              <a:gd name="adj" fmla="val 5752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rapezoid 9"/>
          <p:cNvSpPr/>
          <p:nvPr/>
        </p:nvSpPr>
        <p:spPr>
          <a:xfrm rot="10800000">
            <a:off x="7084541" y="1814913"/>
            <a:ext cx="3023286" cy="1827278"/>
          </a:xfrm>
          <a:prstGeom prst="trapezoid">
            <a:avLst>
              <a:gd name="adj" fmla="val 5752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7842422" y="1831666"/>
            <a:ext cx="163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Nemzetközi nagyvállalatok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842422" y="3319025"/>
            <a:ext cx="156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Hazai középvállalatok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587049" y="4890930"/>
            <a:ext cx="2141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Kis- és mikro-vállalkozások</a:t>
            </a:r>
            <a:endParaRPr lang="hu-HU" dirty="0"/>
          </a:p>
        </p:txBody>
      </p:sp>
      <p:sp>
        <p:nvSpPr>
          <p:cNvPr id="14" name="Balra nyíl 13"/>
          <p:cNvSpPr/>
          <p:nvPr/>
        </p:nvSpPr>
        <p:spPr>
          <a:xfrm>
            <a:off x="10107827" y="1465599"/>
            <a:ext cx="1570902" cy="1818882"/>
          </a:xfrm>
          <a:prstGeom prst="leftArrow">
            <a:avLst>
              <a:gd name="adj1" fmla="val 50000"/>
              <a:gd name="adj2" fmla="val 474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1100" dirty="0" smtClean="0">
                <a:solidFill>
                  <a:schemeClr val="tx1"/>
                </a:solidFill>
              </a:rPr>
              <a:t>Exportorientáltak, nagy érdekérvényesítő képességgel rendelkeznek</a:t>
            </a:r>
            <a:endParaRPr lang="hu-HU" sz="1100" dirty="0">
              <a:solidFill>
                <a:schemeClr val="tx1"/>
              </a:solidFill>
            </a:endParaRPr>
          </a:p>
        </p:txBody>
      </p:sp>
      <p:sp>
        <p:nvSpPr>
          <p:cNvPr id="15" name="Jobb oldali kapcsos zárójel 14"/>
          <p:cNvSpPr/>
          <p:nvPr/>
        </p:nvSpPr>
        <p:spPr>
          <a:xfrm>
            <a:off x="9910118" y="1831666"/>
            <a:ext cx="197709" cy="105981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Jobb oldali kapcsos zárójel 16"/>
          <p:cNvSpPr/>
          <p:nvPr/>
        </p:nvSpPr>
        <p:spPr>
          <a:xfrm>
            <a:off x="9864809" y="3428441"/>
            <a:ext cx="288325" cy="204046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10188144" y="3494001"/>
            <a:ext cx="1355127" cy="212365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hu-HU" sz="1100" dirty="0" smtClean="0"/>
              <a:t>Tőkeszegények (Nehezebben jutnak </a:t>
            </a:r>
            <a:r>
              <a:rPr lang="hu-HU" sz="1100" dirty="0" err="1" smtClean="0"/>
              <a:t>finansz</a:t>
            </a:r>
            <a:r>
              <a:rPr lang="hu-HU" sz="1100" dirty="0" smtClean="0"/>
              <a:t>. Eszközökhöz)</a:t>
            </a:r>
          </a:p>
          <a:p>
            <a:pPr marL="171450" indent="-171450">
              <a:buFontTx/>
              <a:buChar char="-"/>
            </a:pPr>
            <a:r>
              <a:rPr lang="hu-HU" sz="1100" dirty="0" err="1" smtClean="0"/>
              <a:t>Admin</a:t>
            </a:r>
            <a:r>
              <a:rPr lang="hu-HU" sz="1100" dirty="0" smtClean="0"/>
              <a:t>. terhek nagyobb arányban terhelik</a:t>
            </a:r>
          </a:p>
          <a:p>
            <a:pPr marL="171450" indent="-171450">
              <a:buFontTx/>
              <a:buChar char="-"/>
            </a:pPr>
            <a:r>
              <a:rPr lang="hu-HU" sz="1100" dirty="0" smtClean="0"/>
              <a:t>Foglalkoztatás kétharmadát adják</a:t>
            </a:r>
          </a:p>
          <a:p>
            <a:pPr marL="171450" indent="-171450">
              <a:buFontTx/>
              <a:buChar char="-"/>
            </a:pPr>
            <a:r>
              <a:rPr lang="hu-HU" sz="1100" dirty="0" smtClean="0"/>
              <a:t>Jellemzően hazai piacra termelnek</a:t>
            </a:r>
          </a:p>
          <a:p>
            <a:pPr marL="171450" indent="-171450">
              <a:buFontTx/>
              <a:buChar char="-"/>
            </a:pPr>
            <a:endParaRPr lang="hu-HU" sz="1100" dirty="0"/>
          </a:p>
        </p:txBody>
      </p:sp>
      <p:sp>
        <p:nvSpPr>
          <p:cNvPr id="19" name="Jobbra nyílbuborék 18"/>
          <p:cNvSpPr/>
          <p:nvPr/>
        </p:nvSpPr>
        <p:spPr>
          <a:xfrm>
            <a:off x="5448871" y="3051950"/>
            <a:ext cx="2241147" cy="2793450"/>
          </a:xfrm>
          <a:prstGeom prst="rightArrowCallout">
            <a:avLst>
              <a:gd name="adj1" fmla="val 62478"/>
              <a:gd name="adj2" fmla="val 51825"/>
              <a:gd name="adj3" fmla="val 30661"/>
              <a:gd name="adj4" fmla="val 6424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1000" b="1" dirty="0" smtClean="0">
                <a:solidFill>
                  <a:schemeClr val="tx1"/>
                </a:solidFill>
              </a:rPr>
              <a:t>KIVA</a:t>
            </a:r>
            <a:r>
              <a:rPr lang="hu-HU" sz="1000" dirty="0" smtClean="0">
                <a:solidFill>
                  <a:schemeClr val="tx1"/>
                </a:solidFill>
              </a:rPr>
              <a:t> /Kisvállalati adó/: a legfeljebb 25 főt foglalkoztató, 500 millió </a:t>
            </a:r>
            <a:r>
              <a:rPr lang="hu-HU" sz="1000" dirty="0" err="1" smtClean="0">
                <a:solidFill>
                  <a:schemeClr val="tx1"/>
                </a:solidFill>
              </a:rPr>
              <a:t>ft</a:t>
            </a:r>
            <a:r>
              <a:rPr lang="hu-HU" sz="1000" dirty="0" smtClean="0">
                <a:solidFill>
                  <a:schemeClr val="tx1"/>
                </a:solidFill>
              </a:rPr>
              <a:t> alatti éves bevétellel rendelkező vállalkozások számára 16</a:t>
            </a:r>
            <a:r>
              <a:rPr lang="hu-HU" sz="1000" smtClean="0">
                <a:solidFill>
                  <a:schemeClr val="tx1"/>
                </a:solidFill>
              </a:rPr>
              <a:t>% (kiváltja </a:t>
            </a:r>
            <a:r>
              <a:rPr lang="hu-HU" sz="1000" dirty="0" smtClean="0">
                <a:solidFill>
                  <a:schemeClr val="tx1"/>
                </a:solidFill>
              </a:rPr>
              <a:t>a társasági adót és a </a:t>
            </a:r>
            <a:r>
              <a:rPr lang="hu-HU" sz="1000" dirty="0" err="1" smtClean="0">
                <a:solidFill>
                  <a:schemeClr val="tx1"/>
                </a:solidFill>
              </a:rPr>
              <a:t>szoc</a:t>
            </a:r>
            <a:r>
              <a:rPr lang="hu-HU" sz="1000" dirty="0" smtClean="0">
                <a:solidFill>
                  <a:schemeClr val="tx1"/>
                </a:solidFill>
              </a:rPr>
              <a:t>. </a:t>
            </a:r>
            <a:r>
              <a:rPr lang="hu-HU" sz="1000" dirty="0">
                <a:solidFill>
                  <a:schemeClr val="tx1"/>
                </a:solidFill>
              </a:rPr>
              <a:t>h</a:t>
            </a:r>
            <a:r>
              <a:rPr lang="hu-HU" sz="1000" dirty="0" smtClean="0">
                <a:solidFill>
                  <a:schemeClr val="tx1"/>
                </a:solidFill>
              </a:rPr>
              <a:t>ozzájárulási adót).</a:t>
            </a:r>
          </a:p>
          <a:p>
            <a:pPr algn="just"/>
            <a:r>
              <a:rPr lang="hu-HU" sz="1000" b="1" dirty="0" smtClean="0">
                <a:solidFill>
                  <a:schemeClr val="tx1"/>
                </a:solidFill>
              </a:rPr>
              <a:t>KATA</a:t>
            </a:r>
            <a:r>
              <a:rPr lang="hu-HU" sz="1000" dirty="0" smtClean="0">
                <a:solidFill>
                  <a:schemeClr val="tx1"/>
                </a:solidFill>
              </a:rPr>
              <a:t> /Kisadózó vállalkozások tételes adója/: 6 millió </a:t>
            </a:r>
            <a:r>
              <a:rPr lang="hu-HU" sz="1000" dirty="0" err="1" smtClean="0">
                <a:solidFill>
                  <a:schemeClr val="tx1"/>
                </a:solidFill>
              </a:rPr>
              <a:t>ft</a:t>
            </a:r>
            <a:r>
              <a:rPr lang="hu-HU" sz="1000" dirty="0" smtClean="0">
                <a:solidFill>
                  <a:schemeClr val="tx1"/>
                </a:solidFill>
              </a:rPr>
              <a:t> éves bevételig, havi 50.000 </a:t>
            </a:r>
            <a:r>
              <a:rPr lang="hu-HU" sz="1000" dirty="0" err="1" smtClean="0">
                <a:solidFill>
                  <a:schemeClr val="tx1"/>
                </a:solidFill>
              </a:rPr>
              <a:t>ft</a:t>
            </a:r>
            <a:r>
              <a:rPr lang="hu-HU" sz="1000" dirty="0" smtClean="0">
                <a:solidFill>
                  <a:schemeClr val="tx1"/>
                </a:solidFill>
              </a:rPr>
              <a:t> tételes adóval kiválthatóak a közterhek.</a:t>
            </a:r>
            <a:endParaRPr lang="hu-HU" sz="1000" dirty="0">
              <a:solidFill>
                <a:schemeClr val="tx1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394031" y="3156013"/>
            <a:ext cx="3515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A társasági adó mértéke 2010. július 1-jét követően a nagyobb bevétellel rendelkező társaságok hátrányára alakult: 500 millió </a:t>
            </a:r>
            <a:r>
              <a:rPr lang="hu-HU" dirty="0" err="1" smtClean="0"/>
              <a:t>ft</a:t>
            </a:r>
            <a:r>
              <a:rPr lang="hu-HU" dirty="0" smtClean="0"/>
              <a:t> pozitív adóalapig az adó mértéke 10 %, míg 500 millió felett a pozitív adóalap 19 %-a lett. 2017-től egységesen 9% a kulcs.</a:t>
            </a:r>
            <a:endParaRPr lang="hu-HU" dirty="0"/>
          </a:p>
        </p:txBody>
      </p:sp>
      <p:sp>
        <p:nvSpPr>
          <p:cNvPr id="21" name="Jobbra nyílbuborék 20"/>
          <p:cNvSpPr/>
          <p:nvPr/>
        </p:nvSpPr>
        <p:spPr>
          <a:xfrm>
            <a:off x="5448871" y="1405323"/>
            <a:ext cx="1878228" cy="1614375"/>
          </a:xfrm>
          <a:prstGeom prst="rightArrowCallout">
            <a:avLst>
              <a:gd name="adj1" fmla="val 25000"/>
              <a:gd name="adj2" fmla="val 25000"/>
              <a:gd name="adj3" fmla="val 15815"/>
              <a:gd name="adj4" fmla="val 763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b="1" dirty="0" smtClean="0">
                <a:solidFill>
                  <a:schemeClr val="tx1"/>
                </a:solidFill>
              </a:rPr>
              <a:t>Ágazatokat terhelő </a:t>
            </a:r>
            <a:r>
              <a:rPr lang="hu-HU" sz="1000" dirty="0" smtClean="0">
                <a:solidFill>
                  <a:schemeClr val="tx1"/>
                </a:solidFill>
              </a:rPr>
              <a:t>különadók: távközlés, energiaellátás, kiskereskedelem, bankok, biztosítók. Egy részüket kivezették, helyettük fogyasztási típusú adók: tranzakciós illeték, távközlési szolgáltatási adó..</a:t>
            </a:r>
            <a:endParaRPr lang="hu-H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Különadók</a:t>
            </a:r>
            <a:br>
              <a:rPr lang="hu-HU" dirty="0" smtClean="0"/>
            </a:br>
            <a:r>
              <a:rPr lang="hu-HU" sz="2200" dirty="0" smtClean="0"/>
              <a:t>(kizárólag bizonyos szektorokat, iparágakat terhel)</a:t>
            </a:r>
            <a:endParaRPr lang="hu-HU" sz="2200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ln w="1905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hu-HU" dirty="0" smtClean="0"/>
              <a:t>Pro	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ln w="19050"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Hamar bevezethetőek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Kicsi adminisztratív költségek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Nem esnek EU-harmonizáció alá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Rugalmasak, könnyen átalakíthatóak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>
          <a:ln w="1905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Kontra (kritikák)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>
          <a:ln w="1905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Többségük szektor-specifikus, mégsem forgatták vissza az adott ágazatba</a:t>
            </a:r>
          </a:p>
          <a:p>
            <a:r>
              <a:rPr lang="hu-HU" dirty="0" smtClean="0"/>
              <a:t>Visszafogják a növekedést</a:t>
            </a:r>
          </a:p>
          <a:p>
            <a:r>
              <a:rPr lang="hu-HU" dirty="0" smtClean="0"/>
              <a:t>Diszkriminatív</a:t>
            </a:r>
          </a:p>
          <a:p>
            <a:r>
              <a:rPr lang="hu-HU" dirty="0" smtClean="0"/>
              <a:t>Áthárítható a fogyasztókra</a:t>
            </a:r>
          </a:p>
          <a:p>
            <a:r>
              <a:rPr lang="hu-HU" dirty="0" smtClean="0"/>
              <a:t>Vállalatok kitelepülhetnek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61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Fogyasztási típusú adók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ÁFA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2000" b="1" dirty="0" smtClean="0">
                <a:solidFill>
                  <a:srgbClr val="00B050"/>
                </a:solidFill>
              </a:rPr>
              <a:t>+</a:t>
            </a:r>
            <a:r>
              <a:rPr lang="hu-HU" sz="2000" dirty="0" smtClean="0"/>
              <a:t> Fiskális szempont</a:t>
            </a:r>
          </a:p>
          <a:p>
            <a:pPr marL="0" indent="0" algn="just">
              <a:buNone/>
            </a:pPr>
            <a:r>
              <a:rPr lang="hu-HU" sz="2000" b="1" dirty="0" smtClean="0">
                <a:solidFill>
                  <a:srgbClr val="00B050"/>
                </a:solidFill>
              </a:rPr>
              <a:t>+</a:t>
            </a:r>
            <a:r>
              <a:rPr lang="hu-HU" sz="2000" dirty="0" smtClean="0"/>
              <a:t> Feketén szerzett jövedelmek adóztatása is lehetővé válik</a:t>
            </a:r>
          </a:p>
          <a:p>
            <a:pPr marL="0" indent="0" algn="just">
              <a:buNone/>
            </a:pPr>
            <a:r>
              <a:rPr lang="hu-HU" sz="2000" b="1" dirty="0" smtClean="0">
                <a:solidFill>
                  <a:srgbClr val="FF0000"/>
                </a:solidFill>
              </a:rPr>
              <a:t>- </a:t>
            </a:r>
            <a:r>
              <a:rPr lang="hu-HU" sz="2000" dirty="0" smtClean="0"/>
              <a:t>Regresszív (alacsonyabb </a:t>
            </a:r>
            <a:r>
              <a:rPr lang="hu-HU" sz="2000" dirty="0"/>
              <a:t>jövedelműek járandóságuk nagyobb részét költik </a:t>
            </a:r>
            <a:r>
              <a:rPr lang="hu-HU" sz="2000" dirty="0" smtClean="0"/>
              <a:t>fogyasztásra) </a:t>
            </a:r>
          </a:p>
          <a:p>
            <a:pPr marL="0" indent="0" algn="just">
              <a:buNone/>
            </a:pPr>
            <a:r>
              <a:rPr lang="hu-HU" sz="2000" b="1" dirty="0">
                <a:solidFill>
                  <a:srgbClr val="FF0000"/>
                </a:solidFill>
              </a:rPr>
              <a:t>- </a:t>
            </a:r>
            <a:r>
              <a:rPr lang="hu-HU" sz="2000" dirty="0" smtClean="0"/>
              <a:t>A vásárlók más (alacsonyabb adókat alkalmazó) országokban költik el jövedelmüket.</a:t>
            </a:r>
            <a:endParaRPr lang="hu-HU" sz="20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Jövedéki adók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 smtClean="0"/>
              <a:t>Társadalmi támogatottságuk nagyobb, melynek a fő oka: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/>
              <a:t>Fogyasztásuk nem lenne alapvetően szükséges,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/>
              <a:t>Egészségkárosító hatású termékek (egyfajta büntetés)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65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G</a:t>
            </a:r>
            <a:r>
              <a:rPr lang="hu-HU" dirty="0" smtClean="0"/>
              <a:t>azdaság és társadalompolitikai preferenciák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Családi adókedvezmény</a:t>
            </a:r>
          </a:p>
          <a:p>
            <a:r>
              <a:rPr lang="hu-HU" dirty="0" smtClean="0"/>
              <a:t>Munkahelyvédelmi akció</a:t>
            </a:r>
          </a:p>
          <a:p>
            <a:r>
              <a:rPr lang="hu-HU" dirty="0" smtClean="0"/>
              <a:t>KKV-k számára biztosított előnyök, kedvezmények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56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49188977"/>
              </p:ext>
            </p:extLst>
          </p:nvPr>
        </p:nvGraphicFramePr>
        <p:xfrm>
          <a:off x="1841679" y="837126"/>
          <a:ext cx="8255358" cy="530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2266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Szerkezetátalakítás eredménye</a:t>
            </a:r>
            <a:endParaRPr lang="hu-HU" b="1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3600" dirty="0" smtClean="0"/>
              <a:t>A költségvetés stabilizálására és konszolidálására úgy került sor, hogy közben az összes adóterhelés a GDP egy százalékával csökkent.</a:t>
            </a:r>
            <a:endParaRPr lang="hu-HU" sz="36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302" y="4005646"/>
            <a:ext cx="2965622" cy="22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735" y="3657599"/>
            <a:ext cx="1547683" cy="154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15069" y="1112108"/>
            <a:ext cx="8158688" cy="2463012"/>
          </a:xfrm>
        </p:spPr>
        <p:txBody>
          <a:bodyPr>
            <a:normAutofit fontScale="90000"/>
          </a:bodyPr>
          <a:lstStyle/>
          <a:p>
            <a:r>
              <a:rPr lang="hu-HU" i="1" dirty="0" smtClean="0"/>
              <a:t>„Az adóbevételek előteremtése olyan, mint a libatolltépés: minél több tollra akarunk szert tenni, lehetőleg minél kevesebb gágogással..”</a:t>
            </a:r>
            <a:endParaRPr lang="hu-HU" i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02716" y="5566185"/>
            <a:ext cx="3484632" cy="618856"/>
          </a:xfrm>
        </p:spPr>
        <p:txBody>
          <a:bodyPr/>
          <a:lstStyle/>
          <a:p>
            <a:pPr algn="just"/>
            <a:r>
              <a:rPr lang="hu-HU" dirty="0" smtClean="0"/>
              <a:t>		J. B. </a:t>
            </a:r>
            <a:r>
              <a:rPr lang="hu-HU" sz="3200" dirty="0" smtClean="0"/>
              <a:t>Colbert</a:t>
            </a:r>
            <a:endParaRPr lang="hu-HU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307" y="3747701"/>
            <a:ext cx="2457450" cy="18669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682" y="3747701"/>
            <a:ext cx="3790631" cy="243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Adótörténet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Természetbeni</a:t>
            </a:r>
          </a:p>
          <a:p>
            <a:r>
              <a:rPr lang="hu-HU" sz="3200" dirty="0" smtClean="0"/>
              <a:t>Személyes szolgáltatások</a:t>
            </a:r>
          </a:p>
          <a:p>
            <a:r>
              <a:rPr lang="hu-HU" sz="3200" dirty="0" smtClean="0"/>
              <a:t>Pénzbeli</a:t>
            </a:r>
          </a:p>
          <a:p>
            <a:r>
              <a:rPr lang="hu-HU" sz="3200" dirty="0" smtClean="0"/>
              <a:t>Külső adóztatás</a:t>
            </a:r>
            <a:endParaRPr lang="hu-HU" sz="3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181" y="2477822"/>
            <a:ext cx="3909416" cy="347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Adó fogalma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u="sng" dirty="0" smtClean="0"/>
              <a:t>Közbevételek</a:t>
            </a:r>
            <a:r>
              <a:rPr lang="hu-HU" sz="3200" dirty="0" smtClean="0"/>
              <a:t> egyik fajtája</a:t>
            </a:r>
          </a:p>
          <a:p>
            <a:r>
              <a:rPr lang="hu-HU" sz="3200" dirty="0" smtClean="0"/>
              <a:t>Nincs közvetlen ellenszolgáltatás</a:t>
            </a:r>
          </a:p>
          <a:p>
            <a:r>
              <a:rPr lang="hu-HU" sz="3200" dirty="0" smtClean="0"/>
              <a:t>Az adó nem szalagozott pénz</a:t>
            </a:r>
            <a:endParaRPr lang="hu-HU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749" y="3252916"/>
            <a:ext cx="29432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Adórendszerek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Adórendszer meghatározó elemei</a:t>
            </a:r>
          </a:p>
          <a:p>
            <a:r>
              <a:rPr lang="hu-HU" dirty="0" smtClean="0"/>
              <a:t>Adórendszer céljai</a:t>
            </a:r>
          </a:p>
          <a:p>
            <a:r>
              <a:rPr lang="hu-HU" dirty="0" smtClean="0"/>
              <a:t>Jó adórendszer ismérvei (alapelvek)</a:t>
            </a:r>
          </a:p>
          <a:p>
            <a:r>
              <a:rPr lang="hu-HU" dirty="0" smtClean="0"/>
              <a:t>Adórendszerek típusai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286" y="3539068"/>
            <a:ext cx="3667125" cy="26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5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Adópolitika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Nincs univerzálisan jó adórendszer</a:t>
            </a:r>
          </a:p>
          <a:p>
            <a:r>
              <a:rPr lang="hu-HU" dirty="0" smtClean="0"/>
              <a:t>Az adórendszer hatékonysága az elért adóbevétel és a társadalmi költségek egyenlege</a:t>
            </a:r>
          </a:p>
          <a:p>
            <a:r>
              <a:rPr lang="hu-HU" dirty="0" smtClean="0"/>
              <a:t>Adómorál kérdése</a:t>
            </a:r>
          </a:p>
          <a:p>
            <a:r>
              <a:rPr lang="hu-HU" dirty="0" err="1" smtClean="0">
                <a:solidFill>
                  <a:srgbClr val="FF0000"/>
                </a:solidFill>
              </a:rPr>
              <a:t>Laffer-görbe</a:t>
            </a:r>
            <a:endParaRPr lang="hu-HU" dirty="0" smtClean="0">
              <a:solidFill>
                <a:srgbClr val="FF0000"/>
              </a:solidFill>
            </a:endParaRP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453" y="3903307"/>
            <a:ext cx="2886075" cy="233106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423" y="3566984"/>
            <a:ext cx="1623194" cy="224506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8806423" y="5875868"/>
            <a:ext cx="162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Arthur </a:t>
            </a:r>
            <a:r>
              <a:rPr lang="hu-HU" dirty="0" err="1" smtClean="0">
                <a:solidFill>
                  <a:srgbClr val="FF0000"/>
                </a:solidFill>
              </a:rPr>
              <a:t>Laffer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Adók csoportosítása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Adó alanya szerint (természetes vagy jogi személy)</a:t>
            </a:r>
          </a:p>
          <a:p>
            <a:r>
              <a:rPr lang="hu-HU" dirty="0" smtClean="0"/>
              <a:t>Adókivetés formája szerint (egyenes /közvetlen, direkt/ ill. közvetett /indirekt/)</a:t>
            </a:r>
          </a:p>
          <a:p>
            <a:r>
              <a:rPr lang="hu-HU" dirty="0" smtClean="0"/>
              <a:t>Adó mértéke szerint</a:t>
            </a:r>
          </a:p>
          <a:p>
            <a:r>
              <a:rPr lang="hu-HU" dirty="0" smtClean="0"/>
              <a:t>Adóbeszedés helye szerint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836" y="3517557"/>
            <a:ext cx="3626761" cy="272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adószerkezet átalakítása 2010 után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b="1" dirty="0" smtClean="0"/>
              <a:t>Két fő cél: </a:t>
            </a:r>
          </a:p>
          <a:p>
            <a:pPr marL="457200" indent="-457200" algn="just">
              <a:buAutoNum type="arabicPeriod"/>
            </a:pPr>
            <a:r>
              <a:rPr lang="hu-HU" dirty="0" smtClean="0"/>
              <a:t>Versenyképesség</a:t>
            </a:r>
          </a:p>
          <a:p>
            <a:pPr marL="457200" indent="-457200" algn="just">
              <a:buAutoNum type="arabicPeriod"/>
            </a:pPr>
            <a:r>
              <a:rPr lang="hu-HU" dirty="0" smtClean="0"/>
              <a:t>Közteherviselés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71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Sávosan progresszív Szja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ln w="1905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hu-HU" dirty="0" smtClean="0"/>
              <a:t>Pro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95983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sz="2000" dirty="0" smtClean="0"/>
              <a:t>Csökkenti a jövedelemkülönbségeket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000" dirty="0" smtClean="0"/>
              <a:t>Sokak szerint méltányos, de ez attól is függ, hol a sáv </a:t>
            </a:r>
            <a:r>
              <a:rPr lang="hu-HU" sz="2000" dirty="0" smtClean="0">
                <a:sym typeface="Wingdings" panose="05000000000000000000" pitchFamily="2" charset="2"/>
              </a:rPr>
              <a:t></a:t>
            </a:r>
            <a:endParaRPr lang="hu-HU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u-HU" sz="2000" dirty="0" smtClean="0"/>
              <a:t>Közteherviselő-képesség, mint igazságossági elv jobban érvényesül</a:t>
            </a:r>
            <a:endParaRPr lang="hu-HU" sz="20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>
          <a:ln w="1905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Kontra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959830"/>
          </a:xfrm>
          <a:ln w="19050">
            <a:solidFill>
              <a:srgbClr val="FF0000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000" dirty="0" smtClean="0"/>
              <a:t>Torzítja a munkakínálati döntéseket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000" dirty="0" smtClean="0"/>
              <a:t>Torzítja a humántőke felhalmozására vonatkozó döntéseket (nem fektet be tanulásba)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000" dirty="0" smtClean="0"/>
              <a:t>Megnőhet a jövedelemeltitkolás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000" dirty="0" smtClean="0"/>
              <a:t>Elvándorol a munkaerő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000" dirty="0" smtClean="0"/>
              <a:t>Alacsony foglalkoztatottság</a:t>
            </a:r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467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670</TotalTime>
  <Words>549</Words>
  <Application>Microsoft Office PowerPoint</Application>
  <PresentationFormat>Szélesvásznú</PresentationFormat>
  <Paragraphs>99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Garamond</vt:lpstr>
      <vt:lpstr>Wingdings</vt:lpstr>
      <vt:lpstr>Organikus</vt:lpstr>
      <vt:lpstr>Költségvetés bevételei Adórendszer</vt:lpstr>
      <vt:lpstr>„Az adóbevételek előteremtése olyan, mint a libatolltépés: minél több tollra akarunk szert tenni, lehetőleg minél kevesebb gágogással..”</vt:lpstr>
      <vt:lpstr>Adótörténet</vt:lpstr>
      <vt:lpstr>Adó fogalma</vt:lpstr>
      <vt:lpstr>Adórendszerek</vt:lpstr>
      <vt:lpstr>Adópolitika</vt:lpstr>
      <vt:lpstr>Adók csoportosítása</vt:lpstr>
      <vt:lpstr>Az adószerkezet átalakítása 2010 után</vt:lpstr>
      <vt:lpstr>Sávosan progresszív Szja</vt:lpstr>
      <vt:lpstr>Lineáris (egy kulcsos) Szja</vt:lpstr>
      <vt:lpstr>Duális gazdaságszerkezet</vt:lpstr>
      <vt:lpstr>Különadók (kizárólag bizonyos szektorokat, iparágakat terhel)</vt:lpstr>
      <vt:lpstr>Fogyasztási típusú adók</vt:lpstr>
      <vt:lpstr>Gazdaság és társadalompolitikai preferenciák</vt:lpstr>
      <vt:lpstr>PowerPoint bemutató</vt:lpstr>
      <vt:lpstr>Szerkezetátalakítás eredménye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adószerkezet átalakítása 2010 után</dc:title>
  <dc:creator>Schlett András</dc:creator>
  <cp:lastModifiedBy>Járdány Zsoltné</cp:lastModifiedBy>
  <cp:revision>65</cp:revision>
  <cp:lastPrinted>2018-11-26T14:21:32Z</cp:lastPrinted>
  <dcterms:created xsi:type="dcterms:W3CDTF">2017-04-27T08:40:44Z</dcterms:created>
  <dcterms:modified xsi:type="dcterms:W3CDTF">2019-05-14T13:26:22Z</dcterms:modified>
</cp:coreProperties>
</file>