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6" r:id="rId4"/>
    <p:sldId id="257" r:id="rId5"/>
    <p:sldId id="269" r:id="rId6"/>
    <p:sldId id="258" r:id="rId7"/>
    <p:sldId id="259" r:id="rId8"/>
    <p:sldId id="272" r:id="rId9"/>
    <p:sldId id="273" r:id="rId10"/>
    <p:sldId id="275" r:id="rId11"/>
    <p:sldId id="260" r:id="rId12"/>
    <p:sldId id="288" r:id="rId13"/>
    <p:sldId id="280" r:id="rId14"/>
    <p:sldId id="268" r:id="rId15"/>
    <p:sldId id="261" r:id="rId16"/>
    <p:sldId id="262" r:id="rId17"/>
    <p:sldId id="274" r:id="rId18"/>
    <p:sldId id="263" r:id="rId19"/>
    <p:sldId id="279" r:id="rId20"/>
    <p:sldId id="267" r:id="rId21"/>
    <p:sldId id="278" r:id="rId22"/>
    <p:sldId id="283" r:id="rId23"/>
    <p:sldId id="284" r:id="rId24"/>
    <p:sldId id="286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04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68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5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4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99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23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86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03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00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93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78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2DF11-B463-46A6-AFC7-D6D2CC27A480}" type="datetimeFigureOut">
              <a:rPr lang="hu-HU" smtClean="0"/>
              <a:pPr/>
              <a:t>2015.04.22.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28-DD07-44E6-80D8-A7C3E45CFF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09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zaf.hu/data/cms2334451/gyorselemzes_vegtorlesztes_120312.pdf" TargetMode="External"/><Relationship Id="rId2" Type="http://schemas.openxmlformats.org/officeDocument/2006/relationships/hyperlink" Target="http://www.akk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  <a:latin typeface="Berlin Sans FB Demi" pitchFamily="34" charset="0"/>
              </a:rPr>
              <a:t>GAZDASÁGI VÁLSÁG</a:t>
            </a:r>
            <a:br>
              <a:rPr lang="hu-HU" dirty="0" smtClean="0">
                <a:solidFill>
                  <a:srgbClr val="C00000"/>
                </a:solidFill>
                <a:latin typeface="Berlin Sans FB Demi" pitchFamily="34" charset="0"/>
              </a:rPr>
            </a:br>
            <a:r>
              <a:rPr lang="hu-HU" dirty="0" smtClean="0">
                <a:solidFill>
                  <a:srgbClr val="C00000"/>
                </a:solidFill>
                <a:latin typeface="Berlin Sans FB Demi" pitchFamily="34" charset="0"/>
              </a:rPr>
              <a:t>MAGYARORSZÁGON</a:t>
            </a:r>
            <a:endParaRPr lang="hu-HU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Schlett</a:t>
            </a:r>
            <a:r>
              <a:rPr lang="hu-HU" smtClean="0"/>
              <a:t> András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5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87388"/>
            <a:ext cx="91567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forint euróval szembeni alakulása</a:t>
            </a:r>
            <a:endParaRPr lang="hu-H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9081"/>
            <a:ext cx="7488831" cy="516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6158"/>
            <a:ext cx="7200800" cy="687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8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.blog.hu/po/poligraf/image/g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778669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4" y="980728"/>
            <a:ext cx="818994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8" y="980728"/>
            <a:ext cx="813340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3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5035699" y="1844824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/>
            </a:r>
            <a:br>
              <a:rPr lang="hu-HU" sz="3200" dirty="0" smtClean="0">
                <a:solidFill>
                  <a:srgbClr val="C00000"/>
                </a:solidFill>
              </a:rPr>
            </a:br>
            <a:r>
              <a:rPr lang="hu-HU" sz="3200" dirty="0" smtClean="0">
                <a:solidFill>
                  <a:srgbClr val="C00000"/>
                </a:solidFill>
              </a:rPr>
              <a:t>„</a:t>
            </a:r>
            <a:r>
              <a:rPr lang="hu-HU" sz="3200" dirty="0" err="1" smtClean="0">
                <a:solidFill>
                  <a:srgbClr val="C00000"/>
                </a:solidFill>
              </a:rPr>
              <a:t>Minsky</a:t>
            </a:r>
            <a:r>
              <a:rPr lang="hu-HU" sz="3200" dirty="0" smtClean="0">
                <a:solidFill>
                  <a:srgbClr val="C00000"/>
                </a:solidFill>
              </a:rPr>
              <a:t> </a:t>
            </a:r>
            <a:r>
              <a:rPr lang="hu-HU" sz="3200" dirty="0" err="1" smtClean="0">
                <a:solidFill>
                  <a:srgbClr val="C00000"/>
                </a:solidFill>
              </a:rPr>
              <a:t>moment</a:t>
            </a:r>
            <a:r>
              <a:rPr lang="hu-HU" sz="3200" dirty="0" smtClean="0">
                <a:solidFill>
                  <a:srgbClr val="C00000"/>
                </a:solidFill>
              </a:rPr>
              <a:t>” </a:t>
            </a:r>
            <a:r>
              <a:rPr lang="hu-HU" sz="3200" dirty="0" smtClean="0">
                <a:solidFill>
                  <a:srgbClr val="C00000"/>
                </a:solidFill>
                <a:sym typeface="Wingdings" pitchFamily="2" charset="2"/>
              </a:rPr>
              <a:t></a:t>
            </a:r>
            <a:r>
              <a:rPr lang="hu-HU" sz="3200" dirty="0" smtClean="0">
                <a:solidFill>
                  <a:srgbClr val="C00000"/>
                </a:solidFill>
              </a:rPr>
              <a:t/>
            </a:r>
            <a:br>
              <a:rPr lang="hu-HU" sz="3200" dirty="0" smtClean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248472" cy="32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167758" cy="302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Válság megoldása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95536" y="1094011"/>
            <a:ext cx="7632848" cy="3199085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tx2"/>
                </a:solidFill>
              </a:rPr>
              <a:t>3</a:t>
            </a:r>
            <a:r>
              <a:rPr lang="hu-HU" dirty="0" smtClean="0">
                <a:solidFill>
                  <a:schemeClr val="tx2"/>
                </a:solidFill>
              </a:rPr>
              <a:t> az 1-ben válság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A válságelemek egymást erősítik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A válság egyik elemének a kezelése kedvezőtlenül hat a másikra</a:t>
            </a:r>
          </a:p>
          <a:p>
            <a:pPr marL="0" indent="0">
              <a:buNone/>
            </a:pPr>
            <a:r>
              <a:rPr lang="hu-HU" sz="4000" dirty="0" smtClean="0">
                <a:solidFill>
                  <a:srgbClr val="C00000"/>
                </a:solidFill>
                <a:latin typeface="Bernard MT Condensed" pitchFamily="18" charset="0"/>
              </a:rPr>
              <a:t>Adósságdefláció </a:t>
            </a:r>
            <a:r>
              <a:rPr lang="hu-HU" sz="4000" dirty="0" smtClean="0">
                <a:solidFill>
                  <a:srgbClr val="C00000"/>
                </a:solidFill>
                <a:latin typeface="Bernard MT Condensed" pitchFamily="18" charset="0"/>
                <a:sym typeface="Wingdings" pitchFamily="2" charset="2"/>
              </a:rPr>
              <a:t></a:t>
            </a:r>
            <a:endParaRPr lang="hu-HU" sz="4000" dirty="0" smtClean="0">
              <a:solidFill>
                <a:srgbClr val="C00000"/>
              </a:solidFill>
              <a:latin typeface="Bernard MT Condensed" pitchFamily="18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519341" cy="335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79" y="4077073"/>
            <a:ext cx="3981925" cy="26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IMF megállapodás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2"/>
                </a:solidFill>
              </a:rPr>
              <a:t>PRO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Végső menedék</a:t>
            </a:r>
          </a:p>
          <a:p>
            <a:endParaRPr lang="hu-HU" dirty="0" smtClean="0"/>
          </a:p>
          <a:p>
            <a:r>
              <a:rPr lang="hu-HU" dirty="0" smtClean="0"/>
              <a:t>Alacsonyabb kamat</a:t>
            </a:r>
          </a:p>
          <a:p>
            <a:endParaRPr lang="hu-HU" dirty="0" smtClean="0"/>
          </a:p>
          <a:p>
            <a:r>
              <a:rPr lang="hu-HU" dirty="0" smtClean="0"/>
              <a:t>Bizalmat kelt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2"/>
                </a:solidFill>
              </a:rPr>
              <a:t>KONTRA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Rövid lejárat</a:t>
            </a:r>
          </a:p>
          <a:p>
            <a:endParaRPr lang="hu-HU" dirty="0"/>
          </a:p>
          <a:p>
            <a:r>
              <a:rPr lang="hu-HU" dirty="0" smtClean="0"/>
              <a:t>Nincs szuverenitás</a:t>
            </a:r>
          </a:p>
          <a:p>
            <a:endParaRPr lang="hu-HU" dirty="0"/>
          </a:p>
          <a:p>
            <a:r>
              <a:rPr lang="hu-HU" dirty="0" smtClean="0"/>
              <a:t>Tüneti kezelés (a hosszú távú fenntarthatóság nem megoldott)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93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2"/>
                </a:solidFill>
              </a:rPr>
              <a:t>Főbb tanulságok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Mindenfajta mesterséges konjunktúra-teremtésért később (súlyos válsággal) </a:t>
            </a:r>
            <a:r>
              <a:rPr lang="hu-HU" b="1" dirty="0">
                <a:solidFill>
                  <a:schemeClr val="tx2"/>
                </a:solidFill>
              </a:rPr>
              <a:t>meg kell fizetni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hu-HU" dirty="0">
              <a:solidFill>
                <a:schemeClr val="tx2"/>
              </a:solidFill>
            </a:endParaRPr>
          </a:p>
          <a:p>
            <a:r>
              <a:rPr lang="hu-HU" b="1" dirty="0">
                <a:solidFill>
                  <a:schemeClr val="tx2"/>
                </a:solidFill>
              </a:rPr>
              <a:t>Belső megtakarítások nélkül</a:t>
            </a:r>
            <a:r>
              <a:rPr lang="hu-HU" dirty="0">
                <a:solidFill>
                  <a:schemeClr val="tx2"/>
                </a:solidFill>
              </a:rPr>
              <a:t>, csak időben elhalasztott adósságok homokváraira lehet építeni a konjunktúrát erősítő politikát.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76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6" y="548680"/>
            <a:ext cx="8578545" cy="57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4"/>
          <p:cNvCxnSpPr>
            <a:endCxn id="11" idx="2"/>
          </p:cNvCxnSpPr>
          <p:nvPr/>
        </p:nvCxnSpPr>
        <p:spPr>
          <a:xfrm flipV="1">
            <a:off x="7359168" y="1124743"/>
            <a:ext cx="1192140" cy="10801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Ötágú csillag 8"/>
          <p:cNvSpPr/>
          <p:nvPr/>
        </p:nvSpPr>
        <p:spPr>
          <a:xfrm>
            <a:off x="7336995" y="1844824"/>
            <a:ext cx="313184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Ötágú csillag 10"/>
          <p:cNvSpPr/>
          <p:nvPr/>
        </p:nvSpPr>
        <p:spPr>
          <a:xfrm>
            <a:off x="8500444" y="836712"/>
            <a:ext cx="266328" cy="288032"/>
          </a:xfrm>
          <a:prstGeom prst="star5">
            <a:avLst>
              <a:gd name="adj" fmla="val 16198"/>
              <a:gd name="hf" fmla="val 105146"/>
              <a:gd name="vf" fmla="val 1105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>
            <a:off x="8715908" y="1032639"/>
            <a:ext cx="1765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8892480" y="1032639"/>
            <a:ext cx="152400" cy="3801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64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2011-es forintválság</a:t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6" y="1268760"/>
            <a:ext cx="666169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>
                <a:solidFill>
                  <a:schemeClr val="tx2"/>
                </a:solidFill>
              </a:rPr>
              <a:t/>
            </a:r>
            <a:br>
              <a:rPr lang="hu-HU" b="1" dirty="0">
                <a:solidFill>
                  <a:schemeClr val="tx2"/>
                </a:solidFill>
              </a:rPr>
            </a:br>
            <a:r>
              <a:rPr lang="hu-HU" sz="3100" b="1" dirty="0" smtClean="0">
                <a:solidFill>
                  <a:schemeClr val="tx2"/>
                </a:solidFill>
              </a:rPr>
              <a:t>Kiváltó okok /2011. szept.-2012. jan./:</a:t>
            </a:r>
            <a:r>
              <a:rPr lang="hu-HU" b="1" dirty="0">
                <a:solidFill>
                  <a:schemeClr val="tx2"/>
                </a:solidFill>
              </a:rPr>
              <a:t/>
            </a:r>
            <a:br>
              <a:rPr lang="hu-HU" b="1" dirty="0">
                <a:solidFill>
                  <a:schemeClr val="tx2"/>
                </a:solidFill>
              </a:rPr>
            </a:b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Végtörlesztési törvény, veszteséget okoz a bankoknak, csökkentik a hitelkihelyezéseiket (növekedési áldozat)</a:t>
            </a:r>
          </a:p>
          <a:p>
            <a:r>
              <a:rPr lang="hu-HU" dirty="0" smtClean="0"/>
              <a:t>A végtörlesztés a bankok részéről devizakeresletet gerjeszt, ami a forint gyengüléséhez vezet</a:t>
            </a:r>
          </a:p>
          <a:p>
            <a:r>
              <a:rPr lang="hu-HU" dirty="0" smtClean="0"/>
              <a:t>Spekuláció</a:t>
            </a:r>
          </a:p>
          <a:p>
            <a:r>
              <a:rPr lang="hu-HU" dirty="0" smtClean="0"/>
              <a:t>Nov. 17.: A kormány tárgyalna az </a:t>
            </a:r>
            <a:r>
              <a:rPr lang="hu-HU" dirty="0" err="1" smtClean="0"/>
              <a:t>IMF-vel</a:t>
            </a:r>
            <a:endParaRPr lang="hu-HU" dirty="0" smtClean="0"/>
          </a:p>
          <a:p>
            <a:r>
              <a:rPr lang="hu-HU" dirty="0" smtClean="0"/>
              <a:t>Nov. 25.: a </a:t>
            </a:r>
            <a:r>
              <a:rPr lang="hu-HU" dirty="0" err="1" smtClean="0"/>
              <a:t>Moody</a:t>
            </a:r>
            <a:r>
              <a:rPr lang="hu-HU" dirty="0" smtClean="0"/>
              <a:t>’s hitelminősítő befektetésre nem ajánlott kategóriába minősíti le az országot</a:t>
            </a:r>
          </a:p>
          <a:p>
            <a:r>
              <a:rPr lang="hu-HU" dirty="0" smtClean="0"/>
              <a:t>Dec. 15. Napirendre kerül az MNB és a PSZÁF összevonása</a:t>
            </a:r>
          </a:p>
          <a:p>
            <a:r>
              <a:rPr lang="hu-HU" dirty="0" smtClean="0"/>
              <a:t>Dec. 30. A parlament elfogadja a 2012. január elsejétől hatályos új jegybanktörvényt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Fitch</a:t>
            </a:r>
            <a:r>
              <a:rPr lang="hu-HU" dirty="0" smtClean="0"/>
              <a:t> </a:t>
            </a:r>
            <a:r>
              <a:rPr lang="hu-HU" dirty="0" err="1" smtClean="0"/>
              <a:t>Ratings</a:t>
            </a:r>
            <a:r>
              <a:rPr lang="hu-HU" dirty="0" smtClean="0"/>
              <a:t> is bóvli kategóriába sorolja a magyar államadósságot</a:t>
            </a:r>
          </a:p>
          <a:p>
            <a:r>
              <a:rPr lang="hu-HU" dirty="0" smtClean="0"/>
              <a:t>2012. január 6. Másfél év után először ül egy asztalhoz Orbán Viktor kormányfő, </a:t>
            </a:r>
            <a:r>
              <a:rPr lang="hu-HU" dirty="0" err="1" smtClean="0"/>
              <a:t>Simor</a:t>
            </a:r>
            <a:r>
              <a:rPr lang="hu-HU" dirty="0" smtClean="0"/>
              <a:t> András jegybankelnök és Matolcsy György.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81670"/>
            <a:ext cx="4067944" cy="15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lra nyíl 4"/>
          <p:cNvSpPr/>
          <p:nvPr/>
        </p:nvSpPr>
        <p:spPr>
          <a:xfrm>
            <a:off x="4139952" y="6022626"/>
            <a:ext cx="646862" cy="3587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71522" y="5971144"/>
            <a:ext cx="396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IMF tárgyalások lebegtetése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 vizsgálat Magyarország ellen</a:t>
            </a:r>
            <a:endParaRPr lang="hu-HU" dirty="0"/>
          </a:p>
        </p:txBody>
      </p:sp>
      <p:pic>
        <p:nvPicPr>
          <p:cNvPr id="4098" name="Picture 2" descr="http://m.blog.hu/po/poligraf/image/pu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600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„IMF-stratégia”</a:t>
            </a:r>
            <a:endParaRPr lang="hu-HU" dirty="0"/>
          </a:p>
        </p:txBody>
      </p:sp>
      <p:pic>
        <p:nvPicPr>
          <p:cNvPr id="6146" name="Picture 2" descr="http://m.blog.hu/po/poligraf/image/im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848872" cy="52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100" dirty="0" smtClean="0"/>
              <a:t>Asztalos László: </a:t>
            </a:r>
            <a:r>
              <a:rPr lang="hu-HU" sz="2100" dirty="0"/>
              <a:t>A devizahitelek gazdaságot erősítő </a:t>
            </a:r>
            <a:r>
              <a:rPr lang="hu-HU" sz="2100" dirty="0" smtClean="0"/>
              <a:t>kezelése. </a:t>
            </a:r>
            <a:r>
              <a:rPr lang="hu-HU" sz="2100" dirty="0" err="1" smtClean="0"/>
              <a:t>In</a:t>
            </a:r>
            <a:r>
              <a:rPr lang="hu-HU" sz="2100" dirty="0" smtClean="0"/>
              <a:t>: Válság és gazdaságpolitika. Heller Farkas Füzetek. PPKE. JÁK. 2012.</a:t>
            </a:r>
          </a:p>
          <a:p>
            <a:r>
              <a:rPr lang="hu-HU" sz="2000" dirty="0"/>
              <a:t>HOLMÁR Krisztina (2012): Mérlegen a valóság, avagy a magyar devizahitelezés 	nyertesei és/vagy vesztesei. (Hitelintézeti szemle. Különszám) 	http://www.bankszovetseg.hu/?informacio=hitelintezeti-szemle</a:t>
            </a:r>
          </a:p>
          <a:p>
            <a:r>
              <a:rPr lang="hu-HU" sz="2100" dirty="0" smtClean="0"/>
              <a:t>Mosolygó </a:t>
            </a:r>
            <a:r>
              <a:rPr lang="hu-HU" sz="2100" dirty="0"/>
              <a:t>Zsuzsa: </a:t>
            </a:r>
            <a:r>
              <a:rPr lang="hu-HU" sz="2100" dirty="0" smtClean="0"/>
              <a:t>Eredendő bűnök </a:t>
            </a:r>
            <a:r>
              <a:rPr lang="hu-HU" sz="2100" dirty="0"/>
              <a:t>– Magyarország és a pénzügyi válság. </a:t>
            </a:r>
            <a:r>
              <a:rPr lang="hu-HU" sz="2100" dirty="0">
                <a:hlinkClick r:id="rId2"/>
              </a:rPr>
              <a:t>http://www.akk.hu</a:t>
            </a:r>
            <a:r>
              <a:rPr lang="hu-HU" sz="2100" dirty="0"/>
              <a:t> </a:t>
            </a:r>
          </a:p>
          <a:p>
            <a:r>
              <a:rPr lang="hu-HU" sz="2100" dirty="0"/>
              <a:t>NÁDASI Levente (2011): Válság, következmények és feladatok (Közgazdasági Szemle, LVIII évf., 2011. június </a:t>
            </a:r>
            <a:endParaRPr lang="hu-HU" sz="2100" dirty="0" smtClean="0"/>
          </a:p>
          <a:p>
            <a:r>
              <a:rPr lang="hu-HU" sz="2100" dirty="0" smtClean="0"/>
              <a:t>PSZÁF </a:t>
            </a:r>
            <a:r>
              <a:rPr lang="hu-HU" sz="2100" dirty="0"/>
              <a:t>(2012/3): Gyorselemzés a végtörlesztésről. (2012. március 12</a:t>
            </a:r>
            <a:r>
              <a:rPr lang="hu-HU" sz="2100" dirty="0" smtClean="0"/>
              <a:t>.) </a:t>
            </a:r>
            <a:r>
              <a:rPr lang="hu-HU" sz="2100" dirty="0" smtClean="0">
                <a:hlinkClick r:id="rId3"/>
              </a:rPr>
              <a:t>http</a:t>
            </a:r>
            <a:r>
              <a:rPr lang="hu-HU" sz="2100" dirty="0">
                <a:hlinkClick r:id="rId3"/>
              </a:rPr>
              <a:t>://</a:t>
            </a:r>
            <a:r>
              <a:rPr lang="hu-HU" sz="2100" dirty="0" smtClean="0">
                <a:hlinkClick r:id="rId3"/>
              </a:rPr>
              <a:t>www.pszaf.hu/data/cms2334451/gyorselemzes_vegtorlesztes_120312.pdf</a:t>
            </a:r>
            <a:endParaRPr lang="hu-HU" sz="2100" dirty="0" smtClean="0"/>
          </a:p>
          <a:p>
            <a:r>
              <a:rPr lang="hu-HU" sz="2100" dirty="0"/>
              <a:t>http://poligraf.blog.hu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2008. ősz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b="1" dirty="0" smtClean="0">
                <a:solidFill>
                  <a:schemeClr val="tx2"/>
                </a:solidFill>
              </a:rPr>
              <a:t>Adósságválság: befagy az állampapírpiac, eladói nyomás</a:t>
            </a:r>
          </a:p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tx2"/>
                </a:solidFill>
              </a:rPr>
              <a:t>Valutaválság: külföldiek jelentős tőkekivonást hajtanak végre. Zuhan a forintárfolyam </a:t>
            </a:r>
          </a:p>
          <a:p>
            <a:pPr>
              <a:lnSpc>
                <a:spcPct val="150000"/>
              </a:lnSpc>
            </a:pPr>
            <a:r>
              <a:rPr lang="hu-HU" b="1" dirty="0" smtClean="0">
                <a:solidFill>
                  <a:schemeClr val="tx2"/>
                </a:solidFill>
              </a:rPr>
              <a:t>Bankválság: a bankok egyre nehezebben jutnak devizaforráshoz a bankközi piacon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7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Az ország sebezhetősége három fő okra vezethető vissza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2"/>
                </a:solidFill>
              </a:rPr>
              <a:t>I. Adóssággeneráló fiskális politika</a:t>
            </a:r>
          </a:p>
          <a:p>
            <a:pPr marL="0" indent="0">
              <a:buNone/>
            </a:pPr>
            <a:endParaRPr lang="hu-H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2"/>
                </a:solidFill>
              </a:rPr>
              <a:t>II. Elégtelen devizatartalék</a:t>
            </a:r>
          </a:p>
          <a:p>
            <a:pPr marL="0" indent="0">
              <a:buNone/>
            </a:pPr>
            <a:endParaRPr lang="hu-H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2"/>
                </a:solidFill>
              </a:rPr>
              <a:t>III. Banki devizahitelezés</a:t>
            </a:r>
            <a:endParaRPr lang="hu-H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6409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I. 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5364088" y="548680"/>
            <a:ext cx="3322712" cy="868958"/>
          </a:xfrm>
        </p:spPr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DEWIL</a:t>
            </a:r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>
            <a:fillRect/>
          </a:stretch>
        </p:blipFill>
        <p:spPr bwMode="auto">
          <a:xfrm>
            <a:off x="1043608" y="1340768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II. Elégtelen devizatartalék 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800" dirty="0" smtClean="0"/>
              <a:t>A devizatartalékok szintjének megállapítására csupán néhány "hüvelykujj-szabály" létezik a szakirodalomban: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marL="0" indent="0" algn="just">
              <a:buNone/>
            </a:pPr>
            <a:endParaRPr lang="hu-HU" sz="1800" dirty="0"/>
          </a:p>
          <a:p>
            <a:pPr algn="just"/>
            <a:r>
              <a:rPr lang="hu-HU" sz="1800" dirty="0" smtClean="0">
                <a:solidFill>
                  <a:schemeClr val="tx2"/>
                </a:solidFill>
              </a:rPr>
              <a:t>Az egyik ilyen szabály értelmében a devizatartalékoknak fedezniük kell az ország háromhavi importszámláit. </a:t>
            </a:r>
          </a:p>
          <a:p>
            <a:pPr marL="0" indent="0" algn="just">
              <a:buNone/>
            </a:pPr>
            <a:endParaRPr lang="hu-HU" sz="1800" dirty="0">
              <a:solidFill>
                <a:schemeClr val="tx2"/>
              </a:solidFill>
            </a:endParaRPr>
          </a:p>
          <a:p>
            <a:pPr algn="just"/>
            <a:endParaRPr lang="hu-HU" sz="1800" dirty="0" smtClean="0">
              <a:solidFill>
                <a:schemeClr val="tx2"/>
              </a:solidFill>
            </a:endParaRPr>
          </a:p>
          <a:p>
            <a:pPr algn="just"/>
            <a:r>
              <a:rPr lang="hu-HU" sz="1800" dirty="0" smtClean="0">
                <a:solidFill>
                  <a:schemeClr val="tx2"/>
                </a:solidFill>
              </a:rPr>
              <a:t>a devizatartalékoknak fedezniük kell az ország rövid lejáratú, azaz egy éven belül lejáró külső adósságát.</a:t>
            </a:r>
          </a:p>
          <a:p>
            <a:pPr algn="just"/>
            <a:endParaRPr lang="hu-HU" sz="1400" dirty="0" smtClean="0"/>
          </a:p>
          <a:p>
            <a:pPr algn="just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7832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9" y="620688"/>
            <a:ext cx="8555401" cy="54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9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III. Devizahitelezés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Államilag támogatott lakáshitelek megszüntetése a 2002-es választások után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Belföldi és külföldi kamatok közötti különbség növekedése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Carry</a:t>
            </a:r>
            <a:r>
              <a:rPr lang="hu-HU" dirty="0" smtClean="0"/>
              <a:t> trade ügyletek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67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373</Words>
  <Application>Microsoft Office PowerPoint</Application>
  <PresentationFormat>Diavetítés a képernyőre (4:3 oldalarány)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GAZDASÁGI VÁLSÁG MAGYARORSZÁGON</vt:lpstr>
      <vt:lpstr>PowerPoint bemutató</vt:lpstr>
      <vt:lpstr>2008. ősz</vt:lpstr>
      <vt:lpstr>Az ország sebezhetősége három fő okra vezethető vissza</vt:lpstr>
      <vt:lpstr>I. </vt:lpstr>
      <vt:lpstr>DEWIL</vt:lpstr>
      <vt:lpstr>II. Elégtelen devizatartalék </vt:lpstr>
      <vt:lpstr>PowerPoint bemutató</vt:lpstr>
      <vt:lpstr>III. Devizahitelezés</vt:lpstr>
      <vt:lpstr>PowerPoint bemutató</vt:lpstr>
      <vt:lpstr>A forint euróval szembeni alakulása</vt:lpstr>
      <vt:lpstr>PowerPoint bemutató</vt:lpstr>
      <vt:lpstr>PowerPoint bemutató</vt:lpstr>
      <vt:lpstr>PowerPoint bemutató</vt:lpstr>
      <vt:lpstr>PowerPoint bemutató</vt:lpstr>
      <vt:lpstr> „Minsky moment”  </vt:lpstr>
      <vt:lpstr>Válság megoldása</vt:lpstr>
      <vt:lpstr>IMF megállapodás</vt:lpstr>
      <vt:lpstr>Főbb tanulságok</vt:lpstr>
      <vt:lpstr> 2011-es forintválság </vt:lpstr>
      <vt:lpstr> Kiváltó okok /2011. szept.-2012. jan./: </vt:lpstr>
      <vt:lpstr>EU vizsgálat Magyarország ellen</vt:lpstr>
      <vt:lpstr>„IMF-stratégia”</vt:lpstr>
      <vt:lpstr>Irodalom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VÁLSÁG</dc:title>
  <dc:creator>Schlett András</dc:creator>
  <cp:lastModifiedBy>Járdány Zsoltné</cp:lastModifiedBy>
  <cp:revision>86</cp:revision>
  <dcterms:created xsi:type="dcterms:W3CDTF">2013-05-06T09:42:10Z</dcterms:created>
  <dcterms:modified xsi:type="dcterms:W3CDTF">2015-04-22T12:52:27Z</dcterms:modified>
</cp:coreProperties>
</file>