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26" r:id="rId2"/>
    <p:sldId id="324" r:id="rId3"/>
    <p:sldId id="339" r:id="rId4"/>
    <p:sldId id="340" r:id="rId5"/>
    <p:sldId id="344" r:id="rId6"/>
    <p:sldId id="346" r:id="rId7"/>
    <p:sldId id="337" r:id="rId8"/>
    <p:sldId id="345" r:id="rId9"/>
  </p:sldIdLst>
  <p:sldSz cx="9144000" cy="5143500" type="screen16x9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9">
          <p15:clr>
            <a:srgbClr val="A4A3A4"/>
          </p15:clr>
        </p15:guide>
        <p15:guide id="2" pos="29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4747"/>
    <a:srgbClr val="E5202E"/>
    <a:srgbClr val="EA8F00"/>
    <a:srgbClr val="940C72"/>
    <a:srgbClr val="241866"/>
    <a:srgbClr val="FBFBFD"/>
    <a:srgbClr val="FCFCFD"/>
    <a:srgbClr val="FDFDFD"/>
    <a:srgbClr val="FFFFFF"/>
    <a:srgbClr val="FEF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Stijl, gemiddeld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76996" autoAdjust="0"/>
  </p:normalViewPr>
  <p:slideViewPr>
    <p:cSldViewPr snapToObjects="1">
      <p:cViewPr varScale="1">
        <p:scale>
          <a:sx n="135" d="100"/>
          <a:sy n="135" d="100"/>
        </p:scale>
        <p:origin x="144" y="792"/>
      </p:cViewPr>
      <p:guideLst>
        <p:guide orient="horz" pos="1619"/>
        <p:guide pos="2956"/>
      </p:guideLst>
    </p:cSldViewPr>
  </p:slideViewPr>
  <p:outlineViewPr>
    <p:cViewPr>
      <p:scale>
        <a:sx n="33" d="100"/>
        <a:sy n="33" d="100"/>
      </p:scale>
      <p:origin x="0" y="22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r">
              <a:defRPr sz="1200"/>
            </a:lvl1pPr>
          </a:lstStyle>
          <a:p>
            <a:fld id="{A19E207B-C267-4478-92FF-BD5167EFDECD}" type="datetime4">
              <a:rPr lang="hu-HU" smtClean="0"/>
              <a:t>2017. február 28.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r">
              <a:defRPr sz="1200"/>
            </a:lvl1pPr>
          </a:lstStyle>
          <a:p>
            <a:fld id="{6939251E-53F1-FC41-8C35-4A7AA1F42D1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291657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r">
              <a:defRPr sz="1200"/>
            </a:lvl1pPr>
          </a:lstStyle>
          <a:p>
            <a:fld id="{82F0C1CE-70A3-435A-82FF-CE86BB1220C4}" type="datetime4">
              <a:rPr lang="hu-HU" smtClean="0"/>
              <a:t>2017. február 28.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06" tIns="47453" rIns="94906" bIns="4745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4906" tIns="47453" rIns="94906" bIns="4745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r">
              <a:defRPr sz="1200"/>
            </a:lvl1pPr>
          </a:lstStyle>
          <a:p>
            <a:fld id="{4EE6E482-F2E1-AE4E-B7AD-A6CBD907D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8717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D8DF523-B2DA-4A52-A600-ED5D139A9725}" type="datetime4">
              <a:rPr lang="hu-HU" smtClean="0"/>
              <a:t>2017. február 28.</a:t>
            </a:fld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6E482-F2E1-AE4E-B7AD-A6CBD907DF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39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Afbeelding 12" descr="WOL140117_491_ppt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68" t="15659" r="124" b="10595"/>
          <a:stretch/>
        </p:blipFill>
        <p:spPr>
          <a:xfrm>
            <a:off x="457200" y="-1"/>
            <a:ext cx="8686799" cy="5143501"/>
          </a:xfrm>
          <a:prstGeom prst="rect">
            <a:avLst/>
          </a:prstGeom>
        </p:spPr>
      </p:pic>
      <p:sp>
        <p:nvSpPr>
          <p:cNvPr id="15" name="Rectangle 13"/>
          <p:cNvSpPr/>
          <p:nvPr userDrawn="1"/>
        </p:nvSpPr>
        <p:spPr>
          <a:xfrm>
            <a:off x="2514603" y="3503087"/>
            <a:ext cx="2743200" cy="10515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8"/>
          <p:cNvSpPr/>
          <p:nvPr userDrawn="1"/>
        </p:nvSpPr>
        <p:spPr>
          <a:xfrm>
            <a:off x="3" y="1737360"/>
            <a:ext cx="3886200" cy="2057400"/>
          </a:xfrm>
          <a:prstGeom prst="rect">
            <a:avLst/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noProof="0" dirty="0"/>
          </a:p>
        </p:txBody>
      </p:sp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364266" y="1886582"/>
            <a:ext cx="3352601" cy="1143000"/>
          </a:xfrm>
        </p:spPr>
        <p:txBody>
          <a:bodyPr anchor="t">
            <a:noAutofit/>
          </a:bodyPr>
          <a:lstStyle>
            <a:lvl1pPr>
              <a:defRPr sz="2800" b="0" baseline="0">
                <a:solidFill>
                  <a:schemeClr val="bg1"/>
                </a:solidFill>
              </a:defRPr>
            </a:lvl1pPr>
          </a:lstStyle>
          <a:p>
            <a:r>
              <a:rPr lang="hu-HU" noProof="0" dirty="0" smtClean="0"/>
              <a:t>Cím beírásához kattintson ide</a:t>
            </a:r>
            <a:endParaRPr lang="hu-HU" noProof="0" dirty="0"/>
          </a:p>
        </p:txBody>
      </p:sp>
      <p:pic>
        <p:nvPicPr>
          <p:cNvPr id="18" name="Afbeelding 17" descr="WK_H_01_Pos_RGB_2400_Color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4316" y="3813221"/>
            <a:ext cx="2753487" cy="741426"/>
          </a:xfrm>
          <a:prstGeom prst="rect">
            <a:avLst/>
          </a:prstGeom>
        </p:spPr>
      </p:pic>
      <p:sp>
        <p:nvSpPr>
          <p:cNvPr id="19" name="Tijdelijke aanduiding vo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363540" y="3058284"/>
            <a:ext cx="3353327" cy="311449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noProof="0" dirty="0" smtClean="0"/>
              <a:t>Előadó neve</a:t>
            </a:r>
            <a:endParaRPr lang="hu-HU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364266" y="3394073"/>
            <a:ext cx="2150337" cy="271337"/>
          </a:xfrm>
        </p:spPr>
        <p:txBody>
          <a:bodyPr>
            <a:noAutofit/>
          </a:bodyPr>
          <a:lstStyle>
            <a:lvl1pPr marL="30480" indent="0">
              <a:buFontTx/>
              <a:buNone/>
              <a:defRPr sz="1400" baseline="0">
                <a:solidFill>
                  <a:schemeClr val="bg2"/>
                </a:solidFill>
              </a:defRPr>
            </a:lvl1pPr>
            <a:lvl2pPr marL="320040" indent="0">
              <a:buFontTx/>
              <a:buNone/>
              <a:defRPr sz="1400" baseline="0">
                <a:solidFill>
                  <a:schemeClr val="bg2"/>
                </a:solidFill>
              </a:defRPr>
            </a:lvl2pPr>
            <a:lvl3pPr marL="603504" indent="0">
              <a:buFontTx/>
              <a:buNone/>
              <a:defRPr sz="1400" baseline="0">
                <a:solidFill>
                  <a:schemeClr val="bg2"/>
                </a:solidFill>
              </a:defRPr>
            </a:lvl3pPr>
            <a:lvl4pPr marL="877824" indent="0">
              <a:buFontTx/>
              <a:buNone/>
              <a:defRPr sz="1400" baseline="0">
                <a:solidFill>
                  <a:schemeClr val="bg2"/>
                </a:solidFill>
              </a:defRPr>
            </a:lvl4pPr>
            <a:lvl5pPr marL="1828800" indent="0">
              <a:buFontTx/>
              <a:buNone/>
              <a:defRPr sz="1400" baseline="0">
                <a:solidFill>
                  <a:schemeClr val="bg2"/>
                </a:solidFill>
              </a:defRPr>
            </a:lvl5pPr>
          </a:lstStyle>
          <a:p>
            <a:pPr lvl="0"/>
            <a:fld id="{0C4FF897-C6A8-4B96-8BCD-1A13233601EB}" type="datetime4">
              <a:rPr lang="hu-HU" noProof="0" smtClean="0"/>
              <a:t>2015. november 24.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2962520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 marL="1472184" indent="-274320">
              <a:spcBef>
                <a:spcPts val="576"/>
              </a:spcBef>
              <a:defRPr sz="20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 dirty="0" smtClean="0"/>
              <a:t>Szöveg beírásához kattintson ide</a:t>
            </a:r>
            <a:endParaRPr lang="en-US" dirty="0" smtClean="0"/>
          </a:p>
          <a:p>
            <a:pPr lvl="1"/>
            <a:r>
              <a:rPr lang="hu-HU" dirty="0" smtClean="0"/>
              <a:t>Második szint</a:t>
            </a:r>
            <a:endParaRPr lang="en-US" dirty="0" smtClean="0"/>
          </a:p>
          <a:p>
            <a:pPr lvl="2"/>
            <a:r>
              <a:rPr lang="hu-HU" dirty="0" smtClean="0"/>
              <a:t>Harmadik szint</a:t>
            </a:r>
            <a:endParaRPr lang="en-US" dirty="0" smtClean="0"/>
          </a:p>
          <a:p>
            <a:pPr lvl="3"/>
            <a:r>
              <a:rPr lang="hu-HU" dirty="0" smtClean="0"/>
              <a:t>Negyedik szint</a:t>
            </a:r>
            <a:endParaRPr lang="en-US" dirty="0" smtClean="0"/>
          </a:p>
          <a:p>
            <a:pPr lvl="4"/>
            <a:r>
              <a:rPr lang="hu-HU" dirty="0" smtClean="0"/>
              <a:t>Ötödik szint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16518" y="4772268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hu-HU" dirty="0" smtClean="0"/>
              <a:t>Az előadás címe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2785" y="4772268"/>
            <a:ext cx="48967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C3C3236D-FB65-584A-8227-5A449D06E6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812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ldaltöré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>
          <a:xfrm>
            <a:off x="457200" y="0"/>
            <a:ext cx="8686800" cy="462915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7"/>
          <p:cNvSpPr/>
          <p:nvPr userDrawn="1"/>
        </p:nvSpPr>
        <p:spPr>
          <a:xfrm>
            <a:off x="457200" y="342900"/>
            <a:ext cx="8225366" cy="685800"/>
          </a:xfrm>
          <a:prstGeom prst="rect">
            <a:avLst/>
          </a:prstGeom>
          <a:solidFill>
            <a:srgbClr val="409B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59537" y="170961"/>
            <a:ext cx="7632531" cy="857739"/>
          </a:xfrm>
        </p:spPr>
        <p:txBody>
          <a:bodyPr anchor="ctr" anchorCtr="0">
            <a:normAutofit/>
          </a:bodyPr>
          <a:lstStyle>
            <a:lvl1pPr algn="l">
              <a:defRPr sz="3600" b="0" cap="none" baseline="0">
                <a:solidFill>
                  <a:schemeClr val="bg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914400" y="1200151"/>
            <a:ext cx="7768166" cy="2749550"/>
          </a:xfrm>
        </p:spPr>
        <p:txBody>
          <a:bodyPr/>
          <a:lstStyle>
            <a:lvl1pPr>
              <a:buClrTx/>
              <a:defRPr baseline="0">
                <a:solidFill>
                  <a:schemeClr val="bg1"/>
                </a:solidFill>
              </a:defRPr>
            </a:lvl1pPr>
            <a:lvl2pPr>
              <a:buClrTx/>
              <a:defRPr baseline="0">
                <a:solidFill>
                  <a:schemeClr val="bg1"/>
                </a:solidFill>
              </a:defRPr>
            </a:lvl2pPr>
            <a:lvl3pPr>
              <a:buClrTx/>
              <a:defRPr baseline="0">
                <a:solidFill>
                  <a:schemeClr val="bg1"/>
                </a:solidFill>
              </a:defRPr>
            </a:lvl3pPr>
            <a:lvl4pPr>
              <a:buClrTx/>
              <a:defRPr baseline="0">
                <a:solidFill>
                  <a:schemeClr val="bg1"/>
                </a:solidFill>
              </a:defRPr>
            </a:lvl4pPr>
            <a:lvl5pPr marL="1472184" indent="-274320">
              <a:buClrTx/>
              <a:defRPr sz="20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hu-HU" dirty="0" smtClean="0"/>
              <a:t>Szöveg beírásához kattintson ide</a:t>
            </a:r>
            <a:endParaRPr lang="en-US" dirty="0" smtClean="0"/>
          </a:p>
          <a:p>
            <a:pPr lvl="1"/>
            <a:r>
              <a:rPr lang="hu-HU" dirty="0" smtClean="0"/>
              <a:t>Második szint</a:t>
            </a:r>
            <a:endParaRPr lang="en-US" dirty="0" smtClean="0"/>
          </a:p>
          <a:p>
            <a:pPr lvl="2"/>
            <a:r>
              <a:rPr lang="hu-HU" dirty="0" smtClean="0"/>
              <a:t>Harmadik szint</a:t>
            </a:r>
            <a:endParaRPr lang="en-US" dirty="0" smtClean="0"/>
          </a:p>
          <a:p>
            <a:pPr lvl="3"/>
            <a:r>
              <a:rPr lang="hu-HU" dirty="0" smtClean="0"/>
              <a:t>Negyedik szint</a:t>
            </a:r>
            <a:endParaRPr lang="en-US" dirty="0" smtClean="0"/>
          </a:p>
          <a:p>
            <a:pPr lvl="4"/>
            <a:r>
              <a:rPr lang="hu-HU" dirty="0" smtClean="0"/>
              <a:t>Ötödik szint</a:t>
            </a:r>
            <a:endParaRPr lang="en-US" dirty="0"/>
          </a:p>
        </p:txBody>
      </p:sp>
      <p:sp>
        <p:nvSpPr>
          <p:cNvPr id="6" name="Rechthoek 5"/>
          <p:cNvSpPr/>
          <p:nvPr userDrawn="1"/>
        </p:nvSpPr>
        <p:spPr>
          <a:xfrm>
            <a:off x="0" y="342900"/>
            <a:ext cx="457200" cy="685800"/>
          </a:xfrm>
          <a:prstGeom prst="rect">
            <a:avLst/>
          </a:prstGeom>
          <a:solidFill>
            <a:srgbClr val="7FC1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722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ldaltöré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>
          <a:xfrm>
            <a:off x="457200" y="0"/>
            <a:ext cx="8686800" cy="462915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7"/>
          <p:cNvSpPr/>
          <p:nvPr userDrawn="1"/>
        </p:nvSpPr>
        <p:spPr>
          <a:xfrm>
            <a:off x="457200" y="342900"/>
            <a:ext cx="8225366" cy="685800"/>
          </a:xfrm>
          <a:prstGeom prst="rect">
            <a:avLst/>
          </a:prstGeom>
          <a:solidFill>
            <a:srgbClr val="409B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59537" y="171450"/>
            <a:ext cx="7632531" cy="857739"/>
          </a:xfrm>
        </p:spPr>
        <p:txBody>
          <a:bodyPr anchor="ctr" anchorCtr="0">
            <a:normAutofit/>
          </a:bodyPr>
          <a:lstStyle>
            <a:lvl1pPr algn="l">
              <a:defRPr sz="3600" b="0" cap="none" baseline="0">
                <a:solidFill>
                  <a:schemeClr val="bg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6" name="Rechthoek 5"/>
          <p:cNvSpPr/>
          <p:nvPr userDrawn="1"/>
        </p:nvSpPr>
        <p:spPr>
          <a:xfrm>
            <a:off x="0" y="342900"/>
            <a:ext cx="457200" cy="685800"/>
          </a:xfrm>
          <a:prstGeom prst="rect">
            <a:avLst/>
          </a:prstGeom>
          <a:solidFill>
            <a:srgbClr val="7FC1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3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ed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Az előadás címe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C3236D-FB65-584A-8227-5A449D06E62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Afbeelding 5" descr="WOL140117_491_ppt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20" t="17487" r="125" b="8194"/>
          <a:stretch/>
        </p:blipFill>
        <p:spPr>
          <a:xfrm>
            <a:off x="0" y="-1"/>
            <a:ext cx="9143999" cy="5143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51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ét hasáb vagy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rgbClr val="0081C6"/>
                </a:solidFill>
              </a:defRPr>
            </a:lvl1pPr>
          </a:lstStyle>
          <a:p>
            <a:r>
              <a:rPr lang="hu-HU" dirty="0" smtClean="0"/>
              <a:t>Cím beírásához kattintson 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1"/>
            <a:ext cx="4038600" cy="3302577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0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Szöveg beírásához  kattintson ide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1"/>
            <a:ext cx="4038600" cy="3302577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0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Szöveg beírásához kattintson ide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dirty="0" smtClean="0"/>
              <a:t>Az előadás címe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3236D-FB65-584A-8227-5A449D06E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49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81C6"/>
                </a:solidFill>
              </a:defRPr>
            </a:lvl1pPr>
          </a:lstStyle>
          <a:p>
            <a:r>
              <a:rPr lang="hu-HU" dirty="0" smtClean="0"/>
              <a:t>Cím beírásához kattintson ide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dirty="0" smtClean="0"/>
              <a:t>Az előadás címe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3236D-FB65-584A-8227-5A449D06E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74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dirty="0" smtClean="0"/>
              <a:t>Az előadás címe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3236D-FB65-584A-8227-5A449D06E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46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9474" y="172305"/>
            <a:ext cx="837491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Szöveg beírásához kattintson ide</a:t>
            </a:r>
            <a:endParaRPr lang="en-US" dirty="0" smtClean="0"/>
          </a:p>
          <a:p>
            <a:pPr lvl="1"/>
            <a:r>
              <a:rPr lang="hu-HU" dirty="0" smtClean="0"/>
              <a:t>Második szint</a:t>
            </a:r>
            <a:endParaRPr lang="en-US" dirty="0" smtClean="0"/>
          </a:p>
          <a:p>
            <a:pPr lvl="2"/>
            <a:r>
              <a:rPr lang="hu-HU" dirty="0" smtClean="0"/>
              <a:t>Harmadik szint</a:t>
            </a:r>
            <a:endParaRPr lang="en-US" dirty="0" smtClean="0"/>
          </a:p>
          <a:p>
            <a:pPr lvl="3"/>
            <a:r>
              <a:rPr lang="hu-HU" dirty="0" smtClean="0"/>
              <a:t>Negyedik szint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16518" y="4772268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hu-HU" dirty="0" smtClean="0"/>
              <a:t>Az előadás címe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2785" y="4772268"/>
            <a:ext cx="48967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C3C3236D-FB65-584A-8227-5A449D06E62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508000" y="4596053"/>
            <a:ext cx="81280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Afbeelding 6" descr="WK_H_01_Pos_RGB_2400_Color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01" y="4616999"/>
            <a:ext cx="1707162" cy="459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2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9" r:id="rId5"/>
    <p:sldLayoutId id="2147483652" r:id="rId6"/>
    <p:sldLayoutId id="2147483654" r:id="rId7"/>
    <p:sldLayoutId id="2147483655" r:id="rId8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800" indent="-274320" algn="l" defTabSz="457200" rtl="0" eaLnBrk="1" latinLnBrk="0" hangingPunct="1">
        <a:spcBef>
          <a:spcPct val="20000"/>
        </a:spcBef>
        <a:buClr>
          <a:schemeClr val="tx1"/>
        </a:buClr>
        <a:buFont typeface="Wingdings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457200" rtl="0" eaLnBrk="1" latinLnBrk="0" hangingPunct="1">
        <a:spcBef>
          <a:spcPct val="20000"/>
        </a:spcBef>
        <a:buClr>
          <a:schemeClr val="tx1"/>
        </a:buClr>
        <a:buFont typeface="Wingdings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877824" indent="-274320" algn="l" defTabSz="457200" rtl="0" eaLnBrk="1" latinLnBrk="0" hangingPunct="1">
        <a:spcBef>
          <a:spcPct val="20000"/>
        </a:spcBef>
        <a:buClr>
          <a:schemeClr val="tx1"/>
        </a:buClr>
        <a:buFont typeface="Wingdings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152144" indent="-274320" algn="l" defTabSz="457200" rtl="0" eaLnBrk="1" latinLnBrk="0" hangingPunct="1">
        <a:spcBef>
          <a:spcPct val="20000"/>
        </a:spcBef>
        <a:buClr>
          <a:schemeClr val="tx1"/>
        </a:buClr>
        <a:buFont typeface="Wingdings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171700" indent="-342900" algn="l" defTabSz="457200" rtl="0" eaLnBrk="1" latinLnBrk="0" hangingPunct="1">
        <a:spcBef>
          <a:spcPct val="20000"/>
        </a:spcBef>
        <a:buClr>
          <a:schemeClr val="tx1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Jogászvilág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363540" y="2931790"/>
            <a:ext cx="3353327" cy="437943"/>
          </a:xfrm>
        </p:spPr>
        <p:txBody>
          <a:bodyPr>
            <a:noAutofit/>
          </a:bodyPr>
          <a:lstStyle/>
          <a:p>
            <a:r>
              <a:rPr lang="hu-HU" dirty="0" smtClean="0"/>
              <a:t>Felelős szerkesztő: </a:t>
            </a:r>
            <a:r>
              <a:rPr lang="hu-HU" dirty="0" err="1" smtClean="0"/>
              <a:t>Vajda-Fejes</a:t>
            </a:r>
            <a:r>
              <a:rPr lang="hu-HU" dirty="0" smtClean="0"/>
              <a:t> Melinda</a:t>
            </a:r>
          </a:p>
          <a:p>
            <a:r>
              <a:rPr lang="hu-HU" dirty="0" smtClean="0"/>
              <a:t>Szakmai vezető: dr. Mátyás Ferenc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6364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/>
              <a:t>W</a:t>
            </a:r>
            <a:r>
              <a:rPr lang="hu-HU" dirty="0" err="1" smtClean="0"/>
              <a:t>olters</a:t>
            </a:r>
            <a:r>
              <a:rPr lang="hu-HU" dirty="0" smtClean="0"/>
              <a:t> </a:t>
            </a:r>
            <a:r>
              <a:rPr lang="hu-HU" dirty="0" err="1" smtClean="0"/>
              <a:t>Kluwerről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/>
              <a:t>A </a:t>
            </a:r>
            <a:r>
              <a:rPr lang="hu-HU" dirty="0" err="1"/>
              <a:t>Wolters</a:t>
            </a:r>
            <a:r>
              <a:rPr lang="hu-HU" dirty="0"/>
              <a:t> </a:t>
            </a:r>
            <a:r>
              <a:rPr lang="hu-HU" dirty="0" err="1"/>
              <a:t>Kluwer</a:t>
            </a:r>
            <a:r>
              <a:rPr lang="hu-HU" dirty="0"/>
              <a:t> Kft. működése több mint fél évszázadra tekint vissza, így jelentős szakmai múltat tudhat magáénak. </a:t>
            </a:r>
            <a:r>
              <a:rPr lang="hu-HU" dirty="0" smtClean="0"/>
              <a:t>Megalapítása </a:t>
            </a:r>
            <a:r>
              <a:rPr lang="hu-HU" dirty="0"/>
              <a:t>óta felhalmozott tudását és tapasztalatát felhasználva, a mindenkori technika vívmányaival ötvözve szakemberek generációinak nyújt segítséget munkájukban. </a:t>
            </a:r>
            <a:endParaRPr lang="hu-HU" dirty="0" smtClean="0"/>
          </a:p>
          <a:p>
            <a:pPr marL="0" indent="0">
              <a:buNone/>
            </a:pPr>
            <a:r>
              <a:rPr lang="hu-HU" dirty="0"/>
              <a:t>A </a:t>
            </a:r>
            <a:r>
              <a:rPr lang="hu-HU" dirty="0" err="1"/>
              <a:t>Wolters</a:t>
            </a:r>
            <a:r>
              <a:rPr lang="hu-HU" dirty="0"/>
              <a:t> </a:t>
            </a:r>
            <a:r>
              <a:rPr lang="hu-HU" dirty="0" err="1"/>
              <a:t>Kluwer</a:t>
            </a:r>
            <a:r>
              <a:rPr lang="hu-HU" dirty="0"/>
              <a:t> Kft. szakmai sikerének és elismertségének legfontosabb alappillérei a szerzők. Kiemelkedő elméleti tudásukkal és a gyakorlatban szerzett tapasztalataikkal ők alkotják ügyfeleink, olvasóink számára a gyakorlatban is sikerrel használható szakmai műveket.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03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Jogászvilág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213" y="1131590"/>
            <a:ext cx="8229600" cy="3394472"/>
          </a:xfrm>
        </p:spPr>
        <p:txBody>
          <a:bodyPr>
            <a:normAutofit fontScale="85000" lnSpcReduction="10000"/>
          </a:bodyPr>
          <a:lstStyle/>
          <a:p>
            <a:pPr marL="30480" indent="0">
              <a:buNone/>
            </a:pPr>
            <a:r>
              <a:rPr lang="hu-HU" sz="1800" dirty="0">
                <a:solidFill>
                  <a:srgbClr val="474747"/>
                </a:solidFill>
              </a:rPr>
              <a:t>A </a:t>
            </a:r>
            <a:r>
              <a:rPr lang="hu-HU" sz="1800" dirty="0" smtClean="0">
                <a:solidFill>
                  <a:srgbClr val="474747"/>
                </a:solidFill>
              </a:rPr>
              <a:t>Jogászvilág folyamatosan </a:t>
            </a:r>
            <a:r>
              <a:rPr lang="hu-HU" sz="1800" dirty="0">
                <a:solidFill>
                  <a:srgbClr val="474747"/>
                </a:solidFill>
              </a:rPr>
              <a:t>bővülő és frissülő tartalommal kívánja segíteni minden jogi tevékenységet végző szakember </a:t>
            </a:r>
            <a:r>
              <a:rPr lang="hu-HU" sz="1800" dirty="0" smtClean="0">
                <a:solidFill>
                  <a:srgbClr val="474747"/>
                </a:solidFill>
              </a:rPr>
              <a:t>munkáját.</a:t>
            </a:r>
            <a:endParaRPr lang="hu-HU" sz="1800" dirty="0" smtClean="0"/>
          </a:p>
          <a:p>
            <a:pPr marL="30480" indent="0">
              <a:buNone/>
            </a:pPr>
            <a:r>
              <a:rPr lang="hu-HU" sz="1800" dirty="0" smtClean="0"/>
              <a:t>A portál </a:t>
            </a:r>
            <a:r>
              <a:rPr lang="hu-HU" sz="1800" dirty="0"/>
              <a:t>célja, hogy bármely jogi hivatásrendhez tartozó jogalkalmazók (ügyvédek, jogtanácsosok, bírák, közjegyzők, ügyészek) számára gyakorlatban is hasznosítható szakmai információkat nyújtson.</a:t>
            </a:r>
          </a:p>
          <a:p>
            <a:pPr marL="30480" indent="0">
              <a:buNone/>
            </a:pPr>
            <a:endParaRPr lang="hu-HU" sz="1800" b="1" dirty="0" smtClean="0">
              <a:solidFill>
                <a:srgbClr val="474747"/>
              </a:solidFill>
            </a:endParaRPr>
          </a:p>
          <a:p>
            <a:pPr marL="30480" indent="0">
              <a:buNone/>
            </a:pPr>
            <a:r>
              <a:rPr lang="hu-HU" sz="1800" b="1" dirty="0" smtClean="0">
                <a:solidFill>
                  <a:srgbClr val="474747"/>
                </a:solidFill>
              </a:rPr>
              <a:t>Rovatok:</a:t>
            </a:r>
          </a:p>
          <a:p>
            <a:pPr marL="30480" indent="0">
              <a:buNone/>
            </a:pPr>
            <a:endParaRPr lang="hu-HU" sz="1800" b="1" dirty="0" smtClean="0">
              <a:solidFill>
                <a:srgbClr val="474747"/>
              </a:solidFill>
            </a:endParaRPr>
          </a:p>
          <a:p>
            <a:r>
              <a:rPr lang="hu-HU" sz="1800" dirty="0" smtClean="0"/>
              <a:t>Napi</a:t>
            </a:r>
            <a:r>
              <a:rPr lang="hu-HU" sz="1800" dirty="0"/>
              <a:t>: aktuális hírek, információk, pályázati </a:t>
            </a:r>
            <a:r>
              <a:rPr lang="hu-HU" sz="1800" dirty="0" smtClean="0"/>
              <a:t>felhívások</a:t>
            </a:r>
          </a:p>
          <a:p>
            <a:pPr marL="30480" indent="0">
              <a:buNone/>
            </a:pPr>
            <a:endParaRPr lang="hu-HU" sz="1800" dirty="0" smtClean="0"/>
          </a:p>
          <a:p>
            <a:r>
              <a:rPr lang="hu-HU" sz="1800" dirty="0" smtClean="0"/>
              <a:t>Szakma</a:t>
            </a:r>
            <a:r>
              <a:rPr lang="hu-HU" sz="1800" dirty="0"/>
              <a:t>: az egyes jogterületeket lefedő szakmai cikkek, hazai esetjog, változásfigyelés, interjúk, jogtörténeti érdekességek, konferencia </a:t>
            </a:r>
            <a:r>
              <a:rPr lang="hu-HU" sz="1800" dirty="0" smtClean="0"/>
              <a:t>beszámolók</a:t>
            </a:r>
          </a:p>
          <a:p>
            <a:endParaRPr lang="hu-HU" sz="1800" dirty="0" smtClean="0"/>
          </a:p>
          <a:p>
            <a:r>
              <a:rPr lang="hu-HU" sz="1800" dirty="0" smtClean="0"/>
              <a:t>Világjogász: </a:t>
            </a:r>
            <a:r>
              <a:rPr lang="hu-HU" sz="1800" dirty="0"/>
              <a:t>nemzetközi jogi hírek</a:t>
            </a:r>
            <a:r>
              <a:rPr lang="hu-HU" sz="1800" dirty="0" smtClean="0"/>
              <a:t>, döntések elemzése, </a:t>
            </a:r>
            <a:r>
              <a:rPr lang="hu-HU" sz="1800" dirty="0"/>
              <a:t>nemzetközi </a:t>
            </a:r>
            <a:r>
              <a:rPr lang="hu-HU" sz="1800" dirty="0" smtClean="0"/>
              <a:t>magánjog, szakmai szervezetek bemutatása, recenzió idegen nyelven megjelent cikkekből</a:t>
            </a:r>
            <a:endParaRPr lang="hu-HU" sz="1800" dirty="0"/>
          </a:p>
          <a:p>
            <a:endParaRPr lang="hu-HU" sz="1800" dirty="0" smtClean="0"/>
          </a:p>
          <a:p>
            <a:endParaRPr lang="hu-HU" sz="2400" dirty="0" smtClean="0"/>
          </a:p>
          <a:p>
            <a:pPr marL="30480" indent="0">
              <a:buNone/>
            </a:pPr>
            <a:endParaRPr lang="hu-HU" sz="2400" dirty="0" smtClean="0"/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mtClean="0"/>
              <a:t>Az előadás címe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3236D-FB65-584A-8227-5A449D06E62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20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Jogászvilág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sz="1700" dirty="0"/>
              <a:t>Üzlet: ügyvédi kommunikációt, marketinget segítő írások, hasznos információk az ügyfélszerzéshez és üzletfejlesztéshez, napi munkát támogató technikai megoldások bemutatása, ügyvédi irodákat érintő adózási és HR </a:t>
            </a:r>
            <a:r>
              <a:rPr lang="hu-HU" sz="1700" dirty="0" smtClean="0"/>
              <a:t>információk</a:t>
            </a:r>
          </a:p>
          <a:p>
            <a:endParaRPr lang="hu-HU" sz="1500" dirty="0" smtClean="0"/>
          </a:p>
          <a:p>
            <a:r>
              <a:rPr lang="hu-HU" sz="1700" dirty="0" smtClean="0"/>
              <a:t>Cégvilág</a:t>
            </a:r>
            <a:r>
              <a:rPr lang="hu-HU" sz="1700" dirty="0"/>
              <a:t>: jogi információk cégvezetők számára, például: cégalapítás, ingatlan bérlés, </a:t>
            </a:r>
            <a:r>
              <a:rPr lang="hu-HU" sz="1700" dirty="0" smtClean="0"/>
              <a:t>foglalkoztatás</a:t>
            </a:r>
          </a:p>
          <a:p>
            <a:endParaRPr lang="hu-HU" sz="1500" dirty="0"/>
          </a:p>
          <a:p>
            <a:r>
              <a:rPr lang="hu-HU" sz="1700" dirty="0" smtClean="0"/>
              <a:t>A </a:t>
            </a:r>
            <a:r>
              <a:rPr lang="hu-HU" sz="1700" dirty="0"/>
              <a:t>jövő jogásza: végzős joghallgatók, pályakezdő jogászok, ügyvédjelöltek számára kíván hasznos tanácsokat nyújtani, valamint lehetőséget teremt hallgatói publikációk </a:t>
            </a:r>
            <a:r>
              <a:rPr lang="hu-HU" sz="1700" dirty="0" smtClean="0"/>
              <a:t>közlésére</a:t>
            </a:r>
          </a:p>
          <a:p>
            <a:endParaRPr lang="hu-HU" sz="1500" dirty="0"/>
          </a:p>
          <a:p>
            <a:r>
              <a:rPr lang="hu-HU" sz="1700" dirty="0" smtClean="0"/>
              <a:t>Életmód: jogászok </a:t>
            </a:r>
            <a:r>
              <a:rPr lang="hu-HU" sz="1700" dirty="0"/>
              <a:t>talár </a:t>
            </a:r>
            <a:r>
              <a:rPr lang="hu-HU" sz="1700" dirty="0" smtClean="0"/>
              <a:t>nélkül. Ajánlók és beszámolók színdarabokról, filmekről</a:t>
            </a:r>
            <a:r>
              <a:rPr lang="hu-HU" sz="1700" dirty="0"/>
              <a:t>, könyvekről, </a:t>
            </a:r>
            <a:r>
              <a:rPr lang="hu-HU" sz="1700" dirty="0" smtClean="0"/>
              <a:t>kiállításokról, munka-magánélet </a:t>
            </a:r>
            <a:r>
              <a:rPr lang="hu-HU" sz="1700" dirty="0"/>
              <a:t>egyensúly, karrier és család, </a:t>
            </a:r>
            <a:r>
              <a:rPr lang="hu-HU" sz="1700" dirty="0" smtClean="0"/>
              <a:t>élet a munkán túl.</a:t>
            </a:r>
          </a:p>
          <a:p>
            <a:pPr marL="30480" indent="0">
              <a:buNone/>
            </a:pPr>
            <a:endParaRPr lang="hu-HU" sz="1700" dirty="0" smtClean="0"/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mtClean="0"/>
              <a:t>Az előadás címe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3236D-FB65-584A-8227-5A449D06E62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11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9474" y="172305"/>
            <a:ext cx="8374918" cy="850201"/>
          </a:xfrm>
        </p:spPr>
        <p:txBody>
          <a:bodyPr/>
          <a:lstStyle/>
          <a:p>
            <a:r>
              <a:rPr lang="hu-HU" dirty="0" smtClean="0"/>
              <a:t>Szerzői információk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03598"/>
            <a:ext cx="8147248" cy="3168352"/>
          </a:xfrm>
        </p:spPr>
        <p:txBody>
          <a:bodyPr>
            <a:normAutofit/>
          </a:bodyPr>
          <a:lstStyle/>
          <a:p>
            <a:pPr marL="30480" indent="0">
              <a:buNone/>
            </a:pPr>
            <a:r>
              <a:rPr lang="hu-HU" sz="1900" b="1" dirty="0" smtClean="0"/>
              <a:t>Általános elvárások </a:t>
            </a:r>
            <a:r>
              <a:rPr lang="hu-HU" sz="1900" b="1" dirty="0"/>
              <a:t>a kézirattal szemben</a:t>
            </a:r>
            <a:endParaRPr lang="hu-HU" sz="1900" dirty="0"/>
          </a:p>
          <a:p>
            <a:r>
              <a:rPr lang="hu-HU" sz="1800" dirty="0"/>
              <a:t>Illeszkedjen a portál céljához, témája legyen érdeklődésre számot tartó, </a:t>
            </a:r>
            <a:r>
              <a:rPr lang="hu-HU" sz="1800" dirty="0" smtClean="0"/>
              <a:t>aktuális</a:t>
            </a:r>
          </a:p>
          <a:p>
            <a:r>
              <a:rPr lang="hu-HU" sz="1800" dirty="0" smtClean="0"/>
              <a:t>Logikus </a:t>
            </a:r>
            <a:r>
              <a:rPr lang="hu-HU" sz="1800" dirty="0"/>
              <a:t>felépítés, áttekinthető </a:t>
            </a:r>
            <a:r>
              <a:rPr lang="hu-HU" sz="1800" dirty="0" smtClean="0"/>
              <a:t>címstruktúra</a:t>
            </a:r>
          </a:p>
          <a:p>
            <a:r>
              <a:rPr lang="hu-HU" sz="1800" dirty="0" smtClean="0"/>
              <a:t>Pontos </a:t>
            </a:r>
            <a:r>
              <a:rPr lang="hu-HU" sz="1800" dirty="0"/>
              <a:t>fogalomhasználat, világos, érthető stílus, </a:t>
            </a:r>
            <a:r>
              <a:rPr lang="hu-HU" sz="1800" dirty="0" smtClean="0"/>
              <a:t>nyelvhelyesség</a:t>
            </a:r>
          </a:p>
          <a:p>
            <a:r>
              <a:rPr lang="hu-HU" sz="1800" dirty="0" smtClean="0"/>
              <a:t>Pontos </a:t>
            </a:r>
            <a:r>
              <a:rPr lang="hu-HU" sz="1800" dirty="0"/>
              <a:t>hivatkozások (jogszabály, joggyakorlat, szakirodalom</a:t>
            </a:r>
            <a:r>
              <a:rPr lang="hu-HU" sz="1800" dirty="0" smtClean="0"/>
              <a:t>)</a:t>
            </a:r>
          </a:p>
          <a:p>
            <a:endParaRPr lang="hu-HU" sz="1800" dirty="0"/>
          </a:p>
          <a:p>
            <a:pPr marL="30480" indent="0">
              <a:buNone/>
            </a:pPr>
            <a:r>
              <a:rPr lang="hu-HU" sz="1800" dirty="0"/>
              <a:t>Kizárólag első közlést, máshol még nem publikált cikkeket fogadunk el</a:t>
            </a:r>
            <a:r>
              <a:rPr lang="hu-HU" sz="1800" dirty="0" smtClean="0"/>
              <a:t>.</a:t>
            </a:r>
            <a:endParaRPr lang="hu-HU" sz="18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mtClean="0"/>
              <a:t>Az előadás címe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3236D-FB65-584A-8227-5A449D06E62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48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Szerzői információk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0480" indent="0">
              <a:spcAft>
                <a:spcPts val="408"/>
              </a:spcAft>
              <a:buNone/>
            </a:pPr>
            <a:r>
              <a:rPr lang="hu-HU" b="1" dirty="0" smtClean="0"/>
              <a:t>Szerkesztési elvek</a:t>
            </a:r>
          </a:p>
          <a:p>
            <a:r>
              <a:rPr lang="hu-HU" sz="1900" dirty="0" smtClean="0"/>
              <a:t>Cikkek </a:t>
            </a:r>
            <a:r>
              <a:rPr lang="hu-HU" sz="1900" dirty="0"/>
              <a:t>terjedelme szóközökkel: 5 000-10 000 karakter </a:t>
            </a:r>
            <a:endParaRPr lang="hu-HU" sz="1900" dirty="0" smtClean="0"/>
          </a:p>
          <a:p>
            <a:r>
              <a:rPr lang="hu-HU" sz="1900" dirty="0" smtClean="0"/>
              <a:t>A </a:t>
            </a:r>
            <a:r>
              <a:rPr lang="hu-HU" sz="1900" dirty="0"/>
              <a:t>leadott kézirat tartalmazzon egy pár mondatos </a:t>
            </a:r>
            <a:r>
              <a:rPr lang="hu-HU" sz="1900" dirty="0" err="1"/>
              <a:t>leadet</a:t>
            </a:r>
            <a:r>
              <a:rPr lang="hu-HU" sz="1900" dirty="0"/>
              <a:t> (bevezetőt)</a:t>
            </a:r>
          </a:p>
          <a:p>
            <a:r>
              <a:rPr lang="hu-HU" sz="1900" dirty="0"/>
              <a:t>Illusztrációkat, táblázatokat, képeket csak „</a:t>
            </a:r>
            <a:r>
              <a:rPr lang="hu-HU" sz="1900" dirty="0" err="1"/>
              <a:t>jpg</a:t>
            </a:r>
            <a:r>
              <a:rPr lang="hu-HU" sz="1900" dirty="0"/>
              <a:t>” formátumban tudunk </a:t>
            </a:r>
            <a:r>
              <a:rPr lang="hu-HU" sz="1900" dirty="0" smtClean="0"/>
              <a:t>elhelyezni a cikkekben</a:t>
            </a:r>
            <a:endParaRPr lang="hu-HU" sz="1900" dirty="0"/>
          </a:p>
          <a:p>
            <a:pPr>
              <a:spcAft>
                <a:spcPts val="1800"/>
              </a:spcAft>
            </a:pPr>
            <a:r>
              <a:rPr lang="hu-HU" sz="1900" dirty="0"/>
              <a:t>Hivatkozásoknál a hivatkozott forrásokat egyértelműen azonosító adatokat kell </a:t>
            </a:r>
            <a:r>
              <a:rPr lang="hu-HU" sz="1900" dirty="0" smtClean="0"/>
              <a:t>megadni</a:t>
            </a:r>
            <a:endParaRPr lang="hu-HU" sz="1900" dirty="0"/>
          </a:p>
          <a:p>
            <a:pPr marL="30480" indent="0">
              <a:spcAft>
                <a:spcPts val="1800"/>
              </a:spcAft>
              <a:buNone/>
            </a:pPr>
            <a:r>
              <a:rPr lang="hu-HU" sz="1900" dirty="0" smtClean="0"/>
              <a:t>A </a:t>
            </a:r>
            <a:r>
              <a:rPr lang="hu-HU" sz="1900" dirty="0"/>
              <a:t>tanulmányt elektronikusan, szerkeszthető formában, lehetőleg .</a:t>
            </a:r>
            <a:r>
              <a:rPr lang="hu-HU" sz="1900" dirty="0" err="1"/>
              <a:t>doc</a:t>
            </a:r>
            <a:r>
              <a:rPr lang="hu-HU" sz="1900" dirty="0"/>
              <a:t> vagy .</a:t>
            </a:r>
            <a:r>
              <a:rPr lang="hu-HU" sz="1900" dirty="0" err="1"/>
              <a:t>docx</a:t>
            </a:r>
            <a:r>
              <a:rPr lang="hu-HU" sz="1900" dirty="0"/>
              <a:t> formátumban kell megküldeni a szerkesztőség részére</a:t>
            </a:r>
            <a:r>
              <a:rPr lang="hu-HU" sz="1900" dirty="0" smtClean="0"/>
              <a:t>.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mtClean="0"/>
              <a:t>Az előadás címe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3236D-FB65-584A-8227-5A449D06E62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06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Kapcsolódó felületek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7614"/>
            <a:ext cx="8229600" cy="3262746"/>
          </a:xfrm>
        </p:spPr>
        <p:txBody>
          <a:bodyPr/>
          <a:lstStyle/>
          <a:p>
            <a:r>
              <a:rPr lang="hu-HU" sz="1900" dirty="0"/>
              <a:t>H</a:t>
            </a:r>
            <a:r>
              <a:rPr lang="hu-HU" sz="1900" dirty="0" smtClean="0"/>
              <a:t>írlevél: kéthetente megjelenő hírlevelünkben összefoglaljuk a legolvasottabb cikkeket, friss híreket és jogszabályváltozásokat, valamint külön rovatban jelentetjük meg a legérdekesebb bírósági döntéseket</a:t>
            </a:r>
          </a:p>
          <a:p>
            <a:r>
              <a:rPr lang="hu-HU" sz="1900" dirty="0" smtClean="0"/>
              <a:t>Jogászvilág </a:t>
            </a:r>
            <a:r>
              <a:rPr lang="hu-HU" sz="1900" dirty="0" err="1" smtClean="0"/>
              <a:t>facebook</a:t>
            </a:r>
            <a:r>
              <a:rPr lang="hu-HU" sz="1900" dirty="0" smtClean="0"/>
              <a:t> oldal: szintén naponta frissül a portálon megjelenő tartalmakkal, publikációkkal</a:t>
            </a:r>
          </a:p>
          <a:p>
            <a:r>
              <a:rPr lang="hu-HU" sz="1900" dirty="0" smtClean="0"/>
              <a:t>Jogászvilág hírolvasó: Alkalmazásunk segítségével gyorsan és egyszerűen elérhetőek a Jogászvilág hírei, cikkei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dirty="0" smtClean="0"/>
              <a:t>Az előadás címe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3236D-FB65-584A-8227-5A449D06E62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91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Elérhetőség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79661"/>
            <a:ext cx="8229600" cy="2814961"/>
          </a:xfrm>
        </p:spPr>
        <p:txBody>
          <a:bodyPr/>
          <a:lstStyle/>
          <a:p>
            <a:r>
              <a:rPr lang="hu-HU" dirty="0" err="1" smtClean="0"/>
              <a:t>Vajda-Fejes</a:t>
            </a:r>
            <a:r>
              <a:rPr lang="hu-HU" dirty="0" smtClean="0"/>
              <a:t> Melinda: </a:t>
            </a:r>
            <a:r>
              <a:rPr lang="hu-HU" dirty="0" err="1" smtClean="0"/>
              <a:t>melinda.fejes</a:t>
            </a:r>
            <a:r>
              <a:rPr lang="hu-HU" dirty="0" smtClean="0"/>
              <a:t>@</a:t>
            </a:r>
            <a:r>
              <a:rPr lang="hu-HU" dirty="0" err="1" smtClean="0"/>
              <a:t>wolterskluwer.com</a:t>
            </a:r>
            <a:endParaRPr lang="hu-HU" dirty="0" smtClean="0"/>
          </a:p>
          <a:p>
            <a:r>
              <a:rPr lang="hu-HU" dirty="0"/>
              <a:t>d</a:t>
            </a:r>
            <a:r>
              <a:rPr lang="hu-HU" dirty="0" smtClean="0"/>
              <a:t>r. Mátyás Ferenc: </a:t>
            </a:r>
            <a:r>
              <a:rPr lang="hu-HU" dirty="0" err="1" smtClean="0"/>
              <a:t>ferenc.matyas</a:t>
            </a:r>
            <a:r>
              <a:rPr lang="hu-HU" dirty="0" smtClean="0"/>
              <a:t>@</a:t>
            </a:r>
            <a:r>
              <a:rPr lang="hu-HU" dirty="0" err="1" smtClean="0"/>
              <a:t>wolterskluwer.com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mtClean="0"/>
              <a:t>Az előadás címe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3236D-FB65-584A-8227-5A449D06E62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22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K téma">
  <a:themeElements>
    <a:clrScheme name="Aangepast 1">
      <a:dk1>
        <a:srgbClr val="007AC3"/>
      </a:dk1>
      <a:lt1>
        <a:sysClr val="window" lastClr="FFFFFF"/>
      </a:lt1>
      <a:dk2>
        <a:srgbClr val="474747"/>
      </a:dk2>
      <a:lt2>
        <a:srgbClr val="FFFFFF"/>
      </a:lt2>
      <a:accent1>
        <a:srgbClr val="007AC3"/>
      </a:accent1>
      <a:accent2>
        <a:srgbClr val="A6D1EA"/>
      </a:accent2>
      <a:accent3>
        <a:srgbClr val="85BC20"/>
      </a:accent3>
      <a:accent4>
        <a:srgbClr val="C2DD90"/>
      </a:accent4>
      <a:accent5>
        <a:srgbClr val="009881"/>
      </a:accent5>
      <a:accent6>
        <a:srgbClr val="A6DBD3"/>
      </a:accent6>
      <a:hlink>
        <a:srgbClr val="474747"/>
      </a:hlink>
      <a:folHlink>
        <a:srgbClr val="47474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olterskluwer_template_16-9" id="{AEC9A8A7-424D-40A5-9301-3D709B8A3E58}" vid="{8F3D2F18-CA2C-4680-930A-85B8C85D49B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wolterskluwer_prezentacio_16-9</Template>
  <TotalTime>8149</TotalTime>
  <Words>441</Words>
  <Application>Microsoft Office PowerPoint</Application>
  <PresentationFormat>Diavetítés a képernyőre (16:9 oldalarány)</PresentationFormat>
  <Paragraphs>63</Paragraphs>
  <Slides>8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WK téma</vt:lpstr>
      <vt:lpstr>Jogászvilág</vt:lpstr>
      <vt:lpstr>A Wolters Kluwerről</vt:lpstr>
      <vt:lpstr>Jogászvilág</vt:lpstr>
      <vt:lpstr>Jogászvilág</vt:lpstr>
      <vt:lpstr>Szerzői információk</vt:lpstr>
      <vt:lpstr>Szerzői információk</vt:lpstr>
      <vt:lpstr>Kapcsolódó felületek</vt:lpstr>
      <vt:lpstr>Elérhetőség</vt:lpstr>
    </vt:vector>
  </TitlesOfParts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Fejes, Melinda</dc:creator>
  <cp:lastModifiedBy>Mátyás, Ferenc</cp:lastModifiedBy>
  <cp:revision>51</cp:revision>
  <cp:lastPrinted>2016-07-07T14:05:46Z</cp:lastPrinted>
  <dcterms:created xsi:type="dcterms:W3CDTF">2016-02-04T13:02:57Z</dcterms:created>
  <dcterms:modified xsi:type="dcterms:W3CDTF">2017-02-28T11:05:18Z</dcterms:modified>
</cp:coreProperties>
</file>