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713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061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643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8658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942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1601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1518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71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456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503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5185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276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0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89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528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8019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0582-50C0-4722-8E49-D91B3D8F2DF9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6534E1-58D5-48BB-98BB-7783A4CED0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19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20. század</a:t>
            </a:r>
            <a:br>
              <a:rPr lang="hu-HU" dirty="0" smtClean="0"/>
            </a:br>
            <a:r>
              <a:rPr lang="hu-HU" sz="3600" dirty="0"/>
              <a:t>1901. január 1-től 2000. december 31-ig</a:t>
            </a:r>
            <a:br>
              <a:rPr lang="hu-HU" sz="3600" dirty="0"/>
            </a:b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i="1" dirty="0" smtClean="0"/>
              <a:t>a</a:t>
            </a:r>
            <a:r>
              <a:rPr lang="hu-HU" dirty="0" smtClean="0"/>
              <a:t> </a:t>
            </a:r>
            <a:r>
              <a:rPr lang="hu-HU" b="1" i="1" dirty="0" smtClean="0"/>
              <a:t>rövid 20. század</a:t>
            </a:r>
            <a:br>
              <a:rPr lang="hu-HU" b="1" i="1" dirty="0" smtClean="0"/>
            </a:br>
            <a:r>
              <a:rPr lang="hu-HU" b="1" i="1" dirty="0" smtClean="0"/>
              <a:t>  </a:t>
            </a:r>
            <a:r>
              <a:rPr lang="hu-HU" b="1" i="1" dirty="0"/>
              <a:t>I. világháború – szocialista blokk felbomlása /1914  - 1990/</a:t>
            </a:r>
            <a:r>
              <a:rPr lang="hu-HU" dirty="0" smtClean="0"/>
              <a:t> </a:t>
            </a:r>
            <a:r>
              <a:rPr lang="hu-HU" dirty="0"/>
              <a:t> 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2429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Angliában 1923 és 1935 közt munkáspárti és konzervatív pártok politikai </a:t>
            </a:r>
            <a:r>
              <a:rPr lang="hu-HU" dirty="0" smtClean="0"/>
              <a:t>váltógazdasága</a:t>
            </a:r>
          </a:p>
          <a:p>
            <a:r>
              <a:rPr lang="hu-HU" dirty="0" smtClean="0"/>
              <a:t>a </a:t>
            </a:r>
            <a:r>
              <a:rPr lang="hu-HU" dirty="0"/>
              <a:t>választójogi </a:t>
            </a:r>
            <a:r>
              <a:rPr lang="hu-HU" dirty="0" smtClean="0"/>
              <a:t>küzdelmek, sztrájkok, </a:t>
            </a:r>
            <a:r>
              <a:rPr lang="hu-HU" dirty="0"/>
              <a:t>a gyarmati </a:t>
            </a:r>
            <a:r>
              <a:rPr lang="hu-HU" dirty="0" smtClean="0"/>
              <a:t>problémák, az </a:t>
            </a:r>
            <a:r>
              <a:rPr lang="hu-HU" dirty="0"/>
              <a:t>ír </a:t>
            </a:r>
            <a:r>
              <a:rPr lang="hu-HU" dirty="0" smtClean="0"/>
              <a:t>kérdés  </a:t>
            </a:r>
          </a:p>
          <a:p>
            <a:r>
              <a:rPr lang="hu-HU" dirty="0" smtClean="0"/>
              <a:t>1919-ben </a:t>
            </a:r>
            <a:r>
              <a:rPr lang="hu-HU" dirty="0"/>
              <a:t>az írek </a:t>
            </a:r>
            <a:r>
              <a:rPr lang="hu-HU" dirty="0" smtClean="0"/>
              <a:t> egyoldalúan </a:t>
            </a:r>
            <a:r>
              <a:rPr lang="hu-HU" dirty="0"/>
              <a:t>kinyilvánították függetlenségüket. </a:t>
            </a:r>
            <a:r>
              <a:rPr lang="hu-HU" dirty="0" smtClean="0"/>
              <a:t>Válasz:   </a:t>
            </a:r>
            <a:r>
              <a:rPr lang="hu-HU" dirty="0"/>
              <a:t>újra </a:t>
            </a:r>
            <a:r>
              <a:rPr lang="hu-HU" dirty="0" smtClean="0"/>
              <a:t> </a:t>
            </a:r>
            <a:r>
              <a:rPr lang="hu-HU" dirty="0"/>
              <a:t>erőszakos </a:t>
            </a:r>
            <a:r>
              <a:rPr lang="hu-HU" dirty="0" smtClean="0"/>
              <a:t>elnyomás. </a:t>
            </a:r>
          </a:p>
          <a:p>
            <a:r>
              <a:rPr lang="hu-HU" dirty="0" smtClean="0"/>
              <a:t>Az </a:t>
            </a:r>
            <a:r>
              <a:rPr lang="hu-HU" dirty="0"/>
              <a:t>írek gerilla és partizán jellegű </a:t>
            </a:r>
            <a:r>
              <a:rPr lang="hu-HU" dirty="0" smtClean="0"/>
              <a:t>harcai, merényletek sora </a:t>
            </a:r>
            <a:r>
              <a:rPr lang="hu-HU" dirty="0"/>
              <a:t>(IRA) és terrorista </a:t>
            </a:r>
            <a:r>
              <a:rPr lang="hu-HU" dirty="0" smtClean="0"/>
              <a:t>akciók → </a:t>
            </a:r>
            <a:r>
              <a:rPr lang="hu-HU" dirty="0"/>
              <a:t>a britek </a:t>
            </a:r>
            <a:r>
              <a:rPr lang="hu-HU" dirty="0" smtClean="0"/>
              <a:t>meghátrálnak. (1922. </a:t>
            </a:r>
            <a:r>
              <a:rPr lang="hu-HU" dirty="0"/>
              <a:t>létrejött a független Írország, </a:t>
            </a:r>
            <a:r>
              <a:rPr lang="hu-HU" dirty="0" smtClean="0"/>
              <a:t> az </a:t>
            </a:r>
            <a:r>
              <a:rPr lang="hu-HU" dirty="0"/>
              <a:t>ír sziget északi része </a:t>
            </a:r>
            <a:r>
              <a:rPr lang="hu-HU" dirty="0" smtClean="0"/>
              <a:t>nélkül)</a:t>
            </a:r>
          </a:p>
          <a:p>
            <a:r>
              <a:rPr lang="hu-HU" dirty="0"/>
              <a:t>1930-as évekre </a:t>
            </a:r>
            <a:r>
              <a:rPr lang="hu-HU" dirty="0" smtClean="0"/>
              <a:t>fasiszta nagyhatalmak </a:t>
            </a:r>
            <a:r>
              <a:rPr lang="hu-HU" dirty="0"/>
              <a:t>– Németország, Olaszország és Japán is – terjeszkedő, expanzív </a:t>
            </a:r>
            <a:r>
              <a:rPr lang="hu-HU" dirty="0" smtClean="0"/>
              <a:t>politikája</a:t>
            </a:r>
          </a:p>
          <a:p>
            <a:r>
              <a:rPr lang="hu-HU" dirty="0" smtClean="0"/>
              <a:t>Szovjetunió</a:t>
            </a:r>
            <a:r>
              <a:rPr lang="hu-HU" dirty="0"/>
              <a:t> 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16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2. világháború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502229"/>
            <a:ext cx="8953500" cy="513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8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Marshall-terv                                               KGST  </a:t>
            </a:r>
          </a:p>
          <a:p>
            <a:r>
              <a:rPr lang="hu-HU" dirty="0" smtClean="0"/>
              <a:t>NATO                                                           Varsói szerződés</a:t>
            </a:r>
          </a:p>
          <a:p>
            <a:r>
              <a:rPr lang="hu-HU" dirty="0" smtClean="0"/>
              <a:t>Válságok: forradalmak, szuezi válság, 1962: kubai rakétaválság</a:t>
            </a:r>
          </a:p>
          <a:p>
            <a:r>
              <a:rPr lang="hu-HU" dirty="0" smtClean="0"/>
              <a:t>a szuperhatalmak keresni kezdték a hidegháború felszámolásának módját /atomcsendegyezmény, 1972: SALT-SZERZŐDÉS: Stratégiai fegyverek kölcsönös korlátozásáról aláírt egyezmény, 1973: Helsinki értekezlet/ </a:t>
            </a:r>
          </a:p>
          <a:p>
            <a:r>
              <a:rPr lang="hu-HU" dirty="0" smtClean="0"/>
              <a:t> nyugati integrálódás /Szén- és Acélközösség (1951), 1957: Közös Piac, 1992: Maastricht-</a:t>
            </a:r>
            <a:r>
              <a:rPr lang="hu-HU" dirty="0" err="1" smtClean="0"/>
              <a:t>ban</a:t>
            </a:r>
            <a:r>
              <a:rPr lang="hu-HU" dirty="0" smtClean="0"/>
              <a:t> az EK(Európai Közösség) és az EFTA tagok által aláírt, a föderatív Európa alapjait lerakó szerződés/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044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Nyugat problémája a 60-as évek végétől:</a:t>
            </a:r>
          </a:p>
          <a:p>
            <a:pPr>
              <a:buFontTx/>
              <a:buChar char="-"/>
            </a:pPr>
            <a:r>
              <a:rPr lang="hu-HU" dirty="0" smtClean="0"/>
              <a:t>Vörös Brigádok (olasz)</a:t>
            </a:r>
          </a:p>
          <a:p>
            <a:pPr>
              <a:buFontTx/>
              <a:buChar char="-"/>
            </a:pPr>
            <a:r>
              <a:rPr lang="hu-HU" dirty="0" smtClean="0"/>
              <a:t>IRA (1922-2005)</a:t>
            </a:r>
          </a:p>
          <a:p>
            <a:pPr>
              <a:buFontTx/>
              <a:buChar char="-"/>
            </a:pPr>
            <a:r>
              <a:rPr lang="hu-HU" dirty="0" smtClean="0"/>
              <a:t>RAF </a:t>
            </a:r>
          </a:p>
          <a:p>
            <a:pPr>
              <a:buFontTx/>
              <a:buChar char="-"/>
            </a:pPr>
            <a:r>
              <a:rPr lang="hu-HU" dirty="0" smtClean="0"/>
              <a:t>ETA (baszk, 1958-2010)</a:t>
            </a:r>
          </a:p>
          <a:p>
            <a:pPr>
              <a:buFontTx/>
              <a:buChar char="-"/>
            </a:pPr>
            <a:r>
              <a:rPr lang="hu-HU" dirty="0" smtClean="0"/>
              <a:t>1968 – párizsi diáklázadás</a:t>
            </a:r>
          </a:p>
          <a:p>
            <a:pPr marL="0" indent="0">
              <a:buNone/>
            </a:pPr>
            <a:r>
              <a:rPr lang="hu-HU" dirty="0" smtClean="0"/>
              <a:t>• Keleten: diktatúra elleni harc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9953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1985-ben Gorbacsov : </a:t>
            </a:r>
          </a:p>
          <a:p>
            <a:pPr>
              <a:buFontTx/>
              <a:buChar char="-"/>
            </a:pPr>
            <a:r>
              <a:rPr lang="hu-HU" dirty="0" smtClean="0"/>
              <a:t>befejezi az afganisztáni háborút</a:t>
            </a:r>
          </a:p>
          <a:p>
            <a:pPr>
              <a:buFontTx/>
              <a:buChar char="-"/>
            </a:pPr>
            <a:r>
              <a:rPr lang="hu-HU" dirty="0" smtClean="0"/>
              <a:t>új gazdaságpolitikát hirdet</a:t>
            </a:r>
          </a:p>
          <a:p>
            <a:pPr>
              <a:buFontTx/>
              <a:buChar char="-"/>
            </a:pPr>
            <a:r>
              <a:rPr lang="hu-HU" dirty="0" smtClean="0"/>
              <a:t>Kelet-Európából való kivonulás</a:t>
            </a:r>
          </a:p>
          <a:p>
            <a:pPr marL="0" indent="0">
              <a:buNone/>
            </a:pPr>
            <a:r>
              <a:rPr lang="hu-HU" dirty="0" smtClean="0"/>
              <a:t>1991-re szétesett  a kommunista blokk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9955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 változások: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ipari forradalom </a:t>
            </a:r>
            <a:r>
              <a:rPr lang="hu-HU" dirty="0" smtClean="0"/>
              <a:t>→ </a:t>
            </a:r>
            <a:r>
              <a:rPr lang="hu-HU" dirty="0"/>
              <a:t>növekvő </a:t>
            </a:r>
            <a:r>
              <a:rPr lang="hu-HU" dirty="0" smtClean="0"/>
              <a:t>népesség</a:t>
            </a:r>
          </a:p>
          <a:p>
            <a:r>
              <a:rPr lang="hu-HU" dirty="0"/>
              <a:t> </a:t>
            </a:r>
            <a:r>
              <a:rPr lang="hu-HU" dirty="0" smtClean="0"/>
              <a:t>nagyváros:  </a:t>
            </a:r>
            <a:r>
              <a:rPr lang="hu-HU" dirty="0"/>
              <a:t>városi tömeg, </a:t>
            </a:r>
            <a:r>
              <a:rPr lang="hu-HU" dirty="0" smtClean="0"/>
              <a:t> </a:t>
            </a:r>
            <a:r>
              <a:rPr lang="hu-HU" dirty="0"/>
              <a:t>tömegközlekedés, </a:t>
            </a:r>
            <a:r>
              <a:rPr lang="hu-HU" dirty="0" smtClean="0"/>
              <a:t> </a:t>
            </a:r>
            <a:r>
              <a:rPr lang="hu-HU" dirty="0"/>
              <a:t>sport, </a:t>
            </a:r>
            <a:r>
              <a:rPr lang="hu-HU" dirty="0" smtClean="0"/>
              <a:t> sajtó</a:t>
            </a:r>
          </a:p>
          <a:p>
            <a:r>
              <a:rPr lang="hu-HU" dirty="0" smtClean="0"/>
              <a:t>Bérház: </a:t>
            </a:r>
            <a:r>
              <a:rPr lang="hu-HU" dirty="0"/>
              <a:t>vezetékes víz- és gázszolgáltatás a lakásokban, mekkora </a:t>
            </a:r>
            <a:r>
              <a:rPr lang="hu-HU" dirty="0" smtClean="0"/>
              <a:t> </a:t>
            </a:r>
            <a:r>
              <a:rPr lang="hu-HU" dirty="0"/>
              <a:t>a belmagassága, hány </a:t>
            </a:r>
            <a:r>
              <a:rPr lang="hu-HU" dirty="0" smtClean="0"/>
              <a:t>szoba, </a:t>
            </a:r>
            <a:r>
              <a:rPr lang="hu-HU" dirty="0"/>
              <a:t>fürdőszoba, </a:t>
            </a:r>
            <a:r>
              <a:rPr lang="hu-HU" dirty="0" smtClean="0"/>
              <a:t> </a:t>
            </a:r>
            <a:r>
              <a:rPr lang="hu-HU" dirty="0"/>
              <a:t>vízöblítéses WC, </a:t>
            </a:r>
            <a:r>
              <a:rPr lang="hu-HU" dirty="0" smtClean="0"/>
              <a:t>központi fűtés</a:t>
            </a:r>
          </a:p>
          <a:p>
            <a:r>
              <a:rPr lang="hu-HU" dirty="0" smtClean="0"/>
              <a:t>Megszűnik az éhezés</a:t>
            </a:r>
          </a:p>
          <a:p>
            <a:r>
              <a:rPr lang="hu-HU" dirty="0" smtClean="0"/>
              <a:t>olcsóbb </a:t>
            </a:r>
            <a:r>
              <a:rPr lang="hu-HU" dirty="0"/>
              <a:t>a </a:t>
            </a:r>
            <a:r>
              <a:rPr lang="hu-HU" dirty="0" smtClean="0"/>
              <a:t>ruházkodás /divat/</a:t>
            </a:r>
          </a:p>
          <a:p>
            <a:r>
              <a:rPr lang="hu-HU" dirty="0"/>
              <a:t>kiszélesedett </a:t>
            </a:r>
            <a:r>
              <a:rPr lang="hu-HU" dirty="0" smtClean="0"/>
              <a:t>középosztály – sport, megfizethető „úri passziók” → tömegkultúra, tömegsport</a:t>
            </a:r>
          </a:p>
          <a:p>
            <a:r>
              <a:rPr lang="hu-HU" dirty="0" smtClean="0"/>
              <a:t>Új művészeti irányzatok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2637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Női egyenjogúság</a:t>
            </a:r>
          </a:p>
          <a:p>
            <a:r>
              <a:rPr lang="hu-HU" dirty="0"/>
              <a:t>tudományos és technikai </a:t>
            </a:r>
            <a:r>
              <a:rPr lang="hu-HU" dirty="0" smtClean="0"/>
              <a:t>újdonságok, orvostudomány</a:t>
            </a:r>
          </a:p>
          <a:p>
            <a:r>
              <a:rPr lang="hu-HU" dirty="0"/>
              <a:t>életkörülmények </a:t>
            </a:r>
            <a:r>
              <a:rPr lang="hu-HU" dirty="0" smtClean="0"/>
              <a:t>változásai </a:t>
            </a:r>
            <a:r>
              <a:rPr lang="hu-HU" dirty="0"/>
              <a:t>– urbanizáció, fizetett szabadidő, javuló kereseti lehetőségek </a:t>
            </a:r>
            <a:r>
              <a:rPr lang="hu-HU" dirty="0" smtClean="0"/>
              <a:t>– egyre </a:t>
            </a:r>
            <a:r>
              <a:rPr lang="hu-HU" dirty="0"/>
              <a:t>többen </a:t>
            </a:r>
            <a:r>
              <a:rPr lang="hu-HU" dirty="0" smtClean="0"/>
              <a:t>a </a:t>
            </a:r>
            <a:r>
              <a:rPr lang="hu-HU" dirty="0"/>
              <a:t>tömegek szórakoztatására kiépülő új iparágak termékeinek </a:t>
            </a:r>
            <a:r>
              <a:rPr lang="hu-HU" dirty="0" smtClean="0"/>
              <a:t>fogyasztói /rádió, mozi, dzsessz, kabaré, olimpiák, szabadidő/ </a:t>
            </a:r>
          </a:p>
          <a:p>
            <a:r>
              <a:rPr lang="hu-HU" dirty="0" smtClean="0"/>
              <a:t>Nők: </a:t>
            </a:r>
            <a:r>
              <a:rPr lang="hu-HU" dirty="0"/>
              <a:t>lazább, rövidebb </a:t>
            </a:r>
            <a:r>
              <a:rPr lang="hu-HU" dirty="0" smtClean="0"/>
              <a:t>ruhák,  </a:t>
            </a:r>
            <a:r>
              <a:rPr lang="hu-HU" dirty="0"/>
              <a:t>„férfias” </a:t>
            </a:r>
            <a:r>
              <a:rPr lang="hu-HU" dirty="0" smtClean="0"/>
              <a:t>ruhadarabok, hajviselet: </a:t>
            </a:r>
            <a:r>
              <a:rPr lang="hu-HU" dirty="0"/>
              <a:t>rövid „bubifrizura</a:t>
            </a:r>
            <a:r>
              <a:rPr lang="hu-HU" dirty="0" smtClean="0"/>
              <a:t>”, dohányoznak, szabad erkölcsök</a:t>
            </a:r>
          </a:p>
          <a:p>
            <a:r>
              <a:rPr lang="hu-HU" dirty="0" smtClean="0"/>
              <a:t>Higiénia, táplálkozás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2476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3642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                     A 2 világháború közti időszak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35" y="1188719"/>
            <a:ext cx="7785462" cy="6021977"/>
          </a:xfrm>
        </p:spPr>
      </p:pic>
    </p:spTree>
    <p:extLst>
      <p:ext uri="{BB962C8B-B14F-4D97-AF65-F5344CB8AC3E}">
        <p14:creationId xmlns:p14="http://schemas.microsoft.com/office/powerpoint/2010/main" val="261295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1. világháború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Wilson 14 pontja:</a:t>
            </a:r>
          </a:p>
          <a:p>
            <a:pPr>
              <a:buFontTx/>
              <a:buChar char="-"/>
            </a:pPr>
            <a:r>
              <a:rPr lang="hu-HU" dirty="0" smtClean="0"/>
              <a:t>Titkos szerződések  betiltása</a:t>
            </a:r>
          </a:p>
          <a:p>
            <a:pPr>
              <a:buFontTx/>
              <a:buChar char="-"/>
            </a:pPr>
            <a:r>
              <a:rPr lang="hu-HU" dirty="0" smtClean="0"/>
              <a:t>Tengerek szabadságának biztosítása</a:t>
            </a:r>
          </a:p>
          <a:p>
            <a:pPr>
              <a:buFontTx/>
              <a:buChar char="-"/>
            </a:pPr>
            <a:r>
              <a:rPr lang="hu-HU" dirty="0" smtClean="0"/>
              <a:t>Gazdasági határok felszámolása</a:t>
            </a:r>
          </a:p>
          <a:p>
            <a:pPr>
              <a:buFontTx/>
              <a:buChar char="-"/>
            </a:pPr>
            <a:r>
              <a:rPr lang="hu-HU" dirty="0" smtClean="0"/>
              <a:t>Fegyverkezés csökkentése</a:t>
            </a:r>
          </a:p>
          <a:p>
            <a:pPr>
              <a:buFontTx/>
              <a:buChar char="-"/>
            </a:pPr>
            <a:r>
              <a:rPr lang="hu-HU" dirty="0" smtClean="0"/>
              <a:t>Gyarmati igények rendezése a helyi lakosság érdekeinek figyelembe vételével</a:t>
            </a:r>
          </a:p>
          <a:p>
            <a:pPr>
              <a:buFontTx/>
              <a:buChar char="-"/>
            </a:pPr>
            <a:r>
              <a:rPr lang="hu-HU" dirty="0" smtClean="0"/>
              <a:t>Önrendelkezés az elnyomott kisebbségeknek</a:t>
            </a:r>
          </a:p>
          <a:p>
            <a:pPr>
              <a:buFontTx/>
              <a:buChar char="-"/>
            </a:pPr>
            <a:r>
              <a:rPr lang="hu-HU" dirty="0" smtClean="0"/>
              <a:t>Kollektív biztonságot garantáló nemzetközi szervezet létrehozása (Népszövetség)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037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Clemenceu</a:t>
            </a:r>
            <a:r>
              <a:rPr lang="hu-HU" dirty="0" smtClean="0"/>
              <a:t>: „Isten 10 parancsolatot adott nekünk – megszegtük. Wilson 14-et akar ránk kényszeríteni – majd meglátjuk.”</a:t>
            </a:r>
          </a:p>
          <a:p>
            <a:r>
              <a:rPr lang="hu-HU" dirty="0" smtClean="0"/>
              <a:t>Valóság:</a:t>
            </a:r>
          </a:p>
          <a:p>
            <a:pPr>
              <a:buFontTx/>
              <a:buChar char="-"/>
            </a:pPr>
            <a:r>
              <a:rPr lang="hu-HU" dirty="0" smtClean="0"/>
              <a:t>Etnikai határok helyett stratégiai, közlekedési és gazdasági szempontok szerinti határok</a:t>
            </a:r>
          </a:p>
          <a:p>
            <a:pPr>
              <a:buFontTx/>
              <a:buChar char="-"/>
            </a:pPr>
            <a:r>
              <a:rPr lang="hu-HU" dirty="0" smtClean="0"/>
              <a:t>Békeszerződéseknek semmi közük a wilsoni elvekhez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571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Spanyolnátha </a:t>
            </a:r>
            <a:br>
              <a:rPr lang="hu-HU" dirty="0" smtClean="0"/>
            </a:br>
            <a:r>
              <a:rPr lang="hu-HU" dirty="0" smtClean="0"/>
              <a:t>(1918 tavasza, ősze, 1919)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</a:t>
            </a:r>
          </a:p>
          <a:p>
            <a:r>
              <a:rPr lang="hu-HU" dirty="0" smtClean="0"/>
              <a:t>Több áldozat, mint az I. világháborúban</a:t>
            </a:r>
          </a:p>
          <a:p>
            <a:r>
              <a:rPr lang="hu-HU" dirty="0" smtClean="0"/>
              <a:t>Csak Európában 2 millió halálos áldozat</a:t>
            </a:r>
          </a:p>
          <a:p>
            <a:r>
              <a:rPr lang="hu-HU" dirty="0" smtClean="0"/>
              <a:t>Világszerte 50 – 100 millió között</a:t>
            </a:r>
          </a:p>
          <a:p>
            <a:r>
              <a:rPr lang="hu-HU" dirty="0" smtClean="0"/>
              <a:t>20 – 40 évesek a legfogékonyabbak</a:t>
            </a:r>
          </a:p>
          <a:p>
            <a:r>
              <a:rPr lang="hu-HU" dirty="0" smtClean="0"/>
              <a:t>Az 1. világháború áldozatainak száma több mint 15 millió ember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818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Gondok: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Franciaország és Nagy-Britannia az első világháború során </a:t>
            </a:r>
            <a:r>
              <a:rPr lang="hu-HU" dirty="0" smtClean="0"/>
              <a:t>eladósodott </a:t>
            </a:r>
            <a:r>
              <a:rPr lang="hu-HU" dirty="0"/>
              <a:t>az </a:t>
            </a:r>
            <a:r>
              <a:rPr lang="hu-HU" dirty="0" smtClean="0"/>
              <a:t>USA-nak</a:t>
            </a:r>
          </a:p>
          <a:p>
            <a:r>
              <a:rPr lang="hu-HU" dirty="0" smtClean="0"/>
              <a:t>A hadigazdálkodásról </a:t>
            </a:r>
            <a:r>
              <a:rPr lang="hu-HU" dirty="0"/>
              <a:t>történő </a:t>
            </a:r>
            <a:r>
              <a:rPr lang="hu-HU" dirty="0" smtClean="0"/>
              <a:t>átállás nem könnyű</a:t>
            </a:r>
          </a:p>
          <a:p>
            <a:r>
              <a:rPr lang="hu-HU" dirty="0"/>
              <a:t>1920-as években munkanélküliség és </a:t>
            </a:r>
            <a:r>
              <a:rPr lang="hu-HU" dirty="0" smtClean="0"/>
              <a:t>infláció → piac beszűkülése </a:t>
            </a:r>
            <a:r>
              <a:rPr lang="hu-HU" dirty="0"/>
              <a:t>és általános életszínvonal </a:t>
            </a:r>
            <a:r>
              <a:rPr lang="hu-HU" dirty="0" smtClean="0"/>
              <a:t>csökkenés → zavargások</a:t>
            </a:r>
            <a:r>
              <a:rPr lang="hu-HU" dirty="0"/>
              <a:t>, sztrájkok, </a:t>
            </a:r>
            <a:r>
              <a:rPr lang="hu-HU" dirty="0" smtClean="0"/>
              <a:t>tüntetések</a:t>
            </a:r>
          </a:p>
          <a:p>
            <a:r>
              <a:rPr lang="hu-HU" dirty="0"/>
              <a:t>„jóvátételi csapda</a:t>
            </a:r>
            <a:r>
              <a:rPr lang="hu-HU" dirty="0" smtClean="0"/>
              <a:t>”: a német </a:t>
            </a:r>
            <a:r>
              <a:rPr lang="hu-HU" dirty="0"/>
              <a:t>gazdaság nem tudta kitermelni a rá kirótt </a:t>
            </a:r>
            <a:r>
              <a:rPr lang="hu-HU" dirty="0" smtClean="0"/>
              <a:t>jóvátételt → </a:t>
            </a:r>
            <a:r>
              <a:rPr lang="hu-HU" dirty="0"/>
              <a:t>a németek </a:t>
            </a:r>
            <a:r>
              <a:rPr lang="hu-HU" b="1" dirty="0"/>
              <a:t>nem tudtak fizetni </a:t>
            </a:r>
            <a:r>
              <a:rPr lang="hu-HU" dirty="0"/>
              <a:t>Angliának és </a:t>
            </a:r>
            <a:r>
              <a:rPr lang="hu-HU" dirty="0" smtClean="0"/>
              <a:t>Franciaországnak → azok az USA-nak</a:t>
            </a:r>
          </a:p>
          <a:p>
            <a:r>
              <a:rPr lang="hu-HU" dirty="0" smtClean="0"/>
              <a:t>Megoldás: </a:t>
            </a:r>
            <a:r>
              <a:rPr lang="hu-HU" dirty="0" err="1"/>
              <a:t>Dawes</a:t>
            </a:r>
            <a:r>
              <a:rPr lang="hu-HU" dirty="0"/>
              <a:t>-terv </a:t>
            </a:r>
            <a:r>
              <a:rPr lang="hu-HU" dirty="0" smtClean="0"/>
              <a:t> (1924) /amerikai </a:t>
            </a:r>
            <a:r>
              <a:rPr lang="hu-HU" dirty="0"/>
              <a:t>kölcsönök és befektetések </a:t>
            </a:r>
            <a:r>
              <a:rPr lang="hu-HU" dirty="0" smtClean="0"/>
              <a:t>Németországnak/ →</a:t>
            </a:r>
            <a:r>
              <a:rPr lang="hu-HU" dirty="0"/>
              <a:t>1920-as évek végére, és az 1930-as évek </a:t>
            </a:r>
            <a:r>
              <a:rPr lang="hu-HU" dirty="0" smtClean="0"/>
              <a:t>elejére No. </a:t>
            </a:r>
            <a:r>
              <a:rPr lang="hu-HU" dirty="0"/>
              <a:t>talpra áll </a:t>
            </a:r>
            <a:endParaRPr lang="hu-HU" dirty="0" smtClean="0"/>
          </a:p>
          <a:p>
            <a:r>
              <a:rPr lang="hu-HU" dirty="0"/>
              <a:t> 1918 és 1930 közt, a politikai szélsőségek (fasiszták és kommunisták) megerősödése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5438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Az </a:t>
            </a:r>
            <a:r>
              <a:rPr lang="hu-HU" dirty="0" smtClean="0"/>
              <a:t>1918-1919: </a:t>
            </a:r>
            <a:r>
              <a:rPr lang="hu-HU" dirty="0"/>
              <a:t>Bajorországban és Magyarországon is kommunista tanácsköztársaságok </a:t>
            </a:r>
            <a:r>
              <a:rPr lang="hu-HU" dirty="0" smtClean="0"/>
              <a:t>alakultak</a:t>
            </a:r>
          </a:p>
          <a:p>
            <a:r>
              <a:rPr lang="hu-HU" dirty="0" smtClean="0"/>
              <a:t> az </a:t>
            </a:r>
            <a:r>
              <a:rPr lang="hu-HU" dirty="0"/>
              <a:t>1920-as években </a:t>
            </a:r>
            <a:r>
              <a:rPr lang="hu-HU" dirty="0" smtClean="0"/>
              <a:t>a szélsőjobb </a:t>
            </a:r>
            <a:r>
              <a:rPr lang="hu-HU" dirty="0"/>
              <a:t>több országban </a:t>
            </a:r>
            <a:endParaRPr lang="hu-HU" dirty="0" smtClean="0"/>
          </a:p>
          <a:p>
            <a:r>
              <a:rPr lang="hu-HU" dirty="0"/>
              <a:t> 1922 őszén Mussolini vezetésével egész Olaszország a fasiszták kezére </a:t>
            </a:r>
            <a:r>
              <a:rPr lang="hu-HU" dirty="0" smtClean="0"/>
              <a:t>került</a:t>
            </a:r>
          </a:p>
          <a:p>
            <a:r>
              <a:rPr lang="hu-HU" dirty="0" smtClean="0"/>
              <a:t> </a:t>
            </a:r>
            <a:r>
              <a:rPr lang="hu-HU" dirty="0"/>
              <a:t>Németországban tömegpárttá vált a nácik </a:t>
            </a:r>
            <a:r>
              <a:rPr lang="hu-HU" dirty="0" smtClean="0"/>
              <a:t>mozgalma </a:t>
            </a:r>
            <a:r>
              <a:rPr lang="hu-HU" dirty="0"/>
              <a:t>(Első nagy választási győzelmüket 1932 nyarán aratták</a:t>
            </a:r>
            <a:r>
              <a:rPr lang="hu-HU" dirty="0" smtClean="0"/>
              <a:t>.)</a:t>
            </a:r>
          </a:p>
          <a:p>
            <a:r>
              <a:rPr lang="hu-HU" dirty="0" smtClean="0"/>
              <a:t>1917-ben </a:t>
            </a:r>
            <a:r>
              <a:rPr lang="hu-HU" dirty="0"/>
              <a:t>hatalomra került orosz kommunisták 1922-re létrehozták a Szovjetuniót, mely az egész világon támogatni kezdte a kommunista pártokat. </a:t>
            </a:r>
          </a:p>
        </p:txBody>
      </p:sp>
    </p:spTree>
    <p:extLst>
      <p:ext uri="{BB962C8B-B14F-4D97-AF65-F5344CB8AC3E}">
        <p14:creationId xmlns:p14="http://schemas.microsoft.com/office/powerpoint/2010/main" val="3932243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Németország megerősödése (Gustav </a:t>
            </a:r>
            <a:r>
              <a:rPr lang="hu-HU" dirty="0"/>
              <a:t>Stresemann német külügyminiszter </a:t>
            </a:r>
            <a:r>
              <a:rPr lang="hu-HU" dirty="0" smtClean="0"/>
              <a:t>/1929/lépései):</a:t>
            </a:r>
          </a:p>
          <a:p>
            <a:pPr>
              <a:buFontTx/>
              <a:buChar char="-"/>
            </a:pPr>
            <a:r>
              <a:rPr lang="hu-HU" dirty="0" smtClean="0"/>
              <a:t>   a </a:t>
            </a:r>
            <a:r>
              <a:rPr lang="hu-HU" dirty="0"/>
              <a:t>szovjet-német viszonyt rendező </a:t>
            </a:r>
            <a:r>
              <a:rPr lang="hu-HU" dirty="0" err="1"/>
              <a:t>Rapallo</a:t>
            </a:r>
            <a:r>
              <a:rPr lang="hu-HU" dirty="0"/>
              <a:t> szerződés </a:t>
            </a:r>
            <a:r>
              <a:rPr lang="hu-HU" dirty="0" smtClean="0"/>
              <a:t>(</a:t>
            </a:r>
            <a:r>
              <a:rPr lang="hu-HU" dirty="0"/>
              <a:t>1922</a:t>
            </a:r>
            <a:r>
              <a:rPr lang="hu-HU" dirty="0" smtClean="0"/>
              <a:t>),</a:t>
            </a:r>
          </a:p>
          <a:p>
            <a:pPr>
              <a:buFontTx/>
              <a:buChar char="-"/>
            </a:pPr>
            <a:r>
              <a:rPr lang="hu-HU" dirty="0" smtClean="0"/>
              <a:t>  a </a:t>
            </a:r>
            <a:r>
              <a:rPr lang="hu-HU" dirty="0"/>
              <a:t>franciákat a Ruhr-vidékről kiparancsoló Locarno szerződés </a:t>
            </a:r>
            <a:r>
              <a:rPr lang="hu-HU" dirty="0" smtClean="0"/>
              <a:t>(</a:t>
            </a:r>
            <a:r>
              <a:rPr lang="hu-HU" dirty="0"/>
              <a:t>1925</a:t>
            </a:r>
            <a:r>
              <a:rPr lang="hu-HU" dirty="0" smtClean="0"/>
              <a:t>),</a:t>
            </a:r>
          </a:p>
          <a:p>
            <a:pPr>
              <a:buFontTx/>
              <a:buChar char="-"/>
            </a:pPr>
            <a:r>
              <a:rPr lang="hu-HU" dirty="0" smtClean="0"/>
              <a:t>  a </a:t>
            </a:r>
            <a:r>
              <a:rPr lang="hu-HU" dirty="0"/>
              <a:t>németek népszövetségi </a:t>
            </a:r>
            <a:r>
              <a:rPr lang="hu-HU" dirty="0" smtClean="0"/>
              <a:t>felvétele </a:t>
            </a:r>
            <a:r>
              <a:rPr lang="hu-HU" dirty="0"/>
              <a:t>(1926</a:t>
            </a:r>
            <a:r>
              <a:rPr lang="hu-HU" dirty="0" smtClean="0"/>
              <a:t>),</a:t>
            </a:r>
          </a:p>
          <a:p>
            <a:pPr>
              <a:buFontTx/>
              <a:buChar char="-"/>
            </a:pPr>
            <a:r>
              <a:rPr lang="hu-HU" dirty="0" smtClean="0"/>
              <a:t> </a:t>
            </a:r>
            <a:r>
              <a:rPr lang="hu-HU" dirty="0"/>
              <a:t>a jóvátételt csökkentő Young-terv (</a:t>
            </a:r>
            <a:r>
              <a:rPr lang="hu-HU" dirty="0" smtClean="0"/>
              <a:t>1929). </a:t>
            </a:r>
            <a:r>
              <a:rPr lang="hu-HU" dirty="0"/>
              <a:t>(Később, a </a:t>
            </a:r>
            <a:r>
              <a:rPr lang="hu-HU" dirty="0" err="1"/>
              <a:t>lausannei</a:t>
            </a:r>
            <a:r>
              <a:rPr lang="hu-HU" dirty="0"/>
              <a:t> konferencia 1932-ben - egy utolsó, 3 milliárd márkás befizetés után - teljes mértékben elengedte Németország jóvátétel-fizetési kötelezettségét.)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Eredmény: </a:t>
            </a:r>
            <a:r>
              <a:rPr lang="hu-HU" dirty="0"/>
              <a:t>a német gazdaság talpra állt és az 1930-as években erőteljes fejlődésnek indult. </a:t>
            </a:r>
            <a:r>
              <a:rPr lang="hu-HU" dirty="0" smtClean="0"/>
              <a:t>(Németország </a:t>
            </a:r>
            <a:r>
              <a:rPr lang="hu-HU" dirty="0"/>
              <a:t>irányítása a </a:t>
            </a:r>
            <a:r>
              <a:rPr lang="hu-HU" dirty="0" smtClean="0"/>
              <a:t> nácik </a:t>
            </a:r>
            <a:r>
              <a:rPr lang="hu-HU" dirty="0"/>
              <a:t>kezébe került</a:t>
            </a:r>
            <a:r>
              <a:rPr lang="hu-HU" dirty="0" smtClean="0"/>
              <a:t>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3517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Gazdasági világválság:</a:t>
            </a:r>
          </a:p>
          <a:p>
            <a:pPr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USA –</a:t>
            </a:r>
            <a:r>
              <a:rPr lang="hu-HU" dirty="0" err="1"/>
              <a:t>ból</a:t>
            </a:r>
            <a:r>
              <a:rPr lang="hu-HU" dirty="0"/>
              <a:t> 1929-ben </a:t>
            </a:r>
            <a:r>
              <a:rPr lang="hu-HU" dirty="0" smtClean="0"/>
              <a:t>túltermelési válság</a:t>
            </a:r>
          </a:p>
          <a:p>
            <a:pPr>
              <a:buFontTx/>
              <a:buChar char="-"/>
            </a:pPr>
            <a:r>
              <a:rPr lang="hu-HU" dirty="0" smtClean="0"/>
              <a:t>1929 </a:t>
            </a:r>
            <a:r>
              <a:rPr lang="hu-HU" dirty="0"/>
              <a:t>és 1933 </a:t>
            </a:r>
            <a:r>
              <a:rPr lang="hu-HU" dirty="0" smtClean="0"/>
              <a:t>között magas </a:t>
            </a:r>
            <a:r>
              <a:rPr lang="hu-HU" dirty="0"/>
              <a:t>infláció, hatalmas munkanélküliség és gazdasági visszaesés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USA: </a:t>
            </a:r>
            <a:r>
              <a:rPr lang="hu-HU" dirty="0"/>
              <a:t>Roosevelt New </a:t>
            </a:r>
            <a:r>
              <a:rPr lang="hu-HU" dirty="0" err="1"/>
              <a:t>Deal</a:t>
            </a:r>
            <a:r>
              <a:rPr lang="hu-HU" dirty="0"/>
              <a:t> programja </a:t>
            </a:r>
            <a:r>
              <a:rPr lang="hu-HU" dirty="0" smtClean="0"/>
              <a:t> /1932-38/</a:t>
            </a:r>
          </a:p>
          <a:p>
            <a:pPr marL="0" indent="0">
              <a:buNone/>
            </a:pPr>
            <a:r>
              <a:rPr lang="hu-HU" dirty="0" smtClean="0"/>
              <a:t>• Franciaország kudarca: </a:t>
            </a:r>
            <a:r>
              <a:rPr lang="hu-HU" dirty="0"/>
              <a:t>1920 és 1940 </a:t>
            </a:r>
            <a:r>
              <a:rPr lang="hu-HU" dirty="0" smtClean="0"/>
              <a:t>között  korrupció</a:t>
            </a:r>
            <a:r>
              <a:rPr lang="hu-HU" dirty="0"/>
              <a:t>, </a:t>
            </a:r>
            <a:r>
              <a:rPr lang="hu-HU" dirty="0" smtClean="0"/>
              <a:t>magas </a:t>
            </a:r>
            <a:r>
              <a:rPr lang="hu-HU" dirty="0"/>
              <a:t>infláció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munkás-sztrájkok,  </a:t>
            </a:r>
            <a:r>
              <a:rPr lang="hu-HU" dirty="0"/>
              <a:t>1927-től </a:t>
            </a:r>
            <a:r>
              <a:rPr lang="hu-HU" dirty="0" smtClean="0"/>
              <a:t>Maginot </a:t>
            </a:r>
            <a:r>
              <a:rPr lang="hu-HU" dirty="0"/>
              <a:t>vonal </a:t>
            </a:r>
            <a:r>
              <a:rPr lang="hu-HU" dirty="0" smtClean="0"/>
              <a:t>kiadásai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   → országos elégedetlenség</a:t>
            </a:r>
          </a:p>
          <a:p>
            <a:pPr>
              <a:buFontTx/>
              <a:buChar char="-"/>
            </a:pPr>
            <a:r>
              <a:rPr lang="hu-HU" dirty="0" smtClean="0"/>
              <a:t> </a:t>
            </a:r>
            <a:r>
              <a:rPr lang="hu-HU" dirty="0"/>
              <a:t>A Maginot vonal </a:t>
            </a:r>
            <a:r>
              <a:rPr lang="hu-HU" dirty="0" smtClean="0"/>
              <a:t> = hatalmas </a:t>
            </a:r>
            <a:r>
              <a:rPr lang="hu-HU" dirty="0"/>
              <a:t>erődrendszer, </a:t>
            </a:r>
            <a:r>
              <a:rPr lang="hu-HU" dirty="0" smtClean="0"/>
              <a:t>földalatti helyiségek, </a:t>
            </a:r>
            <a:r>
              <a:rPr lang="hu-HU" dirty="0"/>
              <a:t>lőállásokat, </a:t>
            </a:r>
            <a:r>
              <a:rPr lang="hu-HU" dirty="0" smtClean="0"/>
              <a:t>raktárak ( </a:t>
            </a:r>
            <a:r>
              <a:rPr lang="hu-HU" dirty="0"/>
              <a:t>5 milliárd </a:t>
            </a:r>
            <a:r>
              <a:rPr lang="hu-HU" dirty="0" smtClean="0"/>
              <a:t>frank)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2267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</TotalTime>
  <Words>876</Words>
  <Application>Microsoft Office PowerPoint</Application>
  <PresentationFormat>Szélesvásznú</PresentationFormat>
  <Paragraphs>88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Szálak</vt:lpstr>
      <vt:lpstr>20. század 1901. január 1-től 2000. december 31-ig </vt:lpstr>
      <vt:lpstr>                      A 2 világháború közti időszak</vt:lpstr>
      <vt:lpstr>Az 1. világháború után</vt:lpstr>
      <vt:lpstr>PowerPoint-bemutató</vt:lpstr>
      <vt:lpstr>Spanyolnátha  (1918 tavasza, ősze, 1919) </vt:lpstr>
      <vt:lpstr>Gondok:</vt:lpstr>
      <vt:lpstr>PowerPoint-bemutató</vt:lpstr>
      <vt:lpstr> </vt:lpstr>
      <vt:lpstr>PowerPoint-bemutató</vt:lpstr>
      <vt:lpstr>PowerPoint-bemutató</vt:lpstr>
      <vt:lpstr>2. világháború után</vt:lpstr>
      <vt:lpstr>PowerPoint-bemutató</vt:lpstr>
      <vt:lpstr>PowerPoint-bemutató</vt:lpstr>
      <vt:lpstr>PowerPoint-bemutató</vt:lpstr>
      <vt:lpstr>Jellemző változások: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 század</dc:title>
  <dc:creator>PPKE</dc:creator>
  <cp:lastModifiedBy>Körmendy Renáta</cp:lastModifiedBy>
  <cp:revision>25</cp:revision>
  <dcterms:created xsi:type="dcterms:W3CDTF">2018-05-10T19:22:21Z</dcterms:created>
  <dcterms:modified xsi:type="dcterms:W3CDTF">2021-02-16T15:07:38Z</dcterms:modified>
</cp:coreProperties>
</file>