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78" r:id="rId4"/>
    <p:sldId id="279" r:id="rId5"/>
    <p:sldId id="258" r:id="rId6"/>
    <p:sldId id="280" r:id="rId7"/>
    <p:sldId id="281" r:id="rId8"/>
    <p:sldId id="282" r:id="rId9"/>
    <p:sldId id="260" r:id="rId10"/>
    <p:sldId id="262" r:id="rId11"/>
    <p:sldId id="283" r:id="rId12"/>
    <p:sldId id="284" r:id="rId13"/>
    <p:sldId id="285" r:id="rId14"/>
    <p:sldId id="286" r:id="rId15"/>
    <p:sldId id="287" r:id="rId16"/>
    <p:sldId id="261" r:id="rId17"/>
    <p:sldId id="288" r:id="rId18"/>
    <p:sldId id="289" r:id="rId19"/>
    <p:sldId id="263" r:id="rId20"/>
    <p:sldId id="264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0757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487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59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983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665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498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822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343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6054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6130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054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447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5363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172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548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363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81093-676F-4819-AA8F-02BEFF22C7CB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E28273-4BD9-40CC-B312-9581586814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16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15._sz%C3%A1za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13._sz%C3%A1za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KERESKEDELMI JOG SZABÁLYOZÁSA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5308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Lübeck, </a:t>
            </a:r>
            <a:r>
              <a:rPr lang="hu-HU" dirty="0" err="1" smtClean="0"/>
              <a:t>Holstentor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54" y="2133600"/>
            <a:ext cx="5033192" cy="3778250"/>
          </a:xfrm>
        </p:spPr>
      </p:pic>
    </p:spTree>
    <p:extLst>
      <p:ext uri="{BB962C8B-B14F-4D97-AF65-F5344CB8AC3E}">
        <p14:creationId xmlns:p14="http://schemas.microsoft.com/office/powerpoint/2010/main" val="2150388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Népességnövekedés, városiasodás</a:t>
            </a:r>
          </a:p>
          <a:p>
            <a:r>
              <a:rPr lang="hu-HU" dirty="0" smtClean="0"/>
              <a:t>Nő a kereslet (alapvető: gabona, építkezéshez fa, viasz, só,) (luxus: prémek, finom kelmék, borostyán, különleges fűszerek)</a:t>
            </a:r>
          </a:p>
          <a:p>
            <a:r>
              <a:rPr lang="hu-HU" dirty="0" smtClean="0"/>
              <a:t>Veszélyes (rablók), de busás haszon</a:t>
            </a:r>
          </a:p>
          <a:p>
            <a:r>
              <a:rPr lang="hu-HU" dirty="0" smtClean="0"/>
              <a:t>Észak-német kereskedők közösen indultak útnak – önkéntes társulás → Hansa (=csoport/csapat)</a:t>
            </a:r>
          </a:p>
          <a:p>
            <a:r>
              <a:rPr lang="hu-HU" dirty="0" smtClean="0"/>
              <a:t>Az urbanizáció következtében állandó piacok – kereskedők letelepednek</a:t>
            </a:r>
          </a:p>
          <a:p>
            <a:r>
              <a:rPr lang="hu-HU" dirty="0" smtClean="0"/>
              <a:t>Közös fellépés   következtében </a:t>
            </a:r>
            <a:r>
              <a:rPr lang="hu-HU" dirty="0"/>
              <a:t>(vagy pénzért megvásárolták) </a:t>
            </a:r>
            <a:r>
              <a:rPr lang="hu-HU" dirty="0" smtClean="0"/>
              <a:t>: kiváltságok (jogi önállóság)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727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 kereskedővárosokban kereskedőknek irányító szerep</a:t>
            </a:r>
          </a:p>
          <a:p>
            <a:r>
              <a:rPr lang="hu-HU" dirty="0" smtClean="0"/>
              <a:t>Lübeck kereskedelem központja</a:t>
            </a:r>
          </a:p>
          <a:p>
            <a:r>
              <a:rPr lang="hu-HU" dirty="0" smtClean="0"/>
              <a:t>Szövetség keresése városok között – jelentősebbé válnak</a:t>
            </a:r>
          </a:p>
          <a:p>
            <a:r>
              <a:rPr lang="hu-HU" dirty="0" smtClean="0"/>
              <a:t>Előny: együtt több árut tudtak eladni és felvásárolni</a:t>
            </a:r>
          </a:p>
          <a:p>
            <a:r>
              <a:rPr lang="hu-HU" dirty="0" smtClean="0"/>
              <a:t>Kialakulnak a pénzkímélő fizetési módok: hitel, váltó, ígérvény  → fejlődés</a:t>
            </a:r>
          </a:p>
          <a:p>
            <a:r>
              <a:rPr lang="hu-HU" dirty="0" smtClean="0"/>
              <a:t>1356, Lübeck: az első Hansa – gyűlés – ezek után legalább évente egyszer</a:t>
            </a:r>
          </a:p>
          <a:p>
            <a:r>
              <a:rPr lang="hu-HU" dirty="0" smtClean="0"/>
              <a:t>Vezető kereskedők között sokszor rokoni kapcsolat is  - rendkívül hatékony információs hálózat + diplomáciai ismeretek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6870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Hansa-gyűlések feladatai:</a:t>
            </a:r>
          </a:p>
          <a:p>
            <a:r>
              <a:rPr lang="hu-HU" dirty="0" smtClean="0"/>
              <a:t>Összehangolták a kereskedelmi tevékenységeiket,</a:t>
            </a:r>
          </a:p>
          <a:p>
            <a:r>
              <a:rPr lang="hu-HU" dirty="0" smtClean="0"/>
              <a:t> értékelték a kereskedelmi partnereiket, </a:t>
            </a:r>
          </a:p>
          <a:p>
            <a:r>
              <a:rPr lang="hu-HU" dirty="0" smtClean="0"/>
              <a:t>új területek feltárása, </a:t>
            </a:r>
          </a:p>
          <a:p>
            <a:r>
              <a:rPr lang="hu-HU" dirty="0" smtClean="0"/>
              <a:t>kereskedelmi politika meghatározása, </a:t>
            </a:r>
          </a:p>
          <a:p>
            <a:r>
              <a:rPr lang="hu-HU" dirty="0" smtClean="0"/>
              <a:t>új tagok felvételéről, vagy régiek kizárásáról szavaztak,</a:t>
            </a:r>
          </a:p>
          <a:p>
            <a:r>
              <a:rPr lang="hu-HU" dirty="0" smtClean="0"/>
              <a:t> határozatok katonai erőszak alkalmazásáról, </a:t>
            </a:r>
          </a:p>
          <a:p>
            <a:r>
              <a:rPr lang="hu-HU" dirty="0" smtClean="0"/>
              <a:t>gazdasági blokád alkalmazása, </a:t>
            </a:r>
          </a:p>
          <a:p>
            <a:r>
              <a:rPr lang="hu-HU" dirty="0" smtClean="0"/>
              <a:t>döntőbíráskodás vitás ügyekben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4466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Minőség-ellenőrzés, hamisítványok kiszűrése</a:t>
            </a:r>
          </a:p>
          <a:p>
            <a:r>
              <a:rPr lang="hu-HU" dirty="0" smtClean="0"/>
              <a:t>Egységes súly- és mértékegység,</a:t>
            </a:r>
          </a:p>
          <a:p>
            <a:pPr marL="0" indent="0">
              <a:buNone/>
            </a:pPr>
            <a:r>
              <a:rPr lang="hu-HU" dirty="0" smtClean="0"/>
              <a:t>Eredmény:</a:t>
            </a:r>
          </a:p>
          <a:p>
            <a:r>
              <a:rPr lang="hu-HU" dirty="0" smtClean="0"/>
              <a:t>Hatalmas kereskedelmi hálózat</a:t>
            </a:r>
          </a:p>
          <a:p>
            <a:r>
              <a:rPr lang="hu-HU" dirty="0" smtClean="0"/>
              <a:t>Egyéni piacokat köt össze</a:t>
            </a:r>
          </a:p>
          <a:p>
            <a:r>
              <a:rPr lang="hu-HU" dirty="0" smtClean="0"/>
              <a:t>A résztvevők </a:t>
            </a:r>
            <a:r>
              <a:rPr lang="hu-HU" dirty="0" err="1" smtClean="0"/>
              <a:t>önállóak</a:t>
            </a:r>
            <a:r>
              <a:rPr lang="hu-HU" dirty="0" smtClean="0"/>
              <a:t> maradtak</a:t>
            </a:r>
          </a:p>
          <a:p>
            <a:r>
              <a:rPr lang="hu-HU" dirty="0" smtClean="0"/>
              <a:t>Egyéni döntés: részt vesznek-e egy akcióban – ha igen, nem lehetett visszalépni</a:t>
            </a:r>
          </a:p>
          <a:p>
            <a:r>
              <a:rPr lang="hu-HU" dirty="0" smtClean="0"/>
              <a:t>Lübeck tanácsa=vezető, „első az egyenlők között”</a:t>
            </a:r>
          </a:p>
          <a:p>
            <a:r>
              <a:rPr lang="hu-HU" dirty="0" smtClean="0"/>
              <a:t>A Hansa nem volt igazi szervezet, </a:t>
            </a:r>
            <a:r>
              <a:rPr lang="hu-HU" dirty="0"/>
              <a:t>nem volt</a:t>
            </a:r>
            <a:r>
              <a:rPr lang="hu-HU" dirty="0" smtClean="0"/>
              <a:t> alapító okirat,   választott vezetőség, közös szabályzat – helyette: szokásjog ---- de belépő díj volt!!!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0706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1250 és 1400 </a:t>
            </a:r>
            <a:r>
              <a:rPr lang="hu-HU" dirty="0" err="1" smtClean="0"/>
              <a:t>közöttkb</a:t>
            </a:r>
            <a:r>
              <a:rPr lang="hu-HU" dirty="0" smtClean="0"/>
              <a:t>. 70 beltag + 130 társult tag</a:t>
            </a:r>
          </a:p>
          <a:p>
            <a:r>
              <a:rPr lang="hu-HU" dirty="0" smtClean="0"/>
              <a:t>Pénz: privilégium megvásárlása, megvesztegetés, háborúzás</a:t>
            </a:r>
          </a:p>
          <a:p>
            <a:r>
              <a:rPr lang="hu-HU" dirty="0" smtClean="0"/>
              <a:t>Alap: megbízhatóság, becsületesség, tisztesség, szavahihetőség, uzsorakamat nincs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ha ezeket megszegik → kiközösítés</a:t>
            </a:r>
          </a:p>
          <a:p>
            <a:r>
              <a:rPr lang="hu-HU" dirty="0" smtClean="0"/>
              <a:t>A német Hansa-kereskedők feleségeinek fontos szerep, (pl. könyvelés, más országban ez nem látható)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344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Északi tengeri kereskedők szövetkezéséből</a:t>
            </a:r>
          </a:p>
          <a:p>
            <a:r>
              <a:rPr lang="hu-HU" dirty="0" smtClean="0"/>
              <a:t>Szabad tengeri kereskedelem – nagy gazdagság (saját katonaság) – gazdasági ellenőrző szerep – érdekvédelem külföldön – partikuláris érdekek – befolyás</a:t>
            </a:r>
          </a:p>
          <a:p>
            <a:r>
              <a:rPr lang="hu-HU" dirty="0" smtClean="0"/>
              <a:t> (Pl. A </a:t>
            </a:r>
            <a:r>
              <a:rPr lang="hu-HU" dirty="0" smtClean="0">
                <a:hlinkClick r:id="rId2" tooltip="15. század"/>
              </a:rPr>
              <a:t>15. században</a:t>
            </a:r>
            <a:r>
              <a:rPr lang="hu-HU" dirty="0" smtClean="0"/>
              <a:t> a </a:t>
            </a:r>
            <a:r>
              <a:rPr lang="hu-HU" dirty="0" err="1" smtClean="0"/>
              <a:t>Hanza-szövetségnek</a:t>
            </a:r>
            <a:r>
              <a:rPr lang="hu-HU" dirty="0" smtClean="0"/>
              <a:t> sikerült megtiltani a kereskedést Oroszországgal a nem a Szövetséghez tartozó kereskedők részére.)</a:t>
            </a:r>
          </a:p>
          <a:p>
            <a:r>
              <a:rPr lang="hu-HU" dirty="0" smtClean="0"/>
              <a:t>Kereskedés Oroszországgal (+ ezen keresztül Perzsiáig):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Ny – késztermékek (bor, vászon, kelme)</a:t>
            </a:r>
          </a:p>
          <a:p>
            <a:pPr marL="0" indent="0">
              <a:buNone/>
            </a:pPr>
            <a:r>
              <a:rPr lang="hu-HU" dirty="0" smtClean="0"/>
              <a:t> K – nyersanyag (gabona,fa,prém)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9229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támaszpontok – csak tagok mehetnek be (nők nem)</a:t>
            </a:r>
          </a:p>
          <a:p>
            <a:r>
              <a:rPr lang="hu-HU" b="1" dirty="0" err="1" smtClean="0"/>
              <a:t>Kogge</a:t>
            </a:r>
            <a:r>
              <a:rPr lang="hu-HU" b="1" dirty="0" smtClean="0"/>
              <a:t>:</a:t>
            </a:r>
            <a:r>
              <a:rPr lang="hu-HU" dirty="0" smtClean="0"/>
              <a:t> 30 méter hosszú, 120 tonnát szállít, kis létszámú legénység, </a:t>
            </a:r>
          </a:p>
          <a:p>
            <a:r>
              <a:rPr lang="hu-HU" dirty="0" smtClean="0"/>
              <a:t>széles, de nem mély – sekély vizeken is jól megy</a:t>
            </a:r>
          </a:p>
          <a:p>
            <a:r>
              <a:rPr lang="hu-HU" dirty="0" smtClean="0"/>
              <a:t>Ágyukkal is felszerelhető</a:t>
            </a:r>
          </a:p>
          <a:p>
            <a:r>
              <a:rPr lang="hu-HU" dirty="0" smtClean="0"/>
              <a:t>Kalózok – 1401: Hamburgban kivégzések</a:t>
            </a:r>
          </a:p>
          <a:p>
            <a:r>
              <a:rPr lang="hu-HU" dirty="0" smtClean="0"/>
              <a:t>Királyokra is nyomást gyakorolnak, ha megnyirbálják kiváltságaikat – (kereskedelmi útvonalak elzárása)</a:t>
            </a:r>
          </a:p>
          <a:p>
            <a:r>
              <a:rPr lang="hu-HU" dirty="0" smtClean="0"/>
              <a:t>Hanza-városokban kereskedők vezető pozíciókban – saját érdekeik elsődlegesek – konfliktusok</a:t>
            </a:r>
          </a:p>
          <a:p>
            <a:r>
              <a:rPr lang="hu-HU" dirty="0" smtClean="0"/>
              <a:t>Városatyákat nehezen ellenőrzik (pl. Lübeck polgármesterét tárgyalás nélkül </a:t>
            </a:r>
            <a:r>
              <a:rPr lang="hu-HU" dirty="0" err="1" smtClean="0"/>
              <a:t>kivégzik</a:t>
            </a:r>
            <a:r>
              <a:rPr lang="hu-HU" dirty="0" smtClean="0"/>
              <a:t> sikkasztás miatt 14. sz. 2. felében)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669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Fokozatos fejlődés – fokozatos szétesés</a:t>
            </a:r>
          </a:p>
          <a:p>
            <a:r>
              <a:rPr lang="hu-HU" dirty="0" smtClean="0"/>
              <a:t>30 éves háború (1618-1648)</a:t>
            </a:r>
          </a:p>
          <a:p>
            <a:r>
              <a:rPr lang="hu-HU" dirty="0" smtClean="0"/>
              <a:t>Földrajzi felfedezések</a:t>
            </a:r>
          </a:p>
          <a:p>
            <a:r>
              <a:rPr lang="hu-HU" dirty="0" smtClean="0"/>
              <a:t>Utolsó </a:t>
            </a:r>
            <a:r>
              <a:rPr lang="hu-HU" dirty="0" err="1" smtClean="0"/>
              <a:t>Hanza</a:t>
            </a:r>
            <a:r>
              <a:rPr lang="hu-HU" dirty="0" smtClean="0"/>
              <a:t>-gyűlés: 1669 – 6 város van képviselve</a:t>
            </a:r>
          </a:p>
          <a:p>
            <a:r>
              <a:rPr lang="hu-HU" dirty="0" smtClean="0"/>
              <a:t>Utolsó külföldi telephely felszámolása a 18. sz. közepén</a:t>
            </a:r>
          </a:p>
          <a:p>
            <a:r>
              <a:rPr lang="hu-HU" dirty="0" smtClean="0"/>
              <a:t>Hivatalosan nem oszlott fel</a:t>
            </a:r>
          </a:p>
          <a:p>
            <a:r>
              <a:rPr lang="hu-HU" dirty="0" smtClean="0"/>
              <a:t>Hagyomány: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- 7 város autórendszáma H-</a:t>
            </a:r>
            <a:r>
              <a:rPr lang="hu-HU" dirty="0" err="1" smtClean="0"/>
              <a:t>val</a:t>
            </a:r>
            <a:r>
              <a:rPr lang="hu-HU" dirty="0" smtClean="0"/>
              <a:t> kezdődik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- észt </a:t>
            </a:r>
            <a:r>
              <a:rPr lang="hu-HU" dirty="0" err="1" smtClean="0"/>
              <a:t>Hansabank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-- Lufthansa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-1980: Újkori Hansa (16 ország 183 városa, cél: együttműködés </a:t>
            </a:r>
            <a:r>
              <a:rPr lang="hu-HU" dirty="0" err="1" smtClean="0"/>
              <a:t>gazd</a:t>
            </a:r>
            <a:r>
              <a:rPr lang="hu-HU" dirty="0" smtClean="0"/>
              <a:t>. </a:t>
            </a:r>
            <a:r>
              <a:rPr lang="hu-HU" smtClean="0"/>
              <a:t>kult</a:t>
            </a:r>
            <a:r>
              <a:rPr lang="hu-HU" dirty="0" smtClean="0"/>
              <a:t>. Szellemi téren)</a:t>
            </a:r>
          </a:p>
          <a:p>
            <a:pPr marL="0" indent="0">
              <a:buNone/>
            </a:pPr>
            <a:r>
              <a:rPr lang="hu-HU" dirty="0" smtClean="0"/>
              <a:t>  -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8577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smtClean="0"/>
              <a:t>1586. Lübeck: tengerjog</a:t>
            </a:r>
          </a:p>
          <a:p>
            <a:pPr marL="0" indent="0">
              <a:buNone/>
            </a:pPr>
            <a:r>
              <a:rPr lang="hu-HU" dirty="0" smtClean="0"/>
              <a:t>1662. Johann </a:t>
            </a:r>
            <a:r>
              <a:rPr lang="hu-HU" dirty="0" err="1" smtClean="0"/>
              <a:t>Marquard</a:t>
            </a:r>
            <a:r>
              <a:rPr lang="hu-HU" dirty="0" smtClean="0"/>
              <a:t>: </a:t>
            </a:r>
            <a:r>
              <a:rPr lang="hu-HU" dirty="0" err="1" smtClean="0"/>
              <a:t>Tractatus</a:t>
            </a:r>
            <a:r>
              <a:rPr lang="hu-HU" dirty="0" smtClean="0"/>
              <a:t> (kereskedelmi jog első összefoglalása)</a:t>
            </a:r>
          </a:p>
          <a:p>
            <a:pPr marL="0" indent="0">
              <a:buNone/>
            </a:pPr>
            <a:r>
              <a:rPr lang="hu-HU" dirty="0" smtClean="0"/>
              <a:t>1603. Hamburg: csődjog, váltójog, tengerjog</a:t>
            </a:r>
          </a:p>
          <a:p>
            <a:pPr marL="0" indent="0">
              <a:buNone/>
            </a:pPr>
            <a:r>
              <a:rPr lang="hu-HU" dirty="0" smtClean="0"/>
              <a:t>1651. Angol hajózási tv.</a:t>
            </a:r>
          </a:p>
          <a:p>
            <a:pPr marL="0" indent="0">
              <a:buNone/>
            </a:pPr>
            <a:r>
              <a:rPr lang="hu-HU" dirty="0" smtClean="0"/>
              <a:t>1673. Francia kereskedelmi szabályozás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 (</a:t>
            </a:r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Savary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17./18. sz. rendtartások: piac, mérték, tőzsde, rakodás, bank</a:t>
            </a:r>
          </a:p>
          <a:p>
            <a:pPr marL="0" indent="0">
              <a:buNone/>
            </a:pPr>
            <a:r>
              <a:rPr lang="hu-HU" dirty="0" smtClean="0"/>
              <a:t>1794. ALR</a:t>
            </a:r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930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 kereskedelmi </a:t>
            </a:r>
            <a:r>
              <a:rPr lang="hu-HU" dirty="0" smtClean="0"/>
              <a:t>jog </a:t>
            </a:r>
            <a:r>
              <a:rPr lang="hu-HU" dirty="0"/>
              <a:t>az általános magánjog-fogalomtól </a:t>
            </a:r>
            <a:r>
              <a:rPr lang="hu-HU" dirty="0" smtClean="0"/>
              <a:t> elkülönült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ókori népeknek még nem volt külön kereskedelmi joguk, bár a kereskedést megfelelő normák szabályozták.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kereskedelmi jog először mint </a:t>
            </a:r>
            <a:r>
              <a:rPr lang="hu-HU" i="1" dirty="0"/>
              <a:t>külön jog</a:t>
            </a:r>
            <a:r>
              <a:rPr lang="hu-HU" dirty="0"/>
              <a:t> (</a:t>
            </a:r>
            <a:r>
              <a:rPr lang="hu-HU" dirty="0" err="1"/>
              <a:t>ius</a:t>
            </a:r>
            <a:r>
              <a:rPr lang="hu-HU" dirty="0"/>
              <a:t> </a:t>
            </a:r>
            <a:r>
              <a:rPr lang="hu-HU" dirty="0" err="1"/>
              <a:t>singulare</a:t>
            </a:r>
            <a:r>
              <a:rPr lang="hu-HU" dirty="0"/>
              <a:t>) a középkorban alakult ki. </a:t>
            </a:r>
            <a:r>
              <a:rPr lang="hu-HU" dirty="0" smtClean="0"/>
              <a:t> A </a:t>
            </a:r>
            <a:r>
              <a:rPr lang="hu-HU" dirty="0"/>
              <a:t>kereskedelemmel foglalkozók is külön privilégiumokat és jogokat élveztek. </a:t>
            </a:r>
            <a:r>
              <a:rPr lang="hu-HU" dirty="0" smtClean="0"/>
              <a:t> Kialakították </a:t>
            </a:r>
            <a:r>
              <a:rPr lang="hu-HU" dirty="0"/>
              <a:t>sajátos szokásjogukat, szervezeteiket. Testületi alapszabályaikat később a városi hatóságok megerősítették és a kereskedelmi bíróságok is eszerint jártak el. </a:t>
            </a:r>
            <a:endParaRPr lang="hu-HU" dirty="0" smtClean="0">
              <a:effectLst/>
            </a:endParaRPr>
          </a:p>
          <a:p>
            <a:r>
              <a:rPr lang="hu-HU" dirty="0"/>
              <a:t>Kezdetben a kereskedelmi jog a </a:t>
            </a:r>
            <a:r>
              <a:rPr lang="hu-HU" i="1" dirty="0"/>
              <a:t>kereskedők joga</a:t>
            </a:r>
            <a:r>
              <a:rPr lang="hu-HU" dirty="0"/>
              <a:t> (</a:t>
            </a:r>
            <a:r>
              <a:rPr lang="hu-HU" dirty="0" err="1"/>
              <a:t>ius</a:t>
            </a:r>
            <a:r>
              <a:rPr lang="hu-HU" dirty="0"/>
              <a:t> </a:t>
            </a:r>
            <a:r>
              <a:rPr lang="hu-HU" dirty="0" err="1"/>
              <a:t>mercatorum</a:t>
            </a:r>
            <a:r>
              <a:rPr lang="hu-HU" dirty="0"/>
              <a:t>) volt, vagyis az a jog, amely a kereskedők egymás közötti viszonyait szabályozta. </a:t>
            </a:r>
            <a:r>
              <a:rPr lang="hu-HU" dirty="0" smtClean="0"/>
              <a:t>(a </a:t>
            </a:r>
            <a:r>
              <a:rPr lang="hu-HU" dirty="0"/>
              <a:t>jogalanyok szerint különült </a:t>
            </a:r>
            <a:r>
              <a:rPr lang="hu-HU" dirty="0" smtClean="0"/>
              <a:t>el).</a:t>
            </a:r>
            <a:endParaRPr lang="hu-HU" dirty="0" smtClean="0">
              <a:effectLst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5268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1807. Napóleon - + Rt</a:t>
            </a:r>
          </a:p>
          <a:p>
            <a:r>
              <a:rPr lang="hu-HU" dirty="0" smtClean="0"/>
              <a:t>1833</a:t>
            </a:r>
            <a:r>
              <a:rPr lang="hu-HU" dirty="0"/>
              <a:t>. Német belső vámok </a:t>
            </a:r>
            <a:r>
              <a:rPr lang="hu-HU" dirty="0" smtClean="0"/>
              <a:t>lebontása</a:t>
            </a:r>
          </a:p>
          <a:p>
            <a:r>
              <a:rPr lang="hu-HU" dirty="0" smtClean="0"/>
              <a:t>1848. német váltótörvény</a:t>
            </a:r>
          </a:p>
          <a:p>
            <a:r>
              <a:rPr lang="hu-HU" dirty="0" smtClean="0"/>
              <a:t>19. sz. közepe – bank, csőd</a:t>
            </a:r>
          </a:p>
          <a:p>
            <a:r>
              <a:rPr lang="hu-HU" dirty="0" smtClean="0"/>
              <a:t>1861. német kereskedelmi tv. (ADHGB)</a:t>
            </a:r>
          </a:p>
          <a:p>
            <a:r>
              <a:rPr lang="hu-HU" dirty="0" smtClean="0"/>
              <a:t>1900. új német kereskedelmi tv. (HGB)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725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tengeri kereskedelmi jog szabályozása </a:t>
            </a:r>
            <a:br>
              <a:rPr lang="hu-HU" dirty="0" smtClean="0"/>
            </a:br>
            <a:r>
              <a:rPr lang="hu-HU" dirty="0" err="1" smtClean="0"/>
              <a:t>Lex</a:t>
            </a:r>
            <a:r>
              <a:rPr lang="hu-HU" dirty="0" smtClean="0"/>
              <a:t> </a:t>
            </a:r>
            <a:r>
              <a:rPr lang="hu-HU" dirty="0" err="1" smtClean="0"/>
              <a:t>Rhodia</a:t>
            </a:r>
            <a:r>
              <a:rPr lang="hu-HU" dirty="0" smtClean="0"/>
              <a:t>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  <a:p>
            <a:r>
              <a:rPr lang="hu-HU" b="1" dirty="0" smtClean="0"/>
              <a:t>Főszabály</a:t>
            </a:r>
            <a:r>
              <a:rPr lang="hu-HU" dirty="0"/>
              <a:t>: a hajós, mint </a:t>
            </a:r>
            <a:r>
              <a:rPr lang="hu-HU" dirty="0" smtClean="0"/>
              <a:t>vállalkozó </a:t>
            </a:r>
            <a:r>
              <a:rPr lang="hu-HU" dirty="0"/>
              <a:t>az </a:t>
            </a:r>
            <a:r>
              <a:rPr lang="hu-HU" dirty="0" smtClean="0"/>
              <a:t>átvett rakományért </a:t>
            </a:r>
            <a:r>
              <a:rPr lang="hu-HU" dirty="0" err="1" smtClean="0"/>
              <a:t>custodia</a:t>
            </a:r>
            <a:r>
              <a:rPr lang="hu-HU" dirty="0" smtClean="0"/>
              <a:t> felelősséggel tartozik</a:t>
            </a:r>
            <a:r>
              <a:rPr lang="hu-HU" dirty="0"/>
              <a:t>, </a:t>
            </a:r>
            <a:r>
              <a:rPr lang="hu-HU" dirty="0" smtClean="0"/>
              <a:t>tehát </a:t>
            </a:r>
            <a:r>
              <a:rPr lang="hu-HU" dirty="0"/>
              <a:t>ha a </a:t>
            </a:r>
            <a:r>
              <a:rPr lang="hu-HU" dirty="0" smtClean="0"/>
              <a:t>szállított áru </a:t>
            </a:r>
            <a:r>
              <a:rPr lang="hu-HU" dirty="0"/>
              <a:t>a </a:t>
            </a:r>
            <a:r>
              <a:rPr lang="hu-HU" dirty="0" smtClean="0"/>
              <a:t>hajóval együtt, </a:t>
            </a:r>
            <a:r>
              <a:rPr lang="hu-HU" dirty="0"/>
              <a:t>vagy anélkül, tengeri vihar vagy kalózok </a:t>
            </a:r>
            <a:r>
              <a:rPr lang="hu-HU" dirty="0" smtClean="0"/>
              <a:t>zsákmányolása </a:t>
            </a:r>
            <a:r>
              <a:rPr lang="hu-HU" dirty="0"/>
              <a:t>következtében veszendőbe megy</a:t>
            </a:r>
            <a:r>
              <a:rPr lang="hu-HU" dirty="0" smtClean="0"/>
              <a:t>, = vis maior – a hajós nem felel.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6221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Lex</a:t>
            </a:r>
            <a:r>
              <a:rPr lang="hu-HU" dirty="0" smtClean="0"/>
              <a:t> </a:t>
            </a:r>
            <a:r>
              <a:rPr lang="hu-HU" dirty="0" err="1" smtClean="0"/>
              <a:t>Rhodia</a:t>
            </a:r>
            <a:r>
              <a:rPr lang="hu-HU" dirty="0" smtClean="0"/>
              <a:t>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hu-HU" sz="3800" dirty="0" smtClean="0"/>
              <a:t>Ha </a:t>
            </a:r>
            <a:r>
              <a:rPr lang="hu-HU" sz="3800" dirty="0"/>
              <a:t>a </a:t>
            </a:r>
            <a:r>
              <a:rPr lang="hu-HU" sz="3800" dirty="0" smtClean="0"/>
              <a:t>rakomány </a:t>
            </a:r>
            <a:r>
              <a:rPr lang="hu-HU" sz="3800" dirty="0"/>
              <a:t>egy részét a hajó megkönnyítése végett </a:t>
            </a:r>
            <a:r>
              <a:rPr lang="hu-HU" sz="3800" dirty="0" smtClean="0"/>
              <a:t>tengerbe dobták</a:t>
            </a:r>
            <a:r>
              <a:rPr lang="hu-HU" sz="3800" dirty="0"/>
              <a:t>, vagy </a:t>
            </a:r>
            <a:r>
              <a:rPr lang="hu-HU" sz="3800" dirty="0" smtClean="0"/>
              <a:t>váltságdíjként </a:t>
            </a:r>
            <a:r>
              <a:rPr lang="hu-HU" sz="3800" dirty="0"/>
              <a:t>„</a:t>
            </a:r>
            <a:r>
              <a:rPr lang="hu-HU" sz="3800" dirty="0" smtClean="0"/>
              <a:t>önként” a </a:t>
            </a:r>
            <a:r>
              <a:rPr lang="hu-HU" sz="3800" dirty="0"/>
              <a:t>kalózoknak </a:t>
            </a:r>
            <a:r>
              <a:rPr lang="hu-HU" sz="3800" dirty="0" smtClean="0"/>
              <a:t> adták (</a:t>
            </a:r>
            <a:r>
              <a:rPr lang="hu-HU" sz="3800" dirty="0" err="1" smtClean="0"/>
              <a:t>iactus</a:t>
            </a:r>
            <a:r>
              <a:rPr lang="hu-HU" sz="3800" dirty="0" smtClean="0"/>
              <a:t> </a:t>
            </a:r>
            <a:r>
              <a:rPr lang="hu-HU" sz="3800" dirty="0" err="1" smtClean="0"/>
              <a:t>mercium</a:t>
            </a:r>
            <a:r>
              <a:rPr lang="hu-HU" sz="3800" dirty="0" smtClean="0"/>
              <a:t>), </a:t>
            </a:r>
            <a:r>
              <a:rPr lang="hu-HU" sz="3800" dirty="0"/>
              <a:t>hogy ily módon a többi </a:t>
            </a:r>
            <a:r>
              <a:rPr lang="hu-HU" sz="3800" dirty="0" smtClean="0"/>
              <a:t> árut , és </a:t>
            </a:r>
            <a:r>
              <a:rPr lang="hu-HU" sz="3800" dirty="0"/>
              <a:t>persze </a:t>
            </a:r>
            <a:r>
              <a:rPr lang="hu-HU" sz="3800" dirty="0" smtClean="0"/>
              <a:t>magát </a:t>
            </a:r>
            <a:r>
              <a:rPr lang="hu-HU" sz="3800" dirty="0"/>
              <a:t>a hajót is megmentsék, az elveszett </a:t>
            </a:r>
            <a:r>
              <a:rPr lang="hu-HU" sz="3800" dirty="0" smtClean="0"/>
              <a:t>áruk </a:t>
            </a:r>
            <a:r>
              <a:rPr lang="hu-HU" sz="3800" dirty="0"/>
              <a:t>tulajdonosai </a:t>
            </a:r>
            <a:r>
              <a:rPr lang="hu-HU" sz="3800" dirty="0" smtClean="0"/>
              <a:t>(</a:t>
            </a:r>
            <a:r>
              <a:rPr lang="hu-HU" sz="3800" dirty="0" err="1" smtClean="0"/>
              <a:t>actio</a:t>
            </a:r>
            <a:r>
              <a:rPr lang="hu-HU" sz="3800" dirty="0" smtClean="0"/>
              <a:t> </a:t>
            </a:r>
            <a:r>
              <a:rPr lang="hu-HU" sz="3800" dirty="0" err="1" smtClean="0"/>
              <a:t>locati</a:t>
            </a:r>
            <a:r>
              <a:rPr lang="hu-HU" sz="3800" dirty="0" smtClean="0"/>
              <a:t> útján) </a:t>
            </a:r>
            <a:r>
              <a:rPr lang="hu-HU" sz="3800" dirty="0"/>
              <a:t>követelhették a hajóstól </a:t>
            </a:r>
            <a:r>
              <a:rPr lang="hu-HU" sz="3800" dirty="0" smtClean="0"/>
              <a:t>káruk </a:t>
            </a:r>
            <a:r>
              <a:rPr lang="hu-HU" sz="3800" dirty="0"/>
              <a:t>megtérítését. </a:t>
            </a:r>
            <a:endParaRPr lang="hu-HU" sz="3800" dirty="0" smtClean="0"/>
          </a:p>
          <a:p>
            <a:endParaRPr lang="hu-HU" sz="3800" dirty="0"/>
          </a:p>
          <a:p>
            <a:r>
              <a:rPr lang="hu-HU" sz="3800" dirty="0"/>
              <a:t>Mivel azonban a </a:t>
            </a:r>
            <a:r>
              <a:rPr lang="hu-HU" sz="3800" dirty="0" err="1" smtClean="0"/>
              <a:t>iactusra</a:t>
            </a:r>
            <a:r>
              <a:rPr lang="hu-HU" sz="3800" dirty="0" smtClean="0"/>
              <a:t> </a:t>
            </a:r>
            <a:r>
              <a:rPr lang="hu-HU" sz="3800" dirty="0"/>
              <a:t>a többi </a:t>
            </a:r>
            <a:r>
              <a:rPr lang="hu-HU" sz="3800" dirty="0" smtClean="0"/>
              <a:t>áru </a:t>
            </a:r>
            <a:r>
              <a:rPr lang="hu-HU" sz="3800" dirty="0"/>
              <a:t>megmentése érdekében </a:t>
            </a:r>
            <a:r>
              <a:rPr lang="hu-HU" sz="3800" dirty="0" smtClean="0"/>
              <a:t>került </a:t>
            </a:r>
            <a:r>
              <a:rPr lang="hu-HU" sz="3800" dirty="0"/>
              <a:t>sor, a </a:t>
            </a:r>
            <a:r>
              <a:rPr lang="hu-HU" sz="3800" dirty="0" smtClean="0"/>
              <a:t>hajós visszkeresettel, (</a:t>
            </a:r>
            <a:r>
              <a:rPr lang="hu-HU" sz="3800" dirty="0" err="1" smtClean="0"/>
              <a:t>actio</a:t>
            </a:r>
            <a:r>
              <a:rPr lang="hu-HU" sz="3800" dirty="0" smtClean="0"/>
              <a:t> </a:t>
            </a:r>
            <a:r>
              <a:rPr lang="hu-HU" sz="3800" dirty="0" err="1" smtClean="0"/>
              <a:t>conducti</a:t>
            </a:r>
            <a:r>
              <a:rPr lang="hu-HU" sz="3800" dirty="0" smtClean="0"/>
              <a:t> útján) követelhette </a:t>
            </a:r>
            <a:r>
              <a:rPr lang="hu-HU" sz="3800" dirty="0"/>
              <a:t>a megmenekült </a:t>
            </a:r>
            <a:r>
              <a:rPr lang="hu-HU" sz="3800" dirty="0" smtClean="0"/>
              <a:t> áruk </a:t>
            </a:r>
            <a:r>
              <a:rPr lang="hu-HU" sz="3800" dirty="0"/>
              <a:t>tulajdonosaitól a </a:t>
            </a:r>
            <a:r>
              <a:rPr lang="hu-HU" sz="3800" dirty="0" err="1" smtClean="0"/>
              <a:t>iactus</a:t>
            </a:r>
            <a:r>
              <a:rPr lang="hu-HU" sz="3800" dirty="0" smtClean="0"/>
              <a:t> okozta kár arányos </a:t>
            </a:r>
            <a:r>
              <a:rPr lang="hu-HU" sz="3800" dirty="0"/>
              <a:t>viselését, melynél persze </a:t>
            </a:r>
            <a:r>
              <a:rPr lang="hu-HU" sz="3800" dirty="0" smtClean="0"/>
              <a:t>egyfelől a hajó </a:t>
            </a:r>
            <a:r>
              <a:rPr lang="hu-HU" sz="3800" dirty="0"/>
              <a:t>értéke, </a:t>
            </a:r>
            <a:r>
              <a:rPr lang="hu-HU" sz="3800" dirty="0" smtClean="0"/>
              <a:t>másfelől az </a:t>
            </a:r>
            <a:r>
              <a:rPr lang="hu-HU" sz="3800" dirty="0"/>
              <a:t>esetleg </a:t>
            </a:r>
            <a:r>
              <a:rPr lang="hu-HU" sz="3800" dirty="0" smtClean="0"/>
              <a:t>saj</a:t>
            </a:r>
            <a:r>
              <a:rPr lang="hu-HU" sz="3800" dirty="0"/>
              <a:t>á</a:t>
            </a:r>
            <a:r>
              <a:rPr lang="hu-HU" sz="3800" dirty="0" smtClean="0"/>
              <a:t>t magáért </a:t>
            </a:r>
            <a:r>
              <a:rPr lang="hu-HU" sz="3800" dirty="0"/>
              <a:t>fizetett </a:t>
            </a:r>
            <a:r>
              <a:rPr lang="hu-HU" sz="3800" dirty="0" smtClean="0"/>
              <a:t>váltságdíj </a:t>
            </a:r>
            <a:r>
              <a:rPr lang="hu-HU" sz="3800" dirty="0"/>
              <a:t>tekintetében maga a </a:t>
            </a:r>
            <a:r>
              <a:rPr lang="hu-HU" sz="3800" dirty="0" smtClean="0"/>
              <a:t> hajós </a:t>
            </a:r>
            <a:r>
              <a:rPr lang="hu-HU" sz="3800" dirty="0"/>
              <a:t>is érintett volt</a:t>
            </a:r>
            <a:r>
              <a:rPr lang="hu-HU" sz="3800" dirty="0" smtClean="0"/>
              <a:t>.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834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Lex</a:t>
            </a:r>
            <a:r>
              <a:rPr lang="hu-HU" dirty="0" smtClean="0"/>
              <a:t> </a:t>
            </a:r>
            <a:r>
              <a:rPr lang="hu-HU" dirty="0" err="1" smtClean="0"/>
              <a:t>Rhodia</a:t>
            </a:r>
            <a:r>
              <a:rPr lang="hu-HU" dirty="0" smtClean="0"/>
              <a:t> 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A megmenekült áruk tulajdonosai, </a:t>
            </a:r>
            <a:r>
              <a:rPr lang="hu-HU" dirty="0"/>
              <a:t>valamint </a:t>
            </a:r>
            <a:r>
              <a:rPr lang="hu-HU" dirty="0" smtClean="0"/>
              <a:t>az elveszett áruk tulajdonosai között </a:t>
            </a:r>
            <a:r>
              <a:rPr lang="hu-HU" dirty="0"/>
              <a:t>ily </a:t>
            </a:r>
            <a:r>
              <a:rPr lang="hu-HU" dirty="0" smtClean="0"/>
              <a:t>módon veszélyközösség létesül</a:t>
            </a:r>
            <a:r>
              <a:rPr lang="hu-HU" dirty="0"/>
              <a:t>: </a:t>
            </a:r>
            <a:r>
              <a:rPr lang="hu-HU" dirty="0" smtClean="0"/>
              <a:t>a vagyoni </a:t>
            </a:r>
            <a:r>
              <a:rPr lang="hu-HU" dirty="0"/>
              <a:t>értékeiket fenyegető közös veszélyt csak </a:t>
            </a:r>
            <a:r>
              <a:rPr lang="hu-HU" dirty="0" smtClean="0"/>
              <a:t>egyes veszélyeztetett </a:t>
            </a:r>
            <a:r>
              <a:rPr lang="hu-HU" dirty="0"/>
              <a:t>dolgok </a:t>
            </a:r>
            <a:r>
              <a:rPr lang="hu-HU" dirty="0" smtClean="0"/>
              <a:t>feláldozásával </a:t>
            </a:r>
            <a:r>
              <a:rPr lang="hu-HU" dirty="0"/>
              <a:t>tudnak </a:t>
            </a:r>
            <a:r>
              <a:rPr lang="hu-HU" dirty="0" smtClean="0"/>
              <a:t>elhárítani</a:t>
            </a:r>
            <a:r>
              <a:rPr lang="hu-HU" dirty="0"/>
              <a:t>, ezért </a:t>
            </a:r>
            <a:r>
              <a:rPr lang="hu-HU" dirty="0" smtClean="0"/>
              <a:t>az </a:t>
            </a:r>
            <a:r>
              <a:rPr lang="hu-HU" dirty="0"/>
              <a:t>ebből </a:t>
            </a:r>
            <a:r>
              <a:rPr lang="hu-HU" dirty="0" smtClean="0"/>
              <a:t>előállott kárt </a:t>
            </a:r>
            <a:r>
              <a:rPr lang="hu-HU" dirty="0"/>
              <a:t>valamennyien </a:t>
            </a:r>
            <a:r>
              <a:rPr lang="hu-HU" dirty="0" smtClean="0"/>
              <a:t>együttesen viselik,veszélyeztetett </a:t>
            </a:r>
            <a:r>
              <a:rPr lang="hu-HU" dirty="0"/>
              <a:t>érdekeik </a:t>
            </a:r>
            <a:r>
              <a:rPr lang="hu-HU" dirty="0" smtClean="0"/>
              <a:t>arányában.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8348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12</a:t>
            </a:r>
            <a:r>
              <a:rPr lang="hu-HU" dirty="0"/>
              <a:t>. sz. Tabula de </a:t>
            </a:r>
            <a:r>
              <a:rPr lang="hu-HU" dirty="0" err="1"/>
              <a:t>Amalfa</a:t>
            </a:r>
            <a:r>
              <a:rPr lang="hu-HU" dirty="0"/>
              <a:t> – tengeri kereskedelmi társaságok</a:t>
            </a:r>
          </a:p>
          <a:p>
            <a:r>
              <a:rPr lang="hu-HU" dirty="0"/>
              <a:t>13. sz. Velence – hajótulajdonosok/szállítókereskedők jogai</a:t>
            </a:r>
          </a:p>
          <a:p>
            <a:r>
              <a:rPr lang="hu-HU" dirty="0"/>
              <a:t>14. sz. spanyol szabályozás: vállalkozó (szerződést köt a szállításra) – hajósok (vállalkozó szerződik velük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Fracht</a:t>
            </a:r>
            <a:r>
              <a:rPr lang="hu-HU" dirty="0" smtClean="0"/>
              <a:t> </a:t>
            </a:r>
            <a:r>
              <a:rPr lang="hu-HU" dirty="0" err="1"/>
              <a:t>ist</a:t>
            </a:r>
            <a:r>
              <a:rPr lang="hu-HU" dirty="0"/>
              <a:t> die Mutter der </a:t>
            </a:r>
            <a:r>
              <a:rPr lang="hu-HU" dirty="0" err="1"/>
              <a:t>Gage</a:t>
            </a:r>
            <a:r>
              <a:rPr lang="hu-HU" dirty="0"/>
              <a:t> </a:t>
            </a:r>
            <a:r>
              <a:rPr lang="hu-HU" dirty="0" smtClean="0"/>
              <a:t>(= a </a:t>
            </a:r>
            <a:r>
              <a:rPr lang="hu-HU" dirty="0"/>
              <a:t>szállítmány a hajósok bérének anyja)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9513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Északon is városi jogban 12. </a:t>
            </a:r>
            <a:r>
              <a:rPr lang="hu-HU" dirty="0" err="1" smtClean="0"/>
              <a:t>sz-tól</a:t>
            </a:r>
            <a:r>
              <a:rPr lang="hu-HU" dirty="0" smtClean="0"/>
              <a:t> tengeri jogi szabályozások</a:t>
            </a:r>
          </a:p>
          <a:p>
            <a:r>
              <a:rPr lang="hu-HU" dirty="0" smtClean="0"/>
              <a:t>16-17. sz. állami és nem városi szintű szabályozások /1551. V. Károly, 1563. II. Fülöp/</a:t>
            </a:r>
          </a:p>
          <a:p>
            <a:r>
              <a:rPr lang="hu-HU" dirty="0" smtClean="0"/>
              <a:t>1681. XIV. Lajos – tengeri kereskedelmi tv.(</a:t>
            </a:r>
            <a:r>
              <a:rPr lang="hu-HU" dirty="0" err="1" smtClean="0"/>
              <a:t>Code</a:t>
            </a:r>
            <a:r>
              <a:rPr lang="hu-HU" dirty="0" smtClean="0"/>
              <a:t> de la </a:t>
            </a:r>
            <a:r>
              <a:rPr lang="hu-HU" dirty="0" err="1" smtClean="0"/>
              <a:t>Marine</a:t>
            </a:r>
            <a:r>
              <a:rPr lang="hu-HU" dirty="0" smtClean="0"/>
              <a:t>)</a:t>
            </a:r>
          </a:p>
          <a:p>
            <a:r>
              <a:rPr lang="hu-HU" smtClean="0"/>
              <a:t>Poroszország</a:t>
            </a:r>
            <a:r>
              <a:rPr lang="hu-HU" dirty="0" smtClean="0"/>
              <a:t>: 1727 + 1794.ALR</a:t>
            </a:r>
          </a:p>
          <a:p>
            <a:r>
              <a:rPr lang="hu-HU" dirty="0" smtClean="0"/>
              <a:t>ADHGB, HGB (korábban már megemlítve)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157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kereskedelmi társaságok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Angol jog: </a:t>
            </a:r>
            <a:r>
              <a:rPr lang="hu-HU" dirty="0"/>
              <a:t>a </a:t>
            </a:r>
            <a:r>
              <a:rPr lang="hu-HU" dirty="0" smtClean="0"/>
              <a:t>társaság </a:t>
            </a:r>
            <a:r>
              <a:rPr lang="hu-HU" dirty="0"/>
              <a:t>személyek </a:t>
            </a:r>
            <a:r>
              <a:rPr lang="hu-HU" dirty="0" smtClean="0"/>
              <a:t>szövetsége</a:t>
            </a:r>
            <a:r>
              <a:rPr lang="hu-HU" dirty="0"/>
              <a:t>, amely a </a:t>
            </a:r>
            <a:r>
              <a:rPr lang="hu-HU" dirty="0" smtClean="0"/>
              <a:t>szövetség </a:t>
            </a:r>
            <a:r>
              <a:rPr lang="hu-HU" dirty="0"/>
              <a:t>nevében </a:t>
            </a:r>
            <a:r>
              <a:rPr lang="hu-HU" dirty="0" smtClean="0"/>
              <a:t>történő üzleti </a:t>
            </a:r>
            <a:r>
              <a:rPr lang="hu-HU" dirty="0"/>
              <a:t>vagy vállalkozási tevékenység folytatásának </a:t>
            </a:r>
            <a:r>
              <a:rPr lang="hu-HU" dirty="0" smtClean="0"/>
              <a:t>céljából </a:t>
            </a:r>
            <a:r>
              <a:rPr lang="hu-HU" dirty="0"/>
              <a:t>jött </a:t>
            </a:r>
            <a:r>
              <a:rPr lang="hu-HU" dirty="0" smtClean="0"/>
              <a:t>létre. </a:t>
            </a:r>
          </a:p>
          <a:p>
            <a:r>
              <a:rPr lang="hu-HU" dirty="0" smtClean="0"/>
              <a:t>A gazdasági </a:t>
            </a:r>
            <a:r>
              <a:rPr lang="hu-HU" dirty="0"/>
              <a:t>társaság </a:t>
            </a:r>
            <a:r>
              <a:rPr lang="hu-HU" dirty="0" smtClean="0"/>
              <a:t>olyan</a:t>
            </a:r>
            <a:r>
              <a:rPr lang="hu-HU" dirty="0"/>
              <a:t>, </a:t>
            </a:r>
            <a:r>
              <a:rPr lang="hu-HU" b="1" dirty="0"/>
              <a:t>jogképességgel, jogalanyisággal </a:t>
            </a:r>
            <a:r>
              <a:rPr lang="hu-HU" b="1" dirty="0" smtClean="0"/>
              <a:t>rendelkező </a:t>
            </a:r>
            <a:r>
              <a:rPr lang="hu-HU" dirty="0" smtClean="0"/>
              <a:t>gazdálkodó szervezet</a:t>
            </a:r>
            <a:r>
              <a:rPr lang="hu-HU" dirty="0"/>
              <a:t>, amely </a:t>
            </a:r>
            <a:r>
              <a:rPr lang="hu-HU" b="1" dirty="0" smtClean="0"/>
              <a:t>üzletszerű</a:t>
            </a:r>
            <a:r>
              <a:rPr lang="hu-HU" dirty="0" smtClean="0"/>
              <a:t> gazdasági tevékenység folytatására </a:t>
            </a:r>
            <a:r>
              <a:rPr lang="hu-HU" dirty="0"/>
              <a:t>jön létre, </a:t>
            </a:r>
            <a:r>
              <a:rPr lang="hu-HU" dirty="0" smtClean="0"/>
              <a:t>tevékenysége nyereségorientált </a:t>
            </a:r>
            <a:r>
              <a:rPr lang="hu-HU" dirty="0"/>
              <a:t>és </a:t>
            </a:r>
            <a:r>
              <a:rPr lang="hu-HU" dirty="0" smtClean="0"/>
              <a:t>gazdálkodásának alapjait </a:t>
            </a:r>
            <a:r>
              <a:rPr lang="hu-HU" dirty="0"/>
              <a:t>a tagok vagyoni </a:t>
            </a:r>
            <a:r>
              <a:rPr lang="hu-HU" dirty="0" smtClean="0"/>
              <a:t>hozzájárulása </a:t>
            </a:r>
            <a:r>
              <a:rPr lang="hu-HU" dirty="0"/>
              <a:t>teremti meg.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9693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gazdasági </a:t>
            </a:r>
            <a:r>
              <a:rPr lang="hu-HU" dirty="0"/>
              <a:t>társaság a </a:t>
            </a:r>
            <a:r>
              <a:rPr lang="hu-HU" dirty="0" smtClean="0"/>
              <a:t>tagok </a:t>
            </a:r>
            <a:r>
              <a:rPr lang="hu-HU" dirty="0"/>
              <a:t>által </a:t>
            </a:r>
            <a:r>
              <a:rPr lang="hu-HU" b="1" dirty="0" smtClean="0"/>
              <a:t>üzletszerű </a:t>
            </a:r>
            <a:r>
              <a:rPr lang="hu-HU" dirty="0" smtClean="0"/>
              <a:t>gazdasági tevékenység, </a:t>
            </a:r>
            <a:r>
              <a:rPr lang="hu-HU" b="1" dirty="0" smtClean="0"/>
              <a:t>vagy </a:t>
            </a:r>
            <a:r>
              <a:rPr lang="hu-HU" dirty="0" smtClean="0"/>
              <a:t>jövedelemszerzésre </a:t>
            </a:r>
            <a:r>
              <a:rPr lang="hu-HU" dirty="0"/>
              <a:t>nem irányuló </a:t>
            </a:r>
            <a:r>
              <a:rPr lang="hu-HU" b="1" dirty="0" smtClean="0"/>
              <a:t>nonprofit </a:t>
            </a:r>
            <a:r>
              <a:rPr lang="hu-HU" dirty="0"/>
              <a:t>tevékenység ellátására </a:t>
            </a:r>
            <a:r>
              <a:rPr lang="hu-HU" dirty="0" smtClean="0"/>
              <a:t>létrehozott</a:t>
            </a:r>
            <a:r>
              <a:rPr lang="hu-HU" dirty="0"/>
              <a:t>, a </a:t>
            </a:r>
            <a:r>
              <a:rPr lang="hu-HU" b="1" dirty="0"/>
              <a:t>tagoktól elkülönült </a:t>
            </a:r>
            <a:r>
              <a:rPr lang="hu-HU" dirty="0"/>
              <a:t>önálló </a:t>
            </a:r>
            <a:r>
              <a:rPr lang="hu-HU" dirty="0" smtClean="0"/>
              <a:t>jogalany</a:t>
            </a:r>
            <a:r>
              <a:rPr lang="hu-HU" dirty="0"/>
              <a:t>, amelynek </a:t>
            </a:r>
            <a:r>
              <a:rPr lang="hu-HU" dirty="0" smtClean="0"/>
              <a:t>a tevékenységéhez szükséges </a:t>
            </a:r>
            <a:r>
              <a:rPr lang="hu-HU" dirty="0"/>
              <a:t>induló vagyont a tagok </a:t>
            </a:r>
            <a:r>
              <a:rPr lang="hu-HU" dirty="0" smtClean="0"/>
              <a:t>bocsátják </a:t>
            </a:r>
            <a:r>
              <a:rPr lang="hu-HU" dirty="0"/>
              <a:t>a társaság rendelkezésére.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959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 </a:t>
            </a:r>
            <a:r>
              <a:rPr lang="hu-HU" dirty="0"/>
              <a:t>tagok </a:t>
            </a:r>
            <a:r>
              <a:rPr lang="hu-HU" dirty="0" smtClean="0"/>
              <a:t>felelőssége </a:t>
            </a:r>
            <a:r>
              <a:rPr lang="hu-HU" dirty="0"/>
              <a:t>a </a:t>
            </a:r>
            <a:r>
              <a:rPr lang="hu-HU" dirty="0" smtClean="0"/>
              <a:t>társaság kötelezettségeiért: teljes vagy korlátolt?</a:t>
            </a:r>
          </a:p>
          <a:p>
            <a:r>
              <a:rPr lang="hu-HU" dirty="0" smtClean="0"/>
              <a:t>Római jog: „</a:t>
            </a:r>
            <a:r>
              <a:rPr lang="hu-HU" dirty="0" err="1" smtClean="0"/>
              <a:t>societas</a:t>
            </a:r>
            <a:r>
              <a:rPr lang="hu-HU" dirty="0" smtClean="0"/>
              <a:t>” - két </a:t>
            </a:r>
            <a:r>
              <a:rPr lang="hu-HU" dirty="0"/>
              <a:t>vagy </a:t>
            </a:r>
            <a:r>
              <a:rPr lang="hu-HU" dirty="0" smtClean="0"/>
              <a:t>több </a:t>
            </a:r>
            <a:r>
              <a:rPr lang="hu-HU" dirty="0"/>
              <a:t>személy társasági </a:t>
            </a:r>
            <a:r>
              <a:rPr lang="hu-HU" dirty="0" smtClean="0"/>
              <a:t>szerződésben abban </a:t>
            </a:r>
            <a:r>
              <a:rPr lang="hu-HU" dirty="0"/>
              <a:t>állapodik meg, hogy egy </a:t>
            </a:r>
            <a:r>
              <a:rPr lang="hu-HU" dirty="0" smtClean="0"/>
              <a:t>megengedett </a:t>
            </a:r>
            <a:r>
              <a:rPr lang="hu-HU" dirty="0"/>
              <a:t>vagyoni cél elérése </a:t>
            </a:r>
            <a:r>
              <a:rPr lang="hu-HU" dirty="0" smtClean="0"/>
              <a:t>érdekében kölcsönös </a:t>
            </a:r>
            <a:r>
              <a:rPr lang="hu-HU" dirty="0"/>
              <a:t>anyagi kötelezettséget </a:t>
            </a:r>
            <a:r>
              <a:rPr lang="hu-HU" dirty="0" smtClean="0"/>
              <a:t>vállalnak </a:t>
            </a:r>
            <a:r>
              <a:rPr lang="hu-HU" dirty="0"/>
              <a:t>és az elért </a:t>
            </a:r>
            <a:r>
              <a:rPr lang="hu-HU" dirty="0" smtClean="0"/>
              <a:t>eredményeikből kölcsönösen részesednek. /még nem jogalany, még nincs tagok felett álló szervezet, a vagyon nem a társaság tulajdona/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545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Középkor: elkülöníti a személyegyesületeket </a:t>
            </a:r>
            <a:r>
              <a:rPr lang="hu-HU" dirty="0"/>
              <a:t>a </a:t>
            </a:r>
            <a:r>
              <a:rPr lang="hu-HU" dirty="0" smtClean="0"/>
              <a:t>vagyontestületektől</a:t>
            </a:r>
            <a:r>
              <a:rPr lang="hu-HU" dirty="0"/>
              <a:t>. A személyegyesületek </a:t>
            </a:r>
            <a:r>
              <a:rPr lang="hu-HU" dirty="0" smtClean="0"/>
              <a:t>fő típusa </a:t>
            </a:r>
            <a:r>
              <a:rPr lang="hu-HU" dirty="0"/>
              <a:t>a </a:t>
            </a:r>
            <a:r>
              <a:rPr lang="hu-HU" dirty="0" smtClean="0"/>
              <a:t>testület (pl. céh), míg a </a:t>
            </a:r>
            <a:r>
              <a:rPr lang="hu-HU" dirty="0"/>
              <a:t>vagyontestületeké </a:t>
            </a:r>
            <a:r>
              <a:rPr lang="hu-HU" dirty="0" smtClean="0"/>
              <a:t>az alapítvány </a:t>
            </a:r>
            <a:r>
              <a:rPr lang="hu-HU" dirty="0"/>
              <a:t>volt</a:t>
            </a:r>
            <a:r>
              <a:rPr lang="hu-HU" dirty="0" smtClean="0"/>
              <a:t>.</a:t>
            </a:r>
          </a:p>
          <a:p>
            <a:r>
              <a:rPr lang="hu-HU" dirty="0" smtClean="0"/>
              <a:t>Késő középkor: kereskedelmi társaságok</a:t>
            </a:r>
          </a:p>
          <a:p>
            <a:pPr marL="0" indent="0">
              <a:buNone/>
            </a:pPr>
            <a:r>
              <a:rPr lang="hu-HU" dirty="0" smtClean="0"/>
              <a:t>Önálló jogalanyiság, kötelezettséget vállal maga a társaság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1531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modern kereskedelmi jog  már nem egy foglalkozás jogát jelentette, sőt nem is foglalta magában a kereskedelemre vonatkozó összes jogszabályt, hanem annak csak egy részét. Másrészről ide sorolták a gyáriparra, fuvarozásra, bankügyletekre, tőzsdére, értékpapírokra stb. vonatkozó szabályokat, amelyek tervszerű, rendszeres és intenzív gazdálkodást folytattak és tömegforgalmat bonyolítottak le, szilárd alapját teremtve meg ezzel az intenzív gazdálkodásnak. Így lett a </a:t>
            </a:r>
            <a:r>
              <a:rPr lang="hu-HU" i="1" dirty="0"/>
              <a:t>kereskedelmi jog a magánjog szakjoga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240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Modern kor: </a:t>
            </a:r>
            <a:r>
              <a:rPr lang="hu-HU" dirty="0"/>
              <a:t>gazdasági </a:t>
            </a:r>
            <a:r>
              <a:rPr lang="hu-HU" dirty="0" smtClean="0"/>
              <a:t>társaság, (melyekben </a:t>
            </a:r>
            <a:r>
              <a:rPr lang="hu-HU" dirty="0"/>
              <a:t>gazdasági </a:t>
            </a:r>
            <a:r>
              <a:rPr lang="hu-HU" dirty="0" smtClean="0"/>
              <a:t>tevékenységet folytathat </a:t>
            </a:r>
            <a:r>
              <a:rPr lang="hu-HU" dirty="0"/>
              <a:t>az ember, </a:t>
            </a:r>
            <a:r>
              <a:rPr lang="hu-HU" dirty="0" smtClean="0"/>
              <a:t>társas </a:t>
            </a:r>
            <a:r>
              <a:rPr lang="hu-HU" dirty="0"/>
              <a:t>formában) </a:t>
            </a:r>
            <a:r>
              <a:rPr lang="hu-HU" dirty="0" smtClean="0"/>
              <a:t> két főcsoportra oszlanak:</a:t>
            </a:r>
          </a:p>
          <a:p>
            <a:pPr marL="0" indent="0">
              <a:buNone/>
            </a:pPr>
            <a:r>
              <a:rPr lang="hu-HU" dirty="0" smtClean="0"/>
              <a:t> -  a testületi felépítésű gazdasági </a:t>
            </a:r>
            <a:r>
              <a:rPr lang="hu-HU" dirty="0"/>
              <a:t>társaságok </a:t>
            </a:r>
            <a:r>
              <a:rPr lang="hu-HU" dirty="0" smtClean="0"/>
              <a:t> (tőketársaságok</a:t>
            </a:r>
            <a:r>
              <a:rPr lang="hu-HU" dirty="0"/>
              <a:t>) automatikusan jogi </a:t>
            </a:r>
            <a:r>
              <a:rPr lang="hu-HU" dirty="0" smtClean="0"/>
              <a:t>személyiséggel </a:t>
            </a:r>
            <a:r>
              <a:rPr lang="hu-HU" dirty="0"/>
              <a:t>rendelkeznek,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- a személyegyesítő, </a:t>
            </a:r>
            <a:r>
              <a:rPr lang="hu-HU" dirty="0"/>
              <a:t>nem </a:t>
            </a:r>
            <a:r>
              <a:rPr lang="hu-HU" dirty="0" smtClean="0"/>
              <a:t>testületi felépítésű társaságok főszabályként </a:t>
            </a:r>
            <a:r>
              <a:rPr lang="hu-HU" dirty="0"/>
              <a:t>jogi személyiség </a:t>
            </a:r>
            <a:r>
              <a:rPr lang="hu-HU" dirty="0" smtClean="0"/>
              <a:t>nélkül, </a:t>
            </a:r>
            <a:r>
              <a:rPr lang="hu-HU" dirty="0"/>
              <a:t>de saját cégnevük alatt </a:t>
            </a:r>
            <a:r>
              <a:rPr lang="hu-HU" dirty="0" smtClean="0"/>
              <a:t>jogképesek</a:t>
            </a:r>
            <a:r>
              <a:rPr lang="hu-HU" dirty="0"/>
              <a:t>.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971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Gyarmatosítás: Pl. Angol Kelet-Indiai Társaság – közigazgatási feladatokat is ellát, Erzsébet – monopóliumok, parlamentnek közvetlenül felelős</a:t>
            </a:r>
          </a:p>
          <a:p>
            <a:r>
              <a:rPr lang="hu-HU" dirty="0" smtClean="0"/>
              <a:t>Rt – </a:t>
            </a:r>
            <a:r>
              <a:rPr lang="hu-HU" b="1" dirty="0" smtClean="0"/>
              <a:t>részvény</a:t>
            </a:r>
            <a:r>
              <a:rPr lang="hu-HU" dirty="0" smtClean="0"/>
              <a:t>eket bocsát ki</a:t>
            </a:r>
          </a:p>
          <a:p>
            <a:pPr marL="0" indent="0">
              <a:buNone/>
            </a:pPr>
            <a:r>
              <a:rPr lang="hu-HU" dirty="0" smtClean="0"/>
              <a:t>Tulajdonjogot és egyéb jogokat megtestesítő értékpapír – résztulajdonos – arányos vagyoni részesedés, szavazati jog</a:t>
            </a:r>
          </a:p>
          <a:p>
            <a:pPr marL="0" indent="0">
              <a:buNone/>
            </a:pPr>
            <a:r>
              <a:rPr lang="hu-HU" dirty="0" smtClean="0"/>
              <a:t>(15. </a:t>
            </a:r>
            <a:r>
              <a:rPr lang="hu-HU" dirty="0" err="1" smtClean="0"/>
              <a:t>sz-tól</a:t>
            </a:r>
            <a:r>
              <a:rPr lang="hu-HU" dirty="0" smtClean="0"/>
              <a:t> valamilyen kezdetleges formában ismert, 17. </a:t>
            </a:r>
            <a:r>
              <a:rPr lang="hu-HU" dirty="0" err="1" smtClean="0"/>
              <a:t>sz-tól</a:t>
            </a:r>
            <a:r>
              <a:rPr lang="hu-HU" dirty="0" smtClean="0"/>
              <a:t> gyakori)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246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0603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Nem mindegyik országban található az általános magánjogtól elkülönült kereskedelmi jog. </a:t>
            </a:r>
            <a:r>
              <a:rPr lang="hu-HU" i="1" dirty="0"/>
              <a:t>Angliában</a:t>
            </a:r>
            <a:r>
              <a:rPr lang="hu-HU" dirty="0"/>
              <a:t> a kereskedelmi jog (</a:t>
            </a:r>
            <a:r>
              <a:rPr lang="hu-HU" dirty="0" err="1"/>
              <a:t>merchant</a:t>
            </a:r>
            <a:r>
              <a:rPr lang="hu-HU" dirty="0"/>
              <a:t> </a:t>
            </a:r>
            <a:r>
              <a:rPr lang="hu-HU" dirty="0" err="1"/>
              <a:t>law</a:t>
            </a:r>
            <a:r>
              <a:rPr lang="hu-HU" dirty="0"/>
              <a:t>) a 18. században beolvadt a </a:t>
            </a:r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law-ba</a:t>
            </a:r>
            <a:r>
              <a:rPr lang="hu-HU" dirty="0"/>
              <a:t>. </a:t>
            </a:r>
          </a:p>
          <a:p>
            <a:r>
              <a:rPr lang="hu-HU" dirty="0"/>
              <a:t>1881-ben Svájc is megkísérelte beolvasztani a kereskedelmi jogot a magánjogba</a:t>
            </a:r>
          </a:p>
          <a:p>
            <a:r>
              <a:rPr lang="hu-HU" dirty="0"/>
              <a:t> A kötelmi jog számos helyen kivételeket ismert el olyan esetekre, amikor a jogviszony kereskedelmi jellegű, például a folyószámla, a fix ügyletek, a kölcsön, a kereskedelmi cégjegyzékek (hasonlóan az 1942. évi olasz </a:t>
            </a:r>
            <a:r>
              <a:rPr lang="hu-HU" dirty="0" err="1"/>
              <a:t>Codice</a:t>
            </a:r>
            <a:r>
              <a:rPr lang="hu-HU" dirty="0"/>
              <a:t> </a:t>
            </a:r>
            <a:r>
              <a:rPr lang="hu-HU" dirty="0" err="1"/>
              <a:t>Civile</a:t>
            </a:r>
            <a:r>
              <a:rPr lang="hu-HU" dirty="0"/>
              <a:t> esetében is). 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4866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Ókorban</a:t>
            </a:r>
          </a:p>
          <a:p>
            <a:r>
              <a:rPr lang="hu-HU" dirty="0" err="1" smtClean="0"/>
              <a:t>Lex</a:t>
            </a:r>
            <a:r>
              <a:rPr lang="hu-HU" dirty="0" smtClean="0"/>
              <a:t> Romana </a:t>
            </a:r>
            <a:r>
              <a:rPr lang="hu-HU" dirty="0" err="1" smtClean="0"/>
              <a:t>Visigothorum</a:t>
            </a:r>
            <a:r>
              <a:rPr lang="hu-HU" dirty="0" smtClean="0"/>
              <a:t> </a:t>
            </a:r>
          </a:p>
          <a:p>
            <a:r>
              <a:rPr lang="hu-HU" dirty="0" smtClean="0"/>
              <a:t>Városok – </a:t>
            </a:r>
            <a:r>
              <a:rPr lang="hu-HU" dirty="0" err="1" smtClean="0"/>
              <a:t>gildék</a:t>
            </a:r>
            <a:r>
              <a:rPr lang="hu-HU" dirty="0" smtClean="0"/>
              <a:t>, különbíróságok</a:t>
            </a:r>
          </a:p>
          <a:p>
            <a:r>
              <a:rPr lang="hu-HU" dirty="0" smtClean="0"/>
              <a:t>1215. Magna Charta</a:t>
            </a:r>
          </a:p>
          <a:p>
            <a:r>
              <a:rPr lang="hu-HU" dirty="0" smtClean="0"/>
              <a:t>1415. egyház megtiltja a keresztényeknek a kamatszedést</a:t>
            </a:r>
          </a:p>
          <a:p>
            <a:r>
              <a:rPr lang="hu-HU" dirty="0" smtClean="0"/>
              <a:t>Itáliai városok (Pisa 1161, Milánó 1170)</a:t>
            </a:r>
          </a:p>
          <a:p>
            <a:r>
              <a:rPr lang="hu-HU" dirty="0" smtClean="0"/>
              <a:t>Spanyolokon keresztül arab hatás</a:t>
            </a:r>
          </a:p>
          <a:p>
            <a:r>
              <a:rPr lang="hu-HU" dirty="0" err="1" smtClean="0"/>
              <a:t>Hanza</a:t>
            </a:r>
            <a:r>
              <a:rPr lang="hu-HU" dirty="0" smtClean="0"/>
              <a:t> városok (12-17. sz. közepéig, de  15. </a:t>
            </a:r>
            <a:r>
              <a:rPr lang="hu-HU" dirty="0" err="1" smtClean="0"/>
              <a:t>sz-tól</a:t>
            </a:r>
            <a:r>
              <a:rPr lang="hu-HU" dirty="0" smtClean="0"/>
              <a:t> hanyatlik) – 194 város 16 országban, (+ a </a:t>
            </a:r>
            <a:r>
              <a:rPr lang="hu-HU" dirty="0" err="1" smtClean="0"/>
              <a:t>kapcsolódóakkal</a:t>
            </a:r>
            <a:r>
              <a:rPr lang="hu-HU" dirty="0" smtClean="0"/>
              <a:t> kb. 300 tag)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1713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Hanza</a:t>
            </a:r>
            <a:r>
              <a:rPr lang="hu-HU" dirty="0"/>
              <a:t>-Szövetség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892480" cy="5688632"/>
          </a:xfrm>
        </p:spPr>
      </p:pic>
    </p:spTree>
    <p:extLst>
      <p:ext uri="{BB962C8B-B14F-4D97-AF65-F5344CB8AC3E}">
        <p14:creationId xmlns:p14="http://schemas.microsoft.com/office/powerpoint/2010/main" val="3638274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Hansa –hajó (</a:t>
            </a:r>
            <a:r>
              <a:rPr lang="hu-HU" dirty="0" err="1" smtClean="0"/>
              <a:t>Kogge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05000"/>
            <a:ext cx="8424936" cy="5412432"/>
          </a:xfrm>
        </p:spPr>
      </p:pic>
    </p:spTree>
    <p:extLst>
      <p:ext uri="{BB962C8B-B14F-4D97-AF65-F5344CB8AC3E}">
        <p14:creationId xmlns:p14="http://schemas.microsoft.com/office/powerpoint/2010/main" val="2484900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Hansa-házak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05000"/>
            <a:ext cx="7488832" cy="5412432"/>
          </a:xfrm>
        </p:spPr>
      </p:pic>
    </p:spTree>
    <p:extLst>
      <p:ext uri="{BB962C8B-B14F-4D97-AF65-F5344CB8AC3E}">
        <p14:creationId xmlns:p14="http://schemas.microsoft.com/office/powerpoint/2010/main" val="2963602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Eleinte a </a:t>
            </a:r>
            <a:r>
              <a:rPr lang="hu-HU" i="1" dirty="0" err="1" smtClean="0"/>
              <a:t>Hanza</a:t>
            </a:r>
            <a:r>
              <a:rPr lang="hu-HU" dirty="0" smtClean="0"/>
              <a:t> (=csoport) fogalom a külföldön élő kereskedők szövetségét jelentette. </a:t>
            </a:r>
          </a:p>
          <a:p>
            <a:r>
              <a:rPr lang="hu-HU" dirty="0" smtClean="0"/>
              <a:t>A </a:t>
            </a:r>
            <a:r>
              <a:rPr lang="hu-HU" dirty="0" smtClean="0">
                <a:hlinkClick r:id="rId2" tooltip="13. század"/>
              </a:rPr>
              <a:t>13. század</a:t>
            </a:r>
            <a:r>
              <a:rPr lang="hu-HU" dirty="0" smtClean="0"/>
              <a:t> végére a városok </a:t>
            </a:r>
            <a:r>
              <a:rPr lang="hu-HU" dirty="0" err="1" smtClean="0"/>
              <a:t>Hanzái</a:t>
            </a:r>
            <a:r>
              <a:rPr lang="hu-HU" dirty="0" smtClean="0"/>
              <a:t> megerősödtek – kereskedő városok komoly szövetségévé váltak, melyek közös politikai alapelvet vallottak.</a:t>
            </a:r>
          </a:p>
          <a:p>
            <a:r>
              <a:rPr lang="hu-HU" dirty="0" smtClean="0"/>
              <a:t>Központ: Lübeck</a:t>
            </a:r>
          </a:p>
          <a:p>
            <a:r>
              <a:rPr lang="hu-HU" dirty="0" smtClean="0"/>
              <a:t>Cél: közös gazdasági érdekek képviselete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217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776</TotalTime>
  <Words>1678</Words>
  <Application>Microsoft Office PowerPoint</Application>
  <PresentationFormat>Diavetítés a képernyőre (4:3 oldalarány)</PresentationFormat>
  <Paragraphs>143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6" baseType="lpstr">
      <vt:lpstr>Arial</vt:lpstr>
      <vt:lpstr>Century Gothic</vt:lpstr>
      <vt:lpstr>Wingdings 3</vt:lpstr>
      <vt:lpstr>Szálak</vt:lpstr>
      <vt:lpstr>A KERESKEDELMI JOG SZABÁLYOZÁSA</vt:lpstr>
      <vt:lpstr>PowerPoint-bemutató</vt:lpstr>
      <vt:lpstr>PowerPoint-bemutató</vt:lpstr>
      <vt:lpstr>PowerPoint-bemutató</vt:lpstr>
      <vt:lpstr>PowerPoint-bemutató</vt:lpstr>
      <vt:lpstr>A Hanza-Szövetség</vt:lpstr>
      <vt:lpstr>Hansa –hajó (Kogge)</vt:lpstr>
      <vt:lpstr>Hansa-házak</vt:lpstr>
      <vt:lpstr>PowerPoint-bemutató</vt:lpstr>
      <vt:lpstr>Lübeck, Holstentor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tengeri kereskedelmi jog szabályozása  Lex Rhodia 1.</vt:lpstr>
      <vt:lpstr>Lex Rhodia 2.</vt:lpstr>
      <vt:lpstr>Lex Rhodia 3.</vt:lpstr>
      <vt:lpstr>PowerPoint-bemutató</vt:lpstr>
      <vt:lpstr>PowerPoint-bemutató</vt:lpstr>
      <vt:lpstr>A kereskedelmi társaságok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KERESKEDELMI JOG SZABÁLYOZÁSA</dc:title>
  <dc:creator>PPKE</dc:creator>
  <cp:lastModifiedBy>Körmendy Renáta</cp:lastModifiedBy>
  <cp:revision>58</cp:revision>
  <dcterms:created xsi:type="dcterms:W3CDTF">2015-11-26T01:09:03Z</dcterms:created>
  <dcterms:modified xsi:type="dcterms:W3CDTF">2021-03-25T10:24:47Z</dcterms:modified>
</cp:coreProperties>
</file>