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58" r:id="rId6"/>
    <p:sldId id="259" r:id="rId7"/>
    <p:sldId id="263" r:id="rId8"/>
    <p:sldId id="264" r:id="rId9"/>
    <p:sldId id="265" r:id="rId10"/>
    <p:sldId id="266" r:id="rId11"/>
    <p:sldId id="260" r:id="rId12"/>
    <p:sldId id="269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70502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692626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4748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69066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95874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97367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532549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0798834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12132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72740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317159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264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487931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11924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89992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9622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A1917-2D15-40E7-92E7-11BE30B98B31}" type="datetimeFigureOut">
              <a:rPr lang="hu-HU" smtClean="0"/>
              <a:t>2021. 03. 25.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7D99B6F-E6F0-4114-B7C5-3A4E468EBF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31520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Enciklika" TargetMode="External"/><Relationship Id="rId2" Type="http://schemas.openxmlformats.org/officeDocument/2006/relationships/hyperlink" Target="https://hu.wikipedia.org/wiki/XIII._Le%C3%B3_p%C3%A1p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u.wikipedia.org/wiki/Aquin%C3%B3i_Szent_Tam%C3%A1s" TargetMode="External"/><Relationship Id="rId5" Type="http://schemas.openxmlformats.org/officeDocument/2006/relationships/hyperlink" Target="https://hu.wikipedia.org/wiki/M%C3%A1jus_15." TargetMode="External"/><Relationship Id="rId4" Type="http://schemas.openxmlformats.org/officeDocument/2006/relationships/hyperlink" Target="https://hu.wikipedia.org/wiki/189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MUNKAJOG SZABÁLYOZÁSA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2679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„Sőt ezen a téren a munkásoknak olyan nagy a szerepük és jelentőségük, hogy valójában kizárólag az ő munkájukból származik az állam gazdagsága. A méltányosság tehát a munkások állami védelmét sürgeti, azt, hogy a munka közösségre háramló hasznából úgy részesüljenek, hogy szükségleteiket lakás, ruházat, táplálkozás és egészségügyi ellátás tekintetében fedezni tudják, s helyzetük ne legyen annyira nyomasztó. Ebből az következik, hogy az államnak támogatnia kell mindazt, ami a munkások helyzetén bármiképpen is lendít. Ez a gondoskodás nem csak hogy nem lesz kárára senkinek, hanem ellenkezőleg, mindenkinek előnyére fog válni, mivel a társadalom elemi érdeke, hogy azok, akiktől oly igen szükséges javai erednek, ne nyomorogjanak.”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89471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Anglia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hu-HU" b="1" u="sng" dirty="0"/>
              <a:t>Az állami </a:t>
            </a:r>
            <a:r>
              <a:rPr lang="hu-HU" b="1" u="sng" dirty="0" smtClean="0"/>
              <a:t>beavatkozik (19. sz.)</a:t>
            </a:r>
            <a:endParaRPr lang="hu-HU" dirty="0"/>
          </a:p>
          <a:p>
            <a:pPr marL="0" indent="0">
              <a:buNone/>
            </a:pPr>
            <a:endParaRPr lang="hu-HU" dirty="0"/>
          </a:p>
          <a:p>
            <a:r>
              <a:rPr lang="hu-HU" dirty="0"/>
              <a:t>Cé</a:t>
            </a:r>
            <a:r>
              <a:rPr lang="hu-HU" b="1" u="sng" dirty="0"/>
              <a:t>l</a:t>
            </a:r>
            <a:r>
              <a:rPr lang="hu-HU" dirty="0"/>
              <a:t>: munkaerő védelme, munkavédelmi törvények.</a:t>
            </a:r>
          </a:p>
          <a:p>
            <a:r>
              <a:rPr lang="hu-HU" dirty="0"/>
              <a:t>- Gyermekmunka, női munka szabályozása. </a:t>
            </a:r>
          </a:p>
          <a:p>
            <a:r>
              <a:rPr lang="hu-HU" dirty="0"/>
              <a:t>- Munkaidő csökkentése.</a:t>
            </a:r>
          </a:p>
          <a:p>
            <a:r>
              <a:rPr lang="hu-HU" dirty="0"/>
              <a:t>- Egészséges munkakörülmények biztosítása.</a:t>
            </a:r>
          </a:p>
          <a:p>
            <a:r>
              <a:rPr lang="hu-HU" dirty="0"/>
              <a:t>1802: törvény a tanoncok védelmére, munkakörülmények javítása, munkaviszony rendezése, nincs  életkori határ, napi 12 órás munkaidő, éjszakai munka tilalma.</a:t>
            </a:r>
          </a:p>
          <a:p>
            <a:r>
              <a:rPr lang="hu-HU" dirty="0"/>
              <a:t>1819: gyári törvény, maximális munkaidő 12 óra, megtiltja a 9 évnél fiatalabb, gyermekek dolgoztatását a gyapotfeldolgozó gyárakban.</a:t>
            </a:r>
          </a:p>
          <a:p>
            <a:r>
              <a:rPr lang="hu-HU" dirty="0"/>
              <a:t>1831: új gyári törvény – nők, gyerekek védelme, éjszakai munka tilalma.</a:t>
            </a:r>
          </a:p>
          <a:p>
            <a:r>
              <a:rPr lang="hu-HU" dirty="0"/>
              <a:t>1844: újabb gyári törvény, textilgyárakban 8 év a korhatár, 13 év alattiaknak 6,5-7 órás munkaidő, kötelező napi 2 óra iskola.</a:t>
            </a:r>
          </a:p>
          <a:p>
            <a:pPr marL="0" indent="0">
              <a:buNone/>
            </a:pP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300036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1919, </a:t>
            </a:r>
            <a:r>
              <a:rPr lang="hu-HU" dirty="0" err="1"/>
              <a:t>Versailles-Washington-i</a:t>
            </a:r>
            <a:r>
              <a:rPr lang="hu-HU" dirty="0"/>
              <a:t> békeszerződés: teljes körű munkavédelmi ajánlás – napi 8 óra munka.</a:t>
            </a:r>
          </a:p>
          <a:p>
            <a:r>
              <a:rPr lang="hu-HU" dirty="0"/>
              <a:t>- Ingyenes közoktatás: kötelező népiskolai rendszer.</a:t>
            </a:r>
          </a:p>
          <a:p>
            <a:r>
              <a:rPr lang="hu-HU" dirty="0"/>
              <a:t>- Munkaerő képzése.</a:t>
            </a:r>
          </a:p>
          <a:p>
            <a:r>
              <a:rPr lang="hu-HU" dirty="0"/>
              <a:t>- Népegészségügy, közegészségügy rendezése.</a:t>
            </a:r>
          </a:p>
          <a:p>
            <a:r>
              <a:rPr lang="hu-HU" dirty="0"/>
              <a:t>- Munkásbiztosítás.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962420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Német területek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Poroszország </a:t>
            </a:r>
          </a:p>
          <a:p>
            <a:pPr marL="0" indent="0">
              <a:buNone/>
            </a:pPr>
            <a:r>
              <a:rPr lang="hu-HU" dirty="0" smtClean="0"/>
              <a:t> - 1839</a:t>
            </a:r>
          </a:p>
          <a:p>
            <a:pPr marL="0" indent="0">
              <a:buNone/>
            </a:pPr>
            <a:r>
              <a:rPr lang="hu-HU" dirty="0" smtClean="0"/>
              <a:t>gyermekek, fiatalkorúak védelme</a:t>
            </a:r>
          </a:p>
          <a:p>
            <a:pPr marL="0" indent="0">
              <a:buNone/>
            </a:pPr>
            <a:r>
              <a:rPr lang="hu-HU" dirty="0" smtClean="0"/>
              <a:t>munkaidő, éjjeli és ünnepnapi munka korlátozása</a:t>
            </a:r>
          </a:p>
          <a:p>
            <a:pPr marL="0" indent="0">
              <a:buNone/>
            </a:pPr>
            <a:r>
              <a:rPr lang="hu-HU" dirty="0" smtClean="0"/>
              <a:t>munkavállalás korhatára</a:t>
            </a:r>
          </a:p>
          <a:p>
            <a:pPr>
              <a:buFontTx/>
              <a:buChar char="-"/>
            </a:pPr>
            <a:r>
              <a:rPr lang="hu-HU" dirty="0" smtClean="0"/>
              <a:t>1878. Munkásnők védelme</a:t>
            </a:r>
          </a:p>
          <a:p>
            <a:pPr>
              <a:buFontTx/>
              <a:buChar char="-"/>
            </a:pPr>
            <a:r>
              <a:rPr lang="hu-HU" dirty="0" smtClean="0"/>
              <a:t>1891. Birodalmi munkavédelmi tv. (munkásbizottságok – 1905-től kötelező a 100 főnél nagyobb bányaüzemekben)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0039374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Franciaország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1791 le </a:t>
            </a:r>
            <a:r>
              <a:rPr lang="hu-HU" dirty="0" err="1" smtClean="0"/>
              <a:t>Chapelier</a:t>
            </a:r>
            <a:r>
              <a:rPr lang="hu-HU" dirty="0" smtClean="0"/>
              <a:t> – féle törvény  </a:t>
            </a:r>
          </a:p>
          <a:p>
            <a:r>
              <a:rPr lang="hu-HU" dirty="0" smtClean="0"/>
              <a:t>1864 munkások szövetkezhetnek</a:t>
            </a:r>
          </a:p>
          <a:p>
            <a:r>
              <a:rPr lang="hu-HU" dirty="0" smtClean="0"/>
              <a:t>1884 sztrájkjog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806720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07588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Fogalmak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hu-HU" sz="1600" b="1" dirty="0"/>
              <a:t>Munkajog fogalma</a:t>
            </a:r>
            <a:r>
              <a:rPr lang="hu-HU" sz="1600" b="1" dirty="0" smtClean="0"/>
              <a:t>:</a:t>
            </a:r>
            <a:r>
              <a:rPr lang="hu-HU" sz="1600" dirty="0"/>
              <a:t>  </a:t>
            </a:r>
          </a:p>
          <a:p>
            <a:r>
              <a:rPr lang="hu-HU" sz="1600" dirty="0"/>
              <a:t>a munkáltató és a munkaszerződésénél fogva </a:t>
            </a:r>
            <a:r>
              <a:rPr lang="hu-HU" sz="1600" b="1" dirty="0"/>
              <a:t>önállótlan</a:t>
            </a:r>
            <a:r>
              <a:rPr lang="hu-HU" sz="1600" dirty="0"/>
              <a:t>, a munkáltatónak alárendelt, munkavégzésre kötelezett munkavállaló közti munkaszerződés alapján létrejövő munkaviszonyt és az azzal közvetlenül összefüggő életviszonyokat rendező jogszabályok összessége</a:t>
            </a:r>
          </a:p>
          <a:p>
            <a:pPr marL="0" indent="0">
              <a:buNone/>
            </a:pPr>
            <a:r>
              <a:rPr lang="hu-HU" sz="1600" dirty="0"/>
              <a:t> </a:t>
            </a:r>
            <a:r>
              <a:rPr lang="hu-HU" sz="1600" dirty="0" smtClean="0"/>
              <a:t>munkát </a:t>
            </a:r>
            <a:r>
              <a:rPr lang="hu-HU" sz="1600" dirty="0"/>
              <a:t>vállalók: önálló – önállótlan</a:t>
            </a:r>
          </a:p>
          <a:p>
            <a:pPr marL="0" indent="0">
              <a:buNone/>
            </a:pPr>
            <a:r>
              <a:rPr lang="hu-HU" sz="1600" b="1" dirty="0" smtClean="0"/>
              <a:t>Munkavállaló</a:t>
            </a:r>
            <a:r>
              <a:rPr lang="hu-HU" sz="1600" b="1" dirty="0"/>
              <a:t>: </a:t>
            </a:r>
            <a:r>
              <a:rPr lang="hu-HU" sz="1600" dirty="0"/>
              <a:t>a munkáltatóval munkaszerződést köt, munkaviszonyt létesít, annak alapján a munkáltató szolgálatában munkát vállal és ebből eredően </a:t>
            </a:r>
            <a:r>
              <a:rPr lang="hu-HU" sz="1600" b="1" dirty="0"/>
              <a:t>önállótlan</a:t>
            </a:r>
            <a:r>
              <a:rPr lang="hu-HU" sz="1600" dirty="0"/>
              <a:t> munka teljesítésére köteles.</a:t>
            </a:r>
          </a:p>
          <a:p>
            <a:pPr marL="0" indent="0">
              <a:buNone/>
            </a:pPr>
            <a:r>
              <a:rPr lang="hu-HU" sz="1600" dirty="0"/>
              <a:t> </a:t>
            </a:r>
          </a:p>
          <a:p>
            <a:pPr marL="0" indent="0">
              <a:buNone/>
            </a:pPr>
            <a:r>
              <a:rPr lang="hu-HU" sz="1600" b="1" dirty="0"/>
              <a:t>Munkáltató: </a:t>
            </a:r>
            <a:r>
              <a:rPr lang="hu-HU" sz="1600" dirty="0"/>
              <a:t>a munkavállalóval munkaszerződést kötő természetes vagy jogi személy, illetve azzal egy tekintet alá eső szervezet</a:t>
            </a:r>
          </a:p>
          <a:p>
            <a:pPr marL="0" indent="0">
              <a:buNone/>
            </a:pPr>
            <a:endParaRPr lang="hu-HU" sz="1600" dirty="0"/>
          </a:p>
          <a:p>
            <a:pPr marL="0" indent="0">
              <a:buNone/>
            </a:pPr>
            <a:r>
              <a:rPr lang="hu-HU" sz="1600" b="1" dirty="0" smtClean="0"/>
              <a:t>Tárgyi </a:t>
            </a:r>
            <a:r>
              <a:rPr lang="hu-HU" sz="1600" b="1" dirty="0"/>
              <a:t>hatály:</a:t>
            </a:r>
            <a:r>
              <a:rPr lang="hu-HU" sz="1600" dirty="0"/>
              <a:t> </a:t>
            </a:r>
            <a:r>
              <a:rPr lang="hu-HU" sz="1600" dirty="0" smtClean="0"/>
              <a:t>a </a:t>
            </a:r>
            <a:r>
              <a:rPr lang="hu-HU" sz="1600" dirty="0"/>
              <a:t>munkaszerződésen alapuló munkaviszonyokra terjed ki.</a:t>
            </a:r>
            <a:endParaRPr lang="hu-HU" sz="1600" b="1" dirty="0"/>
          </a:p>
          <a:p>
            <a:pPr marL="0" indent="0">
              <a:buNone/>
            </a:pPr>
            <a:r>
              <a:rPr lang="hu-HU" sz="1600" b="1" dirty="0" smtClean="0"/>
              <a:t>Munkaszerződés: </a:t>
            </a:r>
            <a:r>
              <a:rPr lang="hu-HU" sz="1600" dirty="0" smtClean="0"/>
              <a:t>az </a:t>
            </a:r>
            <a:r>
              <a:rPr lang="hu-HU" sz="1600" dirty="0"/>
              <a:t>a szerződés, amellyel a munkavállaló a munkáltató szolgálatában munkavégzésre, a munkáltató pedig a munkavállaló foglalkoztatására és bérfizetésre kötelezi magát.</a:t>
            </a:r>
          </a:p>
          <a:p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0206536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Kollektív szerződés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kollektív szerződés = </a:t>
            </a:r>
            <a:r>
              <a:rPr lang="hu-HU" dirty="0" err="1" smtClean="0"/>
              <a:t>szerződés</a:t>
            </a:r>
            <a:endParaRPr lang="hu-HU" dirty="0" smtClean="0"/>
          </a:p>
          <a:p>
            <a:r>
              <a:rPr lang="hu-HU" dirty="0" smtClean="0"/>
              <a:t> úgy működik, mint egy jogszabály, azaz jogok és kötelezettségek származhatnak belőle (munkaviszonyra vonatkozó szabály)</a:t>
            </a:r>
          </a:p>
          <a:p>
            <a:r>
              <a:rPr lang="hu-HU" dirty="0" smtClean="0"/>
              <a:t>Kik között ? – munkáltató(k) és szakszervezet</a:t>
            </a:r>
          </a:p>
          <a:p>
            <a:r>
              <a:rPr lang="hu-HU" dirty="0" smtClean="0"/>
              <a:t>Cél: békés viszony fenntartása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érdekérvényesítés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egységes feltételrendszer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  egyéni feltételek lehetős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6367263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Tartalma: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munkaviszony összes lényeges eleme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mindkét oldalon jogok és kötelezettségek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Tarifa-szerződések: bérmegállapodások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37815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Munkajogi jogviszony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hu-HU" dirty="0"/>
              <a:t>széles körű utasítási jog (kiterjedhet a munkavégzés bármely részletére, módjára, helyére, idejére),</a:t>
            </a:r>
          </a:p>
          <a:p>
            <a:pPr lvl="0"/>
            <a:r>
              <a:rPr lang="hu-HU" dirty="0"/>
              <a:t>egyes részkötelezettségek (munkaidő kötött vagy kötetlen volta stb.),</a:t>
            </a:r>
          </a:p>
          <a:p>
            <a:pPr lvl="0"/>
            <a:r>
              <a:rPr lang="hu-HU" dirty="0"/>
              <a:t>munkavégzés rendszeressége,</a:t>
            </a:r>
          </a:p>
          <a:p>
            <a:pPr lvl="0"/>
            <a:r>
              <a:rPr lang="hu-HU" dirty="0"/>
              <a:t>munkavállalói közösségben való munkavégzés,</a:t>
            </a:r>
          </a:p>
          <a:p>
            <a:pPr lvl="0"/>
            <a:r>
              <a:rPr lang="hu-HU" dirty="0"/>
              <a:t>munkáltató eszközével történő munkavégzés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54528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Polgári jogi szerződésen alapuló munkavégzés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Megbízási szerződés</a:t>
            </a:r>
          </a:p>
          <a:p>
            <a:r>
              <a:rPr lang="hu-HU" dirty="0" smtClean="0"/>
              <a:t>Vállalkozási szerződés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önálló munkavégzés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megbízó csak a célt határozza meg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8952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Szabályozás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Ipari forradalom – új társadalmi osztály: munkásság</a:t>
            </a:r>
          </a:p>
          <a:p>
            <a:r>
              <a:rPr lang="hu-HU" dirty="0" smtClean="0"/>
              <a:t>19. sz. – legégetőbb kérdés: szociális kérdés megoldása</a:t>
            </a:r>
          </a:p>
          <a:p>
            <a:r>
              <a:rPr lang="hu-HU" dirty="0" smtClean="0"/>
              <a:t>Különböző válaszok:</a:t>
            </a:r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       utópista szocialisták</a:t>
            </a:r>
          </a:p>
          <a:p>
            <a:pPr marL="0" indent="0">
              <a:buNone/>
            </a:pPr>
            <a:r>
              <a:rPr lang="hu-HU" dirty="0" smtClean="0"/>
              <a:t>          kommunisták</a:t>
            </a:r>
          </a:p>
          <a:p>
            <a:pPr marL="0" indent="0">
              <a:buNone/>
            </a:pPr>
            <a:r>
              <a:rPr lang="hu-HU" dirty="0" smtClean="0"/>
              <a:t>          egyház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9723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XIII. Leó pápa (1878–1903)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3768" y="1556792"/>
            <a:ext cx="3672408" cy="4464496"/>
          </a:xfrm>
        </p:spPr>
      </p:pic>
    </p:spTree>
    <p:extLst>
      <p:ext uri="{BB962C8B-B14F-4D97-AF65-F5344CB8AC3E}">
        <p14:creationId xmlns:p14="http://schemas.microsoft.com/office/powerpoint/2010/main" val="25193744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32729" y="404664"/>
            <a:ext cx="8229600" cy="1143000"/>
          </a:xfrm>
        </p:spPr>
        <p:txBody>
          <a:bodyPr>
            <a:noAutofit/>
          </a:bodyPr>
          <a:lstStyle/>
          <a:p>
            <a:r>
              <a:rPr lang="hu-HU" sz="2800" b="1" dirty="0" err="1" smtClean="0"/>
              <a:t>Rerum</a:t>
            </a:r>
            <a:r>
              <a:rPr lang="hu-HU" sz="2800" b="1" dirty="0" smtClean="0"/>
              <a:t> </a:t>
            </a:r>
            <a:r>
              <a:rPr lang="hu-HU" sz="2800" b="1" dirty="0" err="1" smtClean="0"/>
              <a:t>novarum</a:t>
            </a:r>
            <a:r>
              <a:rPr lang="hu-HU" sz="2800" dirty="0" smtClean="0"/>
              <a:t> ("Az új dolgok") </a:t>
            </a:r>
            <a:br>
              <a:rPr lang="hu-HU" sz="2800" dirty="0" smtClean="0"/>
            </a:br>
            <a:r>
              <a:rPr lang="hu-HU" sz="2800" dirty="0" smtClean="0">
                <a:hlinkClick r:id="rId2" tooltip="XIII. Leó pápa"/>
              </a:rPr>
              <a:t>XIII. Leó pápa</a:t>
            </a:r>
            <a:r>
              <a:rPr lang="hu-HU" sz="2800" dirty="0" smtClean="0"/>
              <a:t> </a:t>
            </a:r>
            <a:r>
              <a:rPr lang="hu-HU" sz="2800" dirty="0" smtClean="0">
                <a:hlinkClick r:id="rId3" tooltip="Enciklika"/>
              </a:rPr>
              <a:t>enciklikája</a:t>
            </a:r>
            <a:r>
              <a:rPr lang="hu-HU" sz="2800" dirty="0" smtClean="0"/>
              <a:t>, </a:t>
            </a:r>
            <a:br>
              <a:rPr lang="hu-HU" sz="2800" dirty="0" smtClean="0"/>
            </a:br>
            <a:r>
              <a:rPr lang="hu-HU" sz="2800" dirty="0" smtClean="0"/>
              <a:t> </a:t>
            </a:r>
            <a:r>
              <a:rPr lang="hu-HU" sz="2800" dirty="0" smtClean="0">
                <a:hlinkClick r:id="rId4" tooltip="1891"/>
              </a:rPr>
              <a:t>1891</a:t>
            </a:r>
            <a:r>
              <a:rPr lang="hu-HU" sz="2800" dirty="0" smtClean="0"/>
              <a:t>. </a:t>
            </a:r>
            <a:r>
              <a:rPr lang="hu-HU" sz="2800" dirty="0" smtClean="0">
                <a:hlinkClick r:id="rId5" tooltip="Május 15."/>
              </a:rPr>
              <a:t>május 15</a:t>
            </a:r>
            <a:r>
              <a:rPr lang="hu-HU" sz="2800" dirty="0" smtClean="0"/>
              <a:t>   </a:t>
            </a:r>
            <a:endParaRPr lang="hu-HU" sz="2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 smtClean="0"/>
              <a:t>Az egyház feladata   a világnézeti-erkölcsi és vallásos érzület megerősítése és terjesztése.</a:t>
            </a:r>
          </a:p>
          <a:p>
            <a:r>
              <a:rPr lang="hu-HU" dirty="0" smtClean="0"/>
              <a:t> Olyan társadalmi légkör , ahol a tőke és a munka harmóniában áll.  </a:t>
            </a:r>
          </a:p>
          <a:p>
            <a:r>
              <a:rPr lang="hu-HU" dirty="0" smtClean="0"/>
              <a:t> A munkások méltósága megtiltja, hogy "rabszolgáknak tekintsék őket"  . </a:t>
            </a:r>
          </a:p>
          <a:p>
            <a:r>
              <a:rPr lang="hu-HU" dirty="0" smtClean="0"/>
              <a:t>A munkást megillető bér visszafogása   "felkiált a Seregek Urának fülébe.  </a:t>
            </a:r>
          </a:p>
          <a:p>
            <a:r>
              <a:rPr lang="hu-HU" dirty="0" smtClean="0"/>
              <a:t>A körlevél védelmébe veszi a magánvagyont,  de </a:t>
            </a:r>
            <a:r>
              <a:rPr lang="hu-HU" dirty="0" smtClean="0">
                <a:hlinkClick r:id="rId6" tooltip="Aquinói Szent Tamás"/>
              </a:rPr>
              <a:t>Aquinói Szent Tamás</a:t>
            </a:r>
            <a:r>
              <a:rPr lang="hu-HU" dirty="0" smtClean="0"/>
              <a:t> szellemében hangsúlyozza,   ebből társadalmi kötelezettségek is fakadnak.  </a:t>
            </a:r>
          </a:p>
          <a:p>
            <a:r>
              <a:rPr lang="hu-HU" dirty="0" smtClean="0"/>
              <a:t>Csak a kereszténység erkölcsi felfogásával áthatott légkörben engesztelődhet ki szegény és gazdag, mert így "testvéri szeretet fogja összekapcsolni őket„.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59364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zálak">
  <a:themeElements>
    <a:clrScheme name="Szál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Szál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zál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</TotalTime>
  <Words>599</Words>
  <Application>Microsoft Office PowerPoint</Application>
  <PresentationFormat>Diavetítés a képernyőre (4:3 oldalarány)</PresentationFormat>
  <Paragraphs>80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Szálak</vt:lpstr>
      <vt:lpstr>A MUNKAJOG SZABÁLYOZÁSA</vt:lpstr>
      <vt:lpstr>Fogalmak</vt:lpstr>
      <vt:lpstr>Kollektív szerződés</vt:lpstr>
      <vt:lpstr>PowerPoint-bemutató</vt:lpstr>
      <vt:lpstr>Munkajogi jogviszony</vt:lpstr>
      <vt:lpstr>Polgári jogi szerződésen alapuló munkavégzés</vt:lpstr>
      <vt:lpstr>Szabályozás</vt:lpstr>
      <vt:lpstr>XIII. Leó pápa (1878–1903)</vt:lpstr>
      <vt:lpstr>Rerum novarum ("Az új dolgok")  XIII. Leó pápa enciklikája,   1891. május 15   </vt:lpstr>
      <vt:lpstr>PowerPoint-bemutató</vt:lpstr>
      <vt:lpstr>Anglia</vt:lpstr>
      <vt:lpstr>PowerPoint-bemutató</vt:lpstr>
      <vt:lpstr>Német területek</vt:lpstr>
      <vt:lpstr>Franciaország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MUNKAJOG SZABÁLYOZÁSA</dc:title>
  <dc:creator>PPKE</dc:creator>
  <cp:lastModifiedBy>Körmendy Renáta</cp:lastModifiedBy>
  <cp:revision>12</cp:revision>
  <dcterms:created xsi:type="dcterms:W3CDTF">2015-11-25T23:46:00Z</dcterms:created>
  <dcterms:modified xsi:type="dcterms:W3CDTF">2021-03-25T10:25:38Z</dcterms:modified>
</cp:coreProperties>
</file>