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67" r:id="rId18"/>
    <p:sldId id="268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frank időszak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Ca</a:t>
            </a:r>
            <a:r>
              <a:rPr lang="hu-HU" dirty="0" smtClean="0"/>
              <a:t>. 500 - 888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453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Udvari méltóságok: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Asztalnok/öregszolga – gazdasági, ellátási feladatok </a:t>
            </a:r>
          </a:p>
          <a:p>
            <a:r>
              <a:rPr lang="hu-HU" dirty="0" smtClean="0"/>
              <a:t>Pohárnok/pincemester – szőlők, pincék felügyelete</a:t>
            </a:r>
          </a:p>
          <a:p>
            <a:r>
              <a:rPr lang="hu-HU" dirty="0" smtClean="0"/>
              <a:t>Kamarás – pénzügyek → egész birodalom kincstárnoka</a:t>
            </a:r>
          </a:p>
          <a:p>
            <a:r>
              <a:rPr lang="hu-HU" dirty="0" smtClean="0"/>
              <a:t>Marsall (hadsereg parancsnoka)</a:t>
            </a:r>
          </a:p>
          <a:p>
            <a:r>
              <a:rPr lang="hu-HU" dirty="0" smtClean="0"/>
              <a:t>Palotagróf (király távollétében királyi bíróságon elnököl)</a:t>
            </a:r>
          </a:p>
          <a:p>
            <a:r>
              <a:rPr lang="hu-HU" dirty="0" smtClean="0"/>
              <a:t>Maior </a:t>
            </a:r>
            <a:r>
              <a:rPr lang="hu-HU" dirty="0" err="1" smtClean="0"/>
              <a:t>domus</a:t>
            </a:r>
            <a:r>
              <a:rPr lang="hu-HU" dirty="0" smtClean="0"/>
              <a:t> (udvarmester, az egész udvart irányítja,  királyi bíróságon elnököl) – Karolingok már nem töltetik be (Kis Pippin 751)</a:t>
            </a:r>
          </a:p>
          <a:p>
            <a:r>
              <a:rPr lang="hu-HU" dirty="0" smtClean="0"/>
              <a:t>Kancellária: (udvari hivatalt viselnek),  </a:t>
            </a:r>
            <a:r>
              <a:rPr lang="hu-HU" dirty="0" err="1" smtClean="0"/>
              <a:t>notáriusok</a:t>
            </a:r>
            <a:r>
              <a:rPr lang="hu-HU" dirty="0" smtClean="0"/>
              <a:t> (jegyzők),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77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Hűbériség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Karoling királyok birtokadományokat adtak </a:t>
            </a:r>
            <a:r>
              <a:rPr lang="hu-HU" dirty="0" smtClean="0"/>
              <a:t>jutalomként</a:t>
            </a:r>
          </a:p>
          <a:p>
            <a:r>
              <a:rPr lang="hu-HU" dirty="0" smtClean="0"/>
              <a:t>Beneficium = fegyveres szolgálat nem követelmény</a:t>
            </a:r>
          </a:p>
          <a:p>
            <a:r>
              <a:rPr lang="hu-HU" dirty="0" smtClean="0"/>
              <a:t>Feudum = katonai </a:t>
            </a:r>
            <a:r>
              <a:rPr lang="hu-HU" dirty="0"/>
              <a:t>és egyéb </a:t>
            </a:r>
            <a:r>
              <a:rPr lang="hu-HU" dirty="0" smtClean="0"/>
              <a:t>szolgálatokért</a:t>
            </a:r>
          </a:p>
          <a:p>
            <a:r>
              <a:rPr lang="hu-HU" dirty="0" smtClean="0"/>
              <a:t>Az </a:t>
            </a:r>
            <a:r>
              <a:rPr lang="hu-HU" dirty="0"/>
              <a:t>adományozó - a hűbérúr vagy </a:t>
            </a:r>
            <a:r>
              <a:rPr lang="hu-HU" dirty="0" err="1"/>
              <a:t>senior</a:t>
            </a:r>
            <a:r>
              <a:rPr lang="hu-HU" dirty="0"/>
              <a:t> ("idősebb</a:t>
            </a:r>
            <a:r>
              <a:rPr lang="hu-HU" dirty="0" smtClean="0"/>
              <a:t>")</a:t>
            </a:r>
          </a:p>
          <a:p>
            <a:r>
              <a:rPr lang="hu-HU" dirty="0" smtClean="0"/>
              <a:t>a </a:t>
            </a:r>
            <a:r>
              <a:rPr lang="hu-HU" dirty="0"/>
              <a:t>megadományozott - a hűbéres vagy vazallus ("kísérő</a:t>
            </a:r>
            <a:r>
              <a:rPr lang="hu-HU" dirty="0" smtClean="0"/>
              <a:t>")</a:t>
            </a:r>
          </a:p>
          <a:p>
            <a:r>
              <a:rPr lang="hu-HU" dirty="0" smtClean="0"/>
              <a:t>kölcsönös kötelezettségek</a:t>
            </a:r>
          </a:p>
          <a:p>
            <a:r>
              <a:rPr lang="hu-HU" dirty="0" smtClean="0"/>
              <a:t>A </a:t>
            </a:r>
            <a:r>
              <a:rPr lang="hu-HU" dirty="0"/>
              <a:t>vazallus örök hűséget fogadott, </a:t>
            </a:r>
            <a:r>
              <a:rPr lang="hu-HU" dirty="0" smtClean="0"/>
              <a:t>kardjával </a:t>
            </a:r>
            <a:r>
              <a:rPr lang="hu-HU" dirty="0"/>
              <a:t>és tanácsaival </a:t>
            </a:r>
            <a:r>
              <a:rPr lang="hu-HU" dirty="0" smtClean="0"/>
              <a:t>szolgál</a:t>
            </a:r>
          </a:p>
          <a:p>
            <a:r>
              <a:rPr lang="hu-HU" dirty="0" smtClean="0"/>
              <a:t>a </a:t>
            </a:r>
            <a:r>
              <a:rPr lang="hu-HU" dirty="0"/>
              <a:t>hűbérúr </a:t>
            </a:r>
            <a:r>
              <a:rPr lang="hu-HU" dirty="0" smtClean="0"/>
              <a:t>birtokot </a:t>
            </a:r>
            <a:r>
              <a:rPr lang="hu-HU" dirty="0"/>
              <a:t>adott és védelmet ígért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adománybirtok kezdetben feltételekhez kötött és </a:t>
            </a:r>
            <a:r>
              <a:rPr lang="hu-HU" dirty="0" smtClean="0"/>
              <a:t>visszavonható volt.</a:t>
            </a:r>
          </a:p>
          <a:p>
            <a:r>
              <a:rPr lang="hu-HU" dirty="0" smtClean="0"/>
              <a:t>Később örökölhetővé </a:t>
            </a:r>
            <a:r>
              <a:rPr lang="hu-HU" dirty="0"/>
              <a:t>vált.</a:t>
            </a:r>
          </a:p>
          <a:p>
            <a:r>
              <a:rPr lang="hu-HU" dirty="0"/>
              <a:t>A </a:t>
            </a:r>
            <a:r>
              <a:rPr lang="hu-HU" dirty="0" smtClean="0"/>
              <a:t>földesurak szintén </a:t>
            </a:r>
            <a:r>
              <a:rPr lang="hu-HU" dirty="0"/>
              <a:t>adományozhattak </a:t>
            </a:r>
            <a:r>
              <a:rPr lang="hu-HU" dirty="0" smtClean="0"/>
              <a:t>földeket -  hűbéri láncolat</a:t>
            </a:r>
          </a:p>
          <a:p>
            <a:r>
              <a:rPr lang="hu-HU" dirty="0" smtClean="0"/>
              <a:t>Tagjai: CSAK NEMESEK!!!!!!!!!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2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Jobbágy és földesúr közötti jogviszony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Társadalom rétegei: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szabadok: - nemesség  - egyházi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- világi</a:t>
            </a:r>
          </a:p>
          <a:p>
            <a:pPr marL="0" indent="0">
              <a:buNone/>
            </a:pPr>
            <a:r>
              <a:rPr lang="hu-HU" dirty="0" smtClean="0"/>
              <a:t>                        - városlakók (későbbi polgárság)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- parasztok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nem szabadok: jobbágyok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szabadok között további hierarchia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690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Földesurak – biztonságot, lehetőséget a megélhetéshez, védelmet adnak</a:t>
            </a:r>
          </a:p>
          <a:p>
            <a:r>
              <a:rPr lang="hu-HU" b="1" u="sng" dirty="0"/>
              <a:t>A jobbágyi </a:t>
            </a:r>
            <a:r>
              <a:rPr lang="hu-HU" b="1" u="sng" dirty="0" smtClean="0"/>
              <a:t>szolgáltatások</a:t>
            </a:r>
            <a:r>
              <a:rPr lang="hu-HU" dirty="0" smtClean="0"/>
              <a:t>:</a:t>
            </a:r>
            <a:r>
              <a:rPr lang="hu-HU" dirty="0"/>
              <a:t> </a:t>
            </a:r>
          </a:p>
          <a:p>
            <a:r>
              <a:rPr lang="hu-HU" b="1" dirty="0" smtClean="0"/>
              <a:t>Terményjáradék</a:t>
            </a:r>
            <a:r>
              <a:rPr lang="hu-HU" dirty="0" smtClean="0"/>
              <a:t> </a:t>
            </a:r>
            <a:r>
              <a:rPr lang="hu-HU" dirty="0"/>
              <a:t>=&gt; </a:t>
            </a:r>
            <a:r>
              <a:rPr lang="hu-HU" dirty="0" smtClean="0"/>
              <a:t>haszonnövényben </a:t>
            </a:r>
            <a:r>
              <a:rPr lang="hu-HU" dirty="0"/>
              <a:t>és haszonállatban </a:t>
            </a:r>
            <a:r>
              <a:rPr lang="hu-HU" dirty="0" smtClean="0"/>
              <a:t>fizetett </a:t>
            </a:r>
            <a:r>
              <a:rPr lang="hu-HU" dirty="0"/>
              <a:t>adót</a:t>
            </a:r>
          </a:p>
          <a:p>
            <a:r>
              <a:rPr lang="hu-HU" b="1" dirty="0"/>
              <a:t>Pénzjáradék</a:t>
            </a:r>
            <a:r>
              <a:rPr lang="hu-HU" dirty="0"/>
              <a:t> =&gt; </a:t>
            </a:r>
            <a:r>
              <a:rPr lang="hu-HU" dirty="0" smtClean="0"/>
              <a:t>pénzben </a:t>
            </a:r>
            <a:r>
              <a:rPr lang="hu-HU" dirty="0"/>
              <a:t>teljesítette adókötelességét</a:t>
            </a:r>
          </a:p>
          <a:p>
            <a:r>
              <a:rPr lang="hu-HU" b="1" dirty="0"/>
              <a:t>Munkajáradék</a:t>
            </a:r>
            <a:r>
              <a:rPr lang="hu-HU" dirty="0"/>
              <a:t> =&gt; </a:t>
            </a:r>
            <a:r>
              <a:rPr lang="hu-HU" dirty="0" smtClean="0"/>
              <a:t>ingyenmunka </a:t>
            </a:r>
            <a:r>
              <a:rPr lang="hu-HU" dirty="0"/>
              <a:t>elvégzésével adózott</a:t>
            </a:r>
          </a:p>
          <a:p>
            <a:r>
              <a:rPr lang="hu-HU" dirty="0"/>
              <a:t>Az említett adónemeket </a:t>
            </a:r>
            <a:r>
              <a:rPr lang="hu-HU" dirty="0" smtClean="0"/>
              <a:t>a földesúrnak, de pénzjáradékot a királynak </a:t>
            </a:r>
            <a:r>
              <a:rPr lang="hu-HU" dirty="0"/>
              <a:t>is, </a:t>
            </a:r>
            <a:r>
              <a:rPr lang="hu-HU" dirty="0" smtClean="0"/>
              <a:t>terményjáradékot </a:t>
            </a:r>
            <a:r>
              <a:rPr lang="hu-HU" dirty="0"/>
              <a:t>pedig az </a:t>
            </a:r>
            <a:r>
              <a:rPr lang="hu-HU" dirty="0" smtClean="0"/>
              <a:t>egyház is kapott a jobbágytól. </a:t>
            </a:r>
          </a:p>
          <a:p>
            <a:r>
              <a:rPr lang="hu-HU" dirty="0" smtClean="0"/>
              <a:t>A frank </a:t>
            </a:r>
            <a:r>
              <a:rPr lang="hu-HU" dirty="0" err="1" smtClean="0"/>
              <a:t>bir</a:t>
            </a:r>
            <a:r>
              <a:rPr lang="hu-HU" dirty="0" smtClean="0"/>
              <a:t>. idején alakul ki a 3 nyomásos gazdálkodás.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165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Bíráskodás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Gyökerei a germán korba nyúlnak vissza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Gaugericht</a:t>
            </a:r>
            <a:r>
              <a:rPr lang="hu-HU" dirty="0" smtClean="0"/>
              <a:t>” = kerületi bíróság</a:t>
            </a:r>
          </a:p>
          <a:p>
            <a:r>
              <a:rPr lang="hu-HU" dirty="0" smtClean="0"/>
              <a:t>Királyi bíróság</a:t>
            </a:r>
          </a:p>
          <a:p>
            <a:r>
              <a:rPr lang="hu-HU" dirty="0" smtClean="0"/>
              <a:t>Földesúri bíráskodás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– jobbágyok felett: úriszék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– szabad parasztok felett: választott bíróság + földesúr elnököl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209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Bíróság összetétele: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közösség vezetője: gróf, bíró, századkerületi vezető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-  4-8 fő, jogot ismerő ember (</a:t>
            </a:r>
            <a:r>
              <a:rPr lang="hu-HU" b="1" dirty="0" err="1" smtClean="0"/>
              <a:t>Rachymburg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Első eldöntendő kérdések:</a:t>
            </a:r>
          </a:p>
          <a:p>
            <a:pPr marL="0" indent="0">
              <a:buNone/>
            </a:pPr>
            <a:r>
              <a:rPr lang="hu-HU" dirty="0" smtClean="0"/>
              <a:t>     1./ Ez megfelelő hely-e a bíráskodásra?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2./ Ez megfelelő idő-e a bíráskodásra?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3./A bíróság összetétele megfelelő-e?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(Ma is fontos kérdések!!!!)</a:t>
            </a:r>
          </a:p>
          <a:p>
            <a:r>
              <a:rPr lang="hu-HU" dirty="0" smtClean="0"/>
              <a:t>A válasz igen –kezdődik a tárgyalás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510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Bíró megkérdezi: szeretne-e valaki panaszt emelni?</a:t>
            </a:r>
          </a:p>
          <a:p>
            <a:r>
              <a:rPr lang="hu-HU" dirty="0" smtClean="0"/>
              <a:t>Aki igen, beáll a körbe, és bepanaszol  valakit</a:t>
            </a:r>
          </a:p>
          <a:p>
            <a:r>
              <a:rPr lang="hu-HU" dirty="0" smtClean="0"/>
              <a:t>A bepanaszolt is beáll a körbe, és válaszol a panaszra: igen/ nem/ igen, de</a:t>
            </a:r>
          </a:p>
          <a:p>
            <a:r>
              <a:rPr lang="hu-HU" dirty="0" smtClean="0"/>
              <a:t>Ha nincs jelen a bepanaszolt, a következő alkalommal, és még harmadszor is bepanaszolható</a:t>
            </a:r>
          </a:p>
          <a:p>
            <a:r>
              <a:rPr lang="hu-HU" dirty="0" smtClean="0"/>
              <a:t>Ha harmadszor sem jelenik meg: kiközösítik (súlyos következmények – bárki megölheti !!!!)</a:t>
            </a:r>
          </a:p>
          <a:p>
            <a:r>
              <a:rPr lang="hu-HU" dirty="0" err="1" smtClean="0"/>
              <a:t>Rachymburgok</a:t>
            </a:r>
            <a:r>
              <a:rPr lang="hu-HU" dirty="0" smtClean="0"/>
              <a:t> ítéletre javaslatot tesznek – ált. vagyoni büntetés (a sértett kapja)</a:t>
            </a:r>
          </a:p>
          <a:p>
            <a:r>
              <a:rPr lang="hu-HU" dirty="0" smtClean="0"/>
              <a:t>A büntetés összegének 1/3-a a bírót illeti (=</a:t>
            </a:r>
            <a:r>
              <a:rPr lang="hu-HU" b="1" dirty="0" err="1" smtClean="0"/>
              <a:t>fredus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07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Akkuzatórius</a:t>
            </a:r>
            <a:r>
              <a:rPr lang="hu-HU" dirty="0" smtClean="0"/>
              <a:t> eljárás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Polgári és büntetőjogi perekben ugyanaz a szabály</a:t>
            </a:r>
          </a:p>
          <a:p>
            <a:r>
              <a:rPr lang="hu-HU" dirty="0"/>
              <a:t>Nyilvános, szóbeli, </a:t>
            </a:r>
            <a:r>
              <a:rPr lang="hu-HU" dirty="0" smtClean="0"/>
              <a:t>formális (szószóló)</a:t>
            </a:r>
            <a:endParaRPr lang="hu-HU" dirty="0"/>
          </a:p>
          <a:p>
            <a:r>
              <a:rPr lang="hu-HU" dirty="0" smtClean="0"/>
              <a:t>Bíró passzív</a:t>
            </a:r>
          </a:p>
          <a:p>
            <a:r>
              <a:rPr lang="hu-HU" dirty="0" smtClean="0"/>
              <a:t>Felek aktívak, az ügy urai</a:t>
            </a:r>
          </a:p>
          <a:p>
            <a:r>
              <a:rPr lang="hu-HU" dirty="0" smtClean="0"/>
              <a:t>Tipikus bizonyítási eszközök: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- beismerés,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- szemle,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- tárgyi bizonyítékok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- eskütársak (szavahihetőségről szólnak)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- próbák/istenítéletek (1215 – kivonul az </a:t>
            </a:r>
            <a:r>
              <a:rPr lang="hu-HU" dirty="0" err="1" smtClean="0"/>
              <a:t>egyíház</a:t>
            </a:r>
            <a:r>
              <a:rPr lang="hu-HU" dirty="0" smtClean="0"/>
              <a:t>)</a:t>
            </a:r>
          </a:p>
          <a:p>
            <a:r>
              <a:rPr lang="hu-HU" dirty="0" smtClean="0"/>
              <a:t>Nincs jogorvoslati lehetőség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38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leges </a:t>
            </a:r>
            <a:r>
              <a:rPr lang="hu-HU" dirty="0" err="1" smtClean="0"/>
              <a:t>barbarorumban</a:t>
            </a:r>
            <a:r>
              <a:rPr lang="hu-HU" dirty="0" smtClean="0"/>
              <a:t> kevés</a:t>
            </a:r>
          </a:p>
          <a:p>
            <a:r>
              <a:rPr lang="hu-HU" dirty="0" smtClean="0"/>
              <a:t>Főleg az öröklés rendjét és a házassági vagyonjogot szabályozzák</a:t>
            </a:r>
          </a:p>
          <a:p>
            <a:r>
              <a:rPr lang="hu-HU" dirty="0" smtClean="0"/>
              <a:t>Formalitások a jogügyletekkel kapcsolatban</a:t>
            </a:r>
          </a:p>
          <a:p>
            <a:r>
              <a:rPr lang="hu-HU" dirty="0" smtClean="0"/>
              <a:t>Birtokok kötöttségei </a:t>
            </a:r>
            <a:r>
              <a:rPr lang="hu-HU" smtClean="0"/>
              <a:t>a családban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168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6553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frank birodalom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6" y="1352550"/>
            <a:ext cx="8124824" cy="5505450"/>
          </a:xfrm>
        </p:spPr>
      </p:pic>
    </p:spTree>
    <p:extLst>
      <p:ext uri="{BB962C8B-B14F-4D97-AF65-F5344CB8AC3E}">
        <p14:creationId xmlns:p14="http://schemas.microsoft.com/office/powerpoint/2010/main" val="422646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Verdun 843 </a:t>
            </a:r>
            <a:br>
              <a:rPr lang="hu-HU" sz="2400" dirty="0" smtClean="0"/>
            </a:br>
            <a:r>
              <a:rPr lang="hu-HU" sz="2400" dirty="0" smtClean="0"/>
              <a:t>(A frank birodalom területi felosztása)</a:t>
            </a:r>
            <a:endParaRPr lang="hu-HU" sz="24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1771649"/>
            <a:ext cx="6000750" cy="4943475"/>
          </a:xfrm>
        </p:spPr>
      </p:pic>
    </p:spTree>
    <p:extLst>
      <p:ext uri="{BB962C8B-B14F-4D97-AF65-F5344CB8AC3E}">
        <p14:creationId xmlns:p14="http://schemas.microsoft.com/office/powerpoint/2010/main" val="252268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Korszakai: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Merovingok időszaka (751-ig)</a:t>
            </a:r>
          </a:p>
          <a:p>
            <a:r>
              <a:rPr lang="hu-HU" dirty="0" smtClean="0"/>
              <a:t>Karolingok időszaka (751 – 888 /Kövér Károly/)</a:t>
            </a:r>
          </a:p>
          <a:p>
            <a:r>
              <a:rPr lang="hu-HU" dirty="0" smtClean="0"/>
              <a:t>= A frank királyok hatalma alatt egyesített germán népcsoportok állama (száli és </a:t>
            </a:r>
            <a:r>
              <a:rPr lang="hu-HU" dirty="0" err="1" smtClean="0"/>
              <a:t>ribuári</a:t>
            </a:r>
            <a:r>
              <a:rPr lang="hu-HU" dirty="0" smtClean="0"/>
              <a:t> frankok, </a:t>
            </a:r>
            <a:r>
              <a:rPr lang="hu-HU" dirty="0" err="1" smtClean="0"/>
              <a:t>aquitaniaiak</a:t>
            </a:r>
            <a:r>
              <a:rPr lang="hu-HU" dirty="0" smtClean="0"/>
              <a:t>, </a:t>
            </a:r>
            <a:r>
              <a:rPr lang="hu-HU" dirty="0" err="1" smtClean="0"/>
              <a:t>thüringiaiak</a:t>
            </a:r>
            <a:r>
              <a:rPr lang="hu-HU" dirty="0" smtClean="0"/>
              <a:t>, </a:t>
            </a:r>
            <a:r>
              <a:rPr lang="hu-HU" dirty="0" err="1" smtClean="0"/>
              <a:t>alemannok</a:t>
            </a:r>
            <a:r>
              <a:rPr lang="hu-HU" dirty="0" smtClean="0"/>
              <a:t>, bajorok, </a:t>
            </a:r>
            <a:r>
              <a:rPr lang="hu-HU" dirty="0" err="1" smtClean="0"/>
              <a:t>langobárdok</a:t>
            </a:r>
            <a:r>
              <a:rPr lang="hu-HU" dirty="0" smtClean="0"/>
              <a:t>, szászok, stb.)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851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Jogforrások:</a:t>
            </a:r>
            <a:r>
              <a:rPr lang="hu-HU" dirty="0" smtClean="0"/>
              <a:t> leges </a:t>
            </a:r>
            <a:r>
              <a:rPr lang="hu-HU" dirty="0" err="1" smtClean="0"/>
              <a:t>barbarorum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Elkülönül a leigázott rómaiak jogától</a:t>
            </a:r>
          </a:p>
          <a:p>
            <a:r>
              <a:rPr lang="hu-HU" dirty="0" smtClean="0"/>
              <a:t>Népjogok, szokásjog</a:t>
            </a:r>
          </a:p>
          <a:p>
            <a:r>
              <a:rPr lang="hu-HU" dirty="0" err="1" smtClean="0"/>
              <a:t>Codex</a:t>
            </a:r>
            <a:r>
              <a:rPr lang="hu-HU" dirty="0" smtClean="0"/>
              <a:t> </a:t>
            </a:r>
            <a:r>
              <a:rPr lang="hu-HU" dirty="0" err="1" smtClean="0"/>
              <a:t>Euricianus</a:t>
            </a:r>
            <a:r>
              <a:rPr lang="hu-HU" dirty="0" smtClean="0"/>
              <a:t> (475 körül, spanyol területen élő nyugati gótok joga)</a:t>
            </a:r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Salica</a:t>
            </a:r>
            <a:r>
              <a:rPr lang="hu-HU" dirty="0" smtClean="0"/>
              <a:t> (500 körül, jelentős – frank királyok is e szerint éltek)</a:t>
            </a:r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Burgundionum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Lex</a:t>
            </a:r>
            <a:r>
              <a:rPr lang="hu-HU" dirty="0" smtClean="0"/>
              <a:t> Romana </a:t>
            </a:r>
            <a:r>
              <a:rPr lang="hu-HU" dirty="0" err="1" smtClean="0"/>
              <a:t>Wisigothorum</a:t>
            </a:r>
            <a:endParaRPr lang="hu-HU" dirty="0" smtClean="0"/>
          </a:p>
          <a:p>
            <a:r>
              <a:rPr lang="hu-HU" dirty="0" err="1" smtClean="0"/>
              <a:t>Edictus</a:t>
            </a:r>
            <a:r>
              <a:rPr lang="hu-HU" dirty="0" smtClean="0"/>
              <a:t> </a:t>
            </a:r>
            <a:r>
              <a:rPr lang="hu-HU" dirty="0" err="1" smtClean="0"/>
              <a:t>Rothari</a:t>
            </a:r>
            <a:r>
              <a:rPr lang="hu-HU" dirty="0" smtClean="0"/>
              <a:t> (</a:t>
            </a:r>
            <a:r>
              <a:rPr lang="hu-HU" dirty="0" err="1" smtClean="0"/>
              <a:t>langobárdok</a:t>
            </a:r>
            <a:r>
              <a:rPr lang="hu-HU" dirty="0" smtClean="0"/>
              <a:t> joga, fejlett)</a:t>
            </a:r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Alemannorum</a:t>
            </a:r>
            <a:endParaRPr lang="hu-HU" dirty="0" smtClean="0"/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Ribuaria</a:t>
            </a:r>
            <a:endParaRPr lang="hu-HU" dirty="0" smtClean="0"/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Saxonum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88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Jellemzői: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Nyelvezet: (hibás) latin korabeli germán szavakkal vegyítve</a:t>
            </a:r>
          </a:p>
          <a:p>
            <a:r>
              <a:rPr lang="hu-HU" dirty="0" smtClean="0"/>
              <a:t>Vegyesen tartalmaz szabályokat különböző jogterületekről (magánjog, főleg büntetőjog, és eljárásjog)</a:t>
            </a:r>
          </a:p>
          <a:p>
            <a:r>
              <a:rPr lang="hu-HU" dirty="0" smtClean="0"/>
              <a:t>Alkalmazása: vérségi/származási alapon (nem területi)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01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közvetlen jogforrások: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err="1" smtClean="0"/>
              <a:t>Kapitulárék</a:t>
            </a:r>
            <a:r>
              <a:rPr lang="hu-HU" dirty="0" smtClean="0"/>
              <a:t> (fejezetekre osztott királyi törvények/rendelkezések)</a:t>
            </a:r>
          </a:p>
          <a:p>
            <a:r>
              <a:rPr lang="hu-HU" dirty="0" smtClean="0"/>
              <a:t>Tartalom: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az egész birodalomra kiterjedő rendelkezések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utasítások vámokra, pénzverésre, királyi birtokok igazgatására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magánjogi, büntetőjogi, eljárásjogi szabályozás (</a:t>
            </a:r>
            <a:r>
              <a:rPr lang="hu-HU" b="1" dirty="0" smtClean="0"/>
              <a:t>szokásjogon kívül!!!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bírósági védelem özvegyek, árvák, szegények részére</a:t>
            </a:r>
          </a:p>
          <a:p>
            <a:r>
              <a:rPr lang="hu-HU" dirty="0" smtClean="0"/>
              <a:t>Zsinati határozatok (a frank zsinati döntések a király elnökletével)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062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Közvetett jogforrások: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Formulák</a:t>
            </a:r>
          </a:p>
          <a:p>
            <a:r>
              <a:rPr lang="hu-HU" dirty="0" smtClean="0"/>
              <a:t>Ingatlanügyletek dokumentumai</a:t>
            </a:r>
          </a:p>
          <a:p>
            <a:r>
              <a:rPr lang="hu-HU" dirty="0" smtClean="0"/>
              <a:t>Urbáriumok (pl. földesúr és jobbágyok jogairól és kötelezettségeiről), összeírások</a:t>
            </a:r>
          </a:p>
          <a:p>
            <a:r>
              <a:rPr lang="hu-HU" dirty="0" smtClean="0"/>
              <a:t>Krónikák (pl. Gregor von Tours)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22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Alkotmányjog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Állam élén király, 800-tól császár</a:t>
            </a:r>
          </a:p>
          <a:p>
            <a:r>
              <a:rPr lang="hu-HU" dirty="0" smtClean="0"/>
              <a:t>Nincs abszolút hatalma</a:t>
            </a:r>
          </a:p>
          <a:p>
            <a:r>
              <a:rPr lang="hu-HU" dirty="0" smtClean="0"/>
              <a:t>Udvar (évente 2x üléseznek)</a:t>
            </a:r>
          </a:p>
          <a:p>
            <a:r>
              <a:rPr lang="hu-HU" dirty="0" smtClean="0"/>
              <a:t>Nincs állandó székhely</a:t>
            </a:r>
          </a:p>
          <a:p>
            <a:r>
              <a:rPr lang="hu-HU" dirty="0" smtClean="0"/>
              <a:t>Trónbetöltés a gyakorlatban:</a:t>
            </a:r>
          </a:p>
          <a:p>
            <a:pPr marL="0" indent="0">
              <a:buNone/>
            </a:pPr>
            <a:r>
              <a:rPr lang="hu-HU" dirty="0"/>
              <a:t>  </a:t>
            </a:r>
            <a:r>
              <a:rPr lang="hu-HU" dirty="0" smtClean="0"/>
              <a:t>    - választás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utódkijelölés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öröklés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598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762</Words>
  <Application>Microsoft Office PowerPoint</Application>
  <PresentationFormat>Szélesvásznú</PresentationFormat>
  <Paragraphs>125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Szálak</vt:lpstr>
      <vt:lpstr>A frank időszak</vt:lpstr>
      <vt:lpstr>A frank birodalom</vt:lpstr>
      <vt:lpstr>Verdun 843  (A frank birodalom területi felosztása)</vt:lpstr>
      <vt:lpstr>Korszakai:</vt:lpstr>
      <vt:lpstr>Jogforrások: leges barbarorum</vt:lpstr>
      <vt:lpstr>Jellemzői: </vt:lpstr>
      <vt:lpstr>Egyéb közvetlen jogforrások: </vt:lpstr>
      <vt:lpstr>Közvetett jogforrások:</vt:lpstr>
      <vt:lpstr>Alkotmányjog  </vt:lpstr>
      <vt:lpstr>Udvari méltóságok: </vt:lpstr>
      <vt:lpstr>Hűbériség kialakulása</vt:lpstr>
      <vt:lpstr>Jobbágy és földesúr közötti jogviszony</vt:lpstr>
      <vt:lpstr>PowerPoint-bemutató</vt:lpstr>
      <vt:lpstr>Bíráskodás</vt:lpstr>
      <vt:lpstr>PowerPoint-bemutató</vt:lpstr>
      <vt:lpstr>PowerPoint-bemutató</vt:lpstr>
      <vt:lpstr>Akkuzatórius eljárás jellemzői</vt:lpstr>
      <vt:lpstr>Magánjog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frank időszak</dc:title>
  <dc:creator>Benjáminné dr.Szigeti Magdolna</dc:creator>
  <cp:lastModifiedBy>PPKE</cp:lastModifiedBy>
  <cp:revision>27</cp:revision>
  <dcterms:created xsi:type="dcterms:W3CDTF">2018-12-14T15:47:42Z</dcterms:created>
  <dcterms:modified xsi:type="dcterms:W3CDTF">2019-09-21T14:43:47Z</dcterms:modified>
</cp:coreProperties>
</file>