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69" r:id="rId6"/>
    <p:sldId id="268" r:id="rId7"/>
    <p:sldId id="258" r:id="rId8"/>
    <p:sldId id="266" r:id="rId9"/>
    <p:sldId id="267" r:id="rId10"/>
    <p:sldId id="260" r:id="rId11"/>
    <p:sldId id="259" r:id="rId12"/>
    <p:sldId id="27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J%C3%BAlius_12.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hu.wikipedia.org/wiki/I._e._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M%C3%A1rcius_15." TargetMode="External"/><Relationship Id="rId5" Type="http://schemas.openxmlformats.org/officeDocument/2006/relationships/hyperlink" Target="https://hu.wikipedia.org/wiki/I._e._44" TargetMode="External"/><Relationship Id="rId4" Type="http://schemas.openxmlformats.org/officeDocument/2006/relationships/hyperlink" Target="https://hu.wikipedia.org/wiki/J%C3%BAlius_13.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56" TargetMode="External"/><Relationship Id="rId2" Type="http://schemas.openxmlformats.org/officeDocument/2006/relationships/hyperlink" Target="https://hu.wikipedia.org/wiki/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hu.wikipedia.org/wiki/120" TargetMode="External"/><Relationship Id="rId4" Type="http://schemas.openxmlformats.org/officeDocument/2006/relationships/hyperlink" Target="https://hu.wikipedia.org/wiki/11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germán időszak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Ca</a:t>
            </a:r>
            <a:r>
              <a:rPr lang="hu-HU" dirty="0" smtClean="0"/>
              <a:t>. Kr. e. 100 – Kr. U. 500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66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társadalom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Rabszolgák(nem ókori!!!) /hadifogság, születés, adósság/</a:t>
            </a:r>
          </a:p>
          <a:p>
            <a:r>
              <a:rPr lang="hu-HU" dirty="0" err="1" smtClean="0"/>
              <a:t>Félszabadok</a:t>
            </a:r>
            <a:endParaRPr lang="hu-HU" dirty="0" smtClean="0"/>
          </a:p>
          <a:p>
            <a:r>
              <a:rPr lang="hu-HU" dirty="0" smtClean="0"/>
              <a:t>Szabadok</a:t>
            </a:r>
          </a:p>
          <a:p>
            <a:r>
              <a:rPr lang="hu-HU" dirty="0" smtClean="0"/>
              <a:t>Nemesek ( nem különülnek el lényegesen a szabadoktól)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86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Magánjog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Ismeretlen: kölcsönt nyújtani, kamatot szedni</a:t>
            </a:r>
          </a:p>
          <a:p>
            <a:r>
              <a:rPr lang="hu-HU" dirty="0" smtClean="0"/>
              <a:t>Adósrabszolgaság adósság miatt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nullum</a:t>
            </a:r>
            <a:r>
              <a:rPr lang="hu-HU" dirty="0" smtClean="0"/>
              <a:t> testamentum” – csak szokásjog alapján, családon belül</a:t>
            </a:r>
          </a:p>
          <a:p>
            <a:r>
              <a:rPr lang="hu-HU" dirty="0" smtClean="0"/>
              <a:t>Házasság: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-   nem tilos a többnejűség, mégis tipikus az egyedüli feleség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-   szigorú erkölcsi szabályok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-    ritka a házasságtörés</a:t>
            </a:r>
          </a:p>
          <a:p>
            <a:r>
              <a:rPr lang="hu-HU" dirty="0" smtClean="0"/>
              <a:t>A településeken egyterű házak, nem szorosan összeépülve</a:t>
            </a:r>
          </a:p>
          <a:p>
            <a:r>
              <a:rPr lang="hu-HU" dirty="0" smtClean="0"/>
              <a:t>A földek, legelők közös tulajdonban és használatban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0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Duisburg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35" y="1123950"/>
            <a:ext cx="6974677" cy="5476875"/>
          </a:xfrm>
        </p:spPr>
      </p:pic>
    </p:spTree>
    <p:extLst>
      <p:ext uri="{BB962C8B-B14F-4D97-AF65-F5344CB8AC3E}">
        <p14:creationId xmlns:p14="http://schemas.microsoft.com/office/powerpoint/2010/main" val="399043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forrás megbízhatósága és megítélése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Tacitus soha nem járt ezen a területen, jelentésekből informálódott</a:t>
            </a:r>
          </a:p>
          <a:p>
            <a:r>
              <a:rPr lang="hu-HU" dirty="0" smtClean="0"/>
              <a:t>Más társadalmi, gazdasági, politikai körülmények között élt – más tudati állapot – más értékrendszer</a:t>
            </a:r>
          </a:p>
          <a:p>
            <a:r>
              <a:rPr lang="hu-HU" dirty="0" smtClean="0"/>
              <a:t>A frank birodalom idején bizonyos intézmények továbbélése</a:t>
            </a:r>
          </a:p>
          <a:p>
            <a:r>
              <a:rPr lang="hu-HU" dirty="0" smtClean="0"/>
              <a:t>Vitatott a Tacitus szerinti „demokratikus” berendezkedés, kevés különbség (feltárt sírok)</a:t>
            </a:r>
          </a:p>
        </p:txBody>
      </p:sp>
    </p:spTree>
    <p:extLst>
      <p:ext uri="{BB962C8B-B14F-4D97-AF65-F5344CB8AC3E}">
        <p14:creationId xmlns:p14="http://schemas.microsoft.com/office/powerpoint/2010/main" val="263450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18. századtól kiragadott értékek: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Montesquieu: monarchikus, arisztokratikus és demokratikus </a:t>
            </a:r>
            <a:r>
              <a:rPr lang="hu-HU" dirty="0" smtClean="0"/>
              <a:t>komponensekből álló, szabad emberek által megvalósított,vegyes jellegű alkotmány </a:t>
            </a:r>
          </a:p>
          <a:p>
            <a:r>
              <a:rPr lang="hu-HU" dirty="0" err="1" smtClean="0"/>
              <a:t>Liberál-konzervatív</a:t>
            </a:r>
            <a:r>
              <a:rPr lang="hu-HU" dirty="0" smtClean="0"/>
              <a:t> történetírás is hasonlóan</a:t>
            </a:r>
          </a:p>
          <a:p>
            <a:r>
              <a:rPr lang="hu-HU" dirty="0" smtClean="0"/>
              <a:t>Svájc: a közvetlen demokrácia gyökereit látják a </a:t>
            </a:r>
            <a:r>
              <a:rPr lang="hu-HU" dirty="0" err="1" smtClean="0"/>
              <a:t>Thing-ben</a:t>
            </a:r>
            <a:endParaRPr lang="hu-HU" dirty="0" smtClean="0"/>
          </a:p>
          <a:p>
            <a:r>
              <a:rPr lang="hu-HU" dirty="0"/>
              <a:t>Marx: egyenlőségre törekvés a jogban és szociális állapotokban</a:t>
            </a:r>
          </a:p>
          <a:p>
            <a:r>
              <a:rPr lang="hu-HU" dirty="0" smtClean="0"/>
              <a:t>Nemzeti-szocialisták: „</a:t>
            </a:r>
            <a:r>
              <a:rPr lang="hu-HU" dirty="0" err="1" smtClean="0"/>
              <a:t>Führerprinzip</a:t>
            </a:r>
            <a:r>
              <a:rPr lang="hu-HU" dirty="0" smtClean="0"/>
              <a:t>”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828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germán közösség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Békeközösség</a:t>
            </a:r>
          </a:p>
          <a:p>
            <a:r>
              <a:rPr lang="hu-HU" dirty="0" smtClean="0"/>
              <a:t>Védelmi közösség</a:t>
            </a:r>
          </a:p>
          <a:p>
            <a:r>
              <a:rPr lang="hu-HU" dirty="0" smtClean="0"/>
              <a:t>Jogközösség</a:t>
            </a:r>
          </a:p>
          <a:p>
            <a:r>
              <a:rPr lang="hu-HU" dirty="0" err="1" smtClean="0"/>
              <a:t>Védegység</a:t>
            </a:r>
            <a:endParaRPr lang="hu-HU" dirty="0" smtClean="0"/>
          </a:p>
          <a:p>
            <a:r>
              <a:rPr lang="hu-HU" dirty="0" smtClean="0"/>
              <a:t>Települési közösség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497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Népvándorlások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905000"/>
            <a:ext cx="7820025" cy="4838700"/>
          </a:xfrm>
        </p:spPr>
      </p:pic>
    </p:spTree>
    <p:extLst>
      <p:ext uri="{BB962C8B-B14F-4D97-AF65-F5344CB8AC3E}">
        <p14:creationId xmlns:p14="http://schemas.microsoft.com/office/powerpoint/2010/main" val="199989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9551"/>
            <a:ext cx="8722775" cy="6648450"/>
          </a:xfrm>
        </p:spPr>
      </p:pic>
    </p:spTree>
    <p:extLst>
      <p:ext uri="{BB962C8B-B14F-4D97-AF65-F5344CB8AC3E}">
        <p14:creationId xmlns:p14="http://schemas.microsoft.com/office/powerpoint/2010/main" val="423635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Julius Caesar: De </a:t>
            </a:r>
            <a:r>
              <a:rPr lang="hu-HU" dirty="0" err="1" smtClean="0"/>
              <a:t>bello</a:t>
            </a:r>
            <a:r>
              <a:rPr lang="hu-HU" dirty="0" smtClean="0"/>
              <a:t> </a:t>
            </a:r>
            <a:r>
              <a:rPr lang="hu-HU" dirty="0" err="1" smtClean="0"/>
              <a:t>gallico</a:t>
            </a:r>
            <a:r>
              <a:rPr lang="hu-HU" dirty="0" smtClean="0"/>
              <a:t> (</a:t>
            </a:r>
            <a:r>
              <a:rPr lang="hu-HU" dirty="0" err="1" smtClean="0"/>
              <a:t>ca</a:t>
            </a:r>
            <a:r>
              <a:rPr lang="hu-HU" dirty="0" smtClean="0"/>
              <a:t>. Kr. e. 50)</a:t>
            </a:r>
          </a:p>
          <a:p>
            <a:r>
              <a:rPr lang="hu-HU" dirty="0" smtClean="0"/>
              <a:t>Tacitus: </a:t>
            </a:r>
            <a:r>
              <a:rPr lang="hu-HU" dirty="0" err="1" smtClean="0"/>
              <a:t>Germánia</a:t>
            </a:r>
            <a:r>
              <a:rPr lang="hu-HU" dirty="0" smtClean="0"/>
              <a:t> (Kr</a:t>
            </a:r>
            <a:r>
              <a:rPr lang="hu-HU" dirty="0"/>
              <a:t>. </a:t>
            </a:r>
            <a:r>
              <a:rPr lang="hu-HU" dirty="0" smtClean="0"/>
              <a:t>u. 98)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965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 err="1"/>
              <a:t>Caius</a:t>
            </a:r>
            <a:r>
              <a:rPr lang="hu-HU" sz="2000" b="1" dirty="0"/>
              <a:t> </a:t>
            </a:r>
            <a:r>
              <a:rPr lang="hu-HU" sz="2000" b="1" dirty="0" err="1"/>
              <a:t>Iulius</a:t>
            </a:r>
            <a:r>
              <a:rPr lang="hu-HU" sz="2000" b="1" dirty="0"/>
              <a:t> Caesar</a:t>
            </a:r>
            <a:r>
              <a:rPr lang="hu-HU" sz="2000" dirty="0"/>
              <a:t> (vagy </a:t>
            </a:r>
            <a:r>
              <a:rPr lang="hu-HU" sz="2000" b="1" dirty="0" err="1"/>
              <a:t>Gaius</a:t>
            </a:r>
            <a:r>
              <a:rPr lang="hu-HU" sz="2000" b="1" dirty="0"/>
              <a:t> Julius Caesar</a:t>
            </a:r>
            <a:r>
              <a:rPr lang="hu-HU" sz="2000" dirty="0"/>
              <a:t> </a:t>
            </a:r>
            <a:r>
              <a:rPr lang="hu-HU" sz="2000" dirty="0" smtClean="0"/>
              <a:t>);</a:t>
            </a:r>
            <a:r>
              <a:rPr lang="hu-HU" sz="2000" dirty="0"/>
              <a:t> </a:t>
            </a:r>
            <a:r>
              <a:rPr lang="hu-HU" sz="2000" dirty="0">
                <a:solidFill>
                  <a:schemeClr val="tx1"/>
                </a:solidFill>
                <a:hlinkClick r:id="rId2" tooltip="I. e. 100"/>
              </a:rPr>
              <a:t>i. e. 100</a:t>
            </a:r>
            <a:r>
              <a:rPr lang="hu-HU" sz="2000" dirty="0">
                <a:solidFill>
                  <a:schemeClr val="tx1"/>
                </a:solidFill>
              </a:rPr>
              <a:t>. </a:t>
            </a:r>
            <a:r>
              <a:rPr lang="hu-HU" sz="2000" dirty="0">
                <a:solidFill>
                  <a:schemeClr val="tx1"/>
                </a:solidFill>
                <a:hlinkClick r:id="rId3" tooltip="Július 12."/>
              </a:rPr>
              <a:t>július 12.</a:t>
            </a:r>
            <a:r>
              <a:rPr lang="hu-HU" sz="2000" dirty="0">
                <a:solidFill>
                  <a:schemeClr val="tx1"/>
                </a:solidFill>
              </a:rPr>
              <a:t>/</a:t>
            </a:r>
            <a:r>
              <a:rPr lang="hu-HU" sz="2000" dirty="0">
                <a:solidFill>
                  <a:schemeClr val="tx1"/>
                </a:solidFill>
                <a:hlinkClick r:id="rId4" tooltip="Július 13."/>
              </a:rPr>
              <a:t>13.</a:t>
            </a:r>
            <a:r>
              <a:rPr lang="hu-HU" sz="2000" dirty="0">
                <a:solidFill>
                  <a:schemeClr val="tx1"/>
                </a:solidFill>
              </a:rPr>
              <a:t> – </a:t>
            </a:r>
            <a:r>
              <a:rPr lang="hu-HU" sz="2000" dirty="0">
                <a:solidFill>
                  <a:schemeClr val="tx1"/>
                </a:solidFill>
                <a:hlinkClick r:id="rId5" tooltip="I. e. 44"/>
              </a:rPr>
              <a:t>i. e. 44</a:t>
            </a:r>
            <a:r>
              <a:rPr lang="hu-HU" sz="2000" dirty="0">
                <a:solidFill>
                  <a:schemeClr val="tx1"/>
                </a:solidFill>
              </a:rPr>
              <a:t>. </a:t>
            </a:r>
            <a:r>
              <a:rPr lang="hu-HU" sz="2000" dirty="0">
                <a:solidFill>
                  <a:schemeClr val="tx1"/>
                </a:solidFill>
                <a:hlinkClick r:id="rId6" tooltip="Március 15."/>
              </a:rPr>
              <a:t>március 15</a:t>
            </a:r>
            <a:r>
              <a:rPr lang="hu-HU" sz="2000" dirty="0" smtClean="0">
                <a:solidFill>
                  <a:schemeClr val="tx1"/>
                </a:solidFill>
                <a:hlinkClick r:id="rId6" tooltip="Március 15."/>
              </a:rPr>
              <a:t>.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30" y="1552576"/>
            <a:ext cx="3569045" cy="5305424"/>
          </a:xfrm>
        </p:spPr>
      </p:pic>
    </p:spTree>
    <p:extLst>
      <p:ext uri="{BB962C8B-B14F-4D97-AF65-F5344CB8AC3E}">
        <p14:creationId xmlns:p14="http://schemas.microsoft.com/office/powerpoint/2010/main" val="118816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 err="1"/>
              <a:t>Publius</a:t>
            </a:r>
            <a:r>
              <a:rPr lang="hu-HU" sz="2000" dirty="0"/>
              <a:t> (vagy </a:t>
            </a:r>
            <a:r>
              <a:rPr lang="hu-HU" sz="2000" b="1" dirty="0" err="1"/>
              <a:t>Caius</a:t>
            </a:r>
            <a:r>
              <a:rPr lang="hu-HU" sz="2000" dirty="0"/>
              <a:t>) </a:t>
            </a:r>
            <a:r>
              <a:rPr lang="hu-HU" sz="2000" b="1" dirty="0"/>
              <a:t>Cornelius Tacitus</a:t>
            </a:r>
            <a:r>
              <a:rPr lang="hu-HU" sz="2000" dirty="0"/>
              <a:t> (</a:t>
            </a:r>
            <a:r>
              <a:rPr lang="hu-HU" sz="2000" dirty="0">
                <a:hlinkClick r:id="rId2" tooltip="55"/>
              </a:rPr>
              <a:t>Kr. u. 55</a:t>
            </a:r>
            <a:r>
              <a:rPr lang="hu-HU" sz="2000" dirty="0"/>
              <a:t>. vagy </a:t>
            </a:r>
            <a:r>
              <a:rPr lang="hu-HU" sz="2000" dirty="0">
                <a:hlinkClick r:id="rId3" tooltip="56"/>
              </a:rPr>
              <a:t>56</a:t>
            </a:r>
            <a:r>
              <a:rPr lang="hu-HU" sz="2000" dirty="0"/>
              <a:t>. – </a:t>
            </a:r>
            <a:r>
              <a:rPr lang="hu-HU" sz="2000" dirty="0" smtClean="0"/>
              <a:t>v</a:t>
            </a:r>
            <a:br>
              <a:rPr lang="hu-HU" sz="2000" dirty="0" smtClean="0"/>
            </a:br>
            <a:r>
              <a:rPr lang="hu-HU" sz="2000" dirty="0"/>
              <a:t>v</a:t>
            </a:r>
            <a:r>
              <a:rPr lang="hu-HU" sz="2000" dirty="0" smtClean="0"/>
              <a:t>alószínűleg</a:t>
            </a:r>
            <a:r>
              <a:rPr lang="hu-HU" sz="2000" dirty="0"/>
              <a:t> </a:t>
            </a:r>
            <a:r>
              <a:rPr lang="hu-HU" sz="2000" dirty="0">
                <a:hlinkClick r:id="rId4" tooltip="117"/>
              </a:rPr>
              <a:t>117</a:t>
            </a:r>
            <a:r>
              <a:rPr lang="hu-HU" sz="2000" dirty="0"/>
              <a:t> és </a:t>
            </a:r>
            <a:r>
              <a:rPr lang="hu-HU" sz="2000" dirty="0">
                <a:hlinkClick r:id="rId5" tooltip="120"/>
              </a:rPr>
              <a:t>120</a:t>
            </a:r>
            <a:r>
              <a:rPr lang="hu-HU" sz="2000" dirty="0"/>
              <a:t> között</a:t>
            </a:r>
            <a:r>
              <a:rPr lang="hu-HU" sz="2000" dirty="0" smtClean="0"/>
              <a:t>)</a:t>
            </a:r>
            <a:br>
              <a:rPr lang="hu-HU" sz="2000" dirty="0" smtClean="0"/>
            </a:br>
            <a:r>
              <a:rPr lang="hu-HU" sz="2000" dirty="0" smtClean="0"/>
              <a:t>„</a:t>
            </a:r>
            <a:r>
              <a:rPr lang="hu-HU" sz="2000" i="1" dirty="0" smtClean="0"/>
              <a:t>Harag </a:t>
            </a:r>
            <a:r>
              <a:rPr lang="hu-HU" sz="2000" i="1" dirty="0"/>
              <a:t>és részrehajlás </a:t>
            </a:r>
            <a:r>
              <a:rPr lang="hu-HU" sz="2000" i="1" dirty="0" smtClean="0"/>
              <a:t>nélkül”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67" y="1695450"/>
            <a:ext cx="4267057" cy="5029200"/>
          </a:xfrm>
        </p:spPr>
      </p:pic>
    </p:spTree>
    <p:extLst>
      <p:ext uri="{BB962C8B-B14F-4D97-AF65-F5344CB8AC3E}">
        <p14:creationId xmlns:p14="http://schemas.microsoft.com/office/powerpoint/2010/main" val="39524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Germánia</a:t>
            </a:r>
            <a:r>
              <a:rPr lang="hu-HU" dirty="0" smtClean="0"/>
              <a:t> tartalmi elemei: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      A társadalmi berendezkedés formái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Önálló független közösségek (</a:t>
            </a:r>
            <a:r>
              <a:rPr lang="hu-HU" dirty="0" err="1" smtClean="0"/>
              <a:t>civitates</a:t>
            </a:r>
            <a:r>
              <a:rPr lang="hu-HU" dirty="0" smtClean="0"/>
              <a:t>) – egymással szövetségben vagy egymással háborúzva</a:t>
            </a:r>
          </a:p>
          <a:p>
            <a:r>
              <a:rPr lang="hu-HU" b="1" dirty="0" err="1" smtClean="0"/>
              <a:t>Thing</a:t>
            </a:r>
            <a:r>
              <a:rPr lang="hu-HU" dirty="0" smtClean="0"/>
              <a:t> / =egyfajta népgyűlés/</a:t>
            </a:r>
          </a:p>
          <a:p>
            <a:pPr>
              <a:buFontTx/>
              <a:buChar char="-"/>
            </a:pPr>
            <a:r>
              <a:rPr lang="hu-HU" dirty="0" smtClean="0"/>
              <a:t>résztvevők: szabad, fegyverforgató (felnőtt) férfiak</a:t>
            </a:r>
          </a:p>
          <a:p>
            <a:pPr>
              <a:buFontTx/>
              <a:buChar char="-"/>
            </a:pPr>
            <a:r>
              <a:rPr lang="hu-HU" dirty="0" smtClean="0"/>
              <a:t>Mikor és hol?: ált. telihold idején, szabadban</a:t>
            </a:r>
          </a:p>
          <a:p>
            <a:pPr>
              <a:buFontTx/>
              <a:buChar char="-"/>
            </a:pPr>
            <a:r>
              <a:rPr lang="hu-HU" dirty="0" smtClean="0"/>
              <a:t>Döntéshozatal: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- katonai vezető megválasztása (</a:t>
            </a:r>
            <a:r>
              <a:rPr lang="hu-HU" dirty="0" err="1" smtClean="0"/>
              <a:t>principes</a:t>
            </a:r>
            <a:r>
              <a:rPr lang="hu-HU" dirty="0" smtClean="0"/>
              <a:t>, király, herceg)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- fontos ügyek, pl. háború, béke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- szokásjog értelmezése, ha vitás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- bíráskodás (</a:t>
            </a:r>
            <a:r>
              <a:rPr lang="hu-HU" dirty="0" err="1" smtClean="0"/>
              <a:t>akkuzatórius</a:t>
            </a:r>
            <a:r>
              <a:rPr lang="hu-HU" dirty="0" smtClean="0"/>
              <a:t> eljárás gyökerei)</a:t>
            </a:r>
          </a:p>
          <a:p>
            <a:pPr>
              <a:buFontTx/>
              <a:buChar char="-"/>
            </a:pPr>
            <a:r>
              <a:rPr lang="hu-HU" dirty="0" smtClean="0"/>
              <a:t>Döntéshozatal módja: morgás = nem, fegyvercsörgetés = igen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13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Thing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85926"/>
            <a:ext cx="8401049" cy="5372100"/>
          </a:xfrm>
        </p:spPr>
      </p:pic>
    </p:spTree>
    <p:extLst>
      <p:ext uri="{BB962C8B-B14F-4D97-AF65-F5344CB8AC3E}">
        <p14:creationId xmlns:p14="http://schemas.microsoft.com/office/powerpoint/2010/main" val="372640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624110"/>
            <a:ext cx="9886949" cy="6233890"/>
          </a:xfrm>
        </p:spPr>
      </p:pic>
    </p:spTree>
    <p:extLst>
      <p:ext uri="{BB962C8B-B14F-4D97-AF65-F5344CB8AC3E}">
        <p14:creationId xmlns:p14="http://schemas.microsoft.com/office/powerpoint/2010/main" val="124529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339</Words>
  <Application>Microsoft Office PowerPoint</Application>
  <PresentationFormat>Szélesvásznú</PresentationFormat>
  <Paragraphs>54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Szálak</vt:lpstr>
      <vt:lpstr>A germán időszak</vt:lpstr>
      <vt:lpstr>                 Népvándorlások</vt:lpstr>
      <vt:lpstr>PowerPoint bemutató</vt:lpstr>
      <vt:lpstr>Források</vt:lpstr>
      <vt:lpstr>Caius Iulius Caesar (vagy Gaius Julius Caesar ); i. e. 100. július 12./13. – i. e. 44. március 15.</vt:lpstr>
      <vt:lpstr>Publius (vagy Caius) Cornelius Tacitus (Kr. u. 55. vagy 56. – v valószínűleg 117 és 120 között) „Harag és részrehajlás nélkül”</vt:lpstr>
      <vt:lpstr>Germánia tartalmi elemei:         A társadalmi berendezkedés formái</vt:lpstr>
      <vt:lpstr>Thing</vt:lpstr>
      <vt:lpstr>PowerPoint bemutató</vt:lpstr>
      <vt:lpstr>A társadalom</vt:lpstr>
      <vt:lpstr>Magánjog</vt:lpstr>
      <vt:lpstr>Duisburg</vt:lpstr>
      <vt:lpstr>A forrás megbízhatósága és megítélése</vt:lpstr>
      <vt:lpstr>A 18. századtól kiragadott értékek: </vt:lpstr>
      <vt:lpstr>A germán közösség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germán időszak</dc:title>
  <dc:creator>Benjáminné dr.Szigeti Magdolna</dc:creator>
  <cp:lastModifiedBy>Benjáminné dr.Szigeti Magdolna</cp:lastModifiedBy>
  <cp:revision>20</cp:revision>
  <dcterms:created xsi:type="dcterms:W3CDTF">2018-12-14T14:44:17Z</dcterms:created>
  <dcterms:modified xsi:type="dcterms:W3CDTF">2019-09-06T13:42:46Z</dcterms:modified>
</cp:coreProperties>
</file>