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97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89" r:id="rId16"/>
    <p:sldId id="269" r:id="rId17"/>
    <p:sldId id="270" r:id="rId18"/>
    <p:sldId id="271" r:id="rId19"/>
    <p:sldId id="28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9" r:id="rId28"/>
    <p:sldId id="298" r:id="rId29"/>
    <p:sldId id="272" r:id="rId30"/>
    <p:sldId id="273" r:id="rId31"/>
    <p:sldId id="278" r:id="rId32"/>
    <p:sldId id="274" r:id="rId33"/>
    <p:sldId id="275" r:id="rId34"/>
    <p:sldId id="276" r:id="rId35"/>
    <p:sldId id="277" r:id="rId36"/>
    <p:sldId id="279" r:id="rId37"/>
    <p:sldId id="280" r:id="rId38"/>
    <p:sldId id="281" r:id="rId39"/>
    <p:sldId id="282" r:id="rId40"/>
    <p:sldId id="285" r:id="rId41"/>
    <p:sldId id="283" r:id="rId42"/>
    <p:sldId id="284" r:id="rId43"/>
    <p:sldId id="286" r:id="rId44"/>
    <p:sldId id="288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6C616-9FC7-43B7-9226-9EAFA5A10665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BAA6-E7BB-4253-8EE8-F3E682C7E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51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BAA6-E7BB-4253-8EE8-F3E682C7E47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0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11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50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76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03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14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15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93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57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29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53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69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19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459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79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5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10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9D9A3-42AF-4853-A9DF-0E7971617572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6BFBEE-6E2E-4599-88D7-AB94B3478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5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Griffith_obszervat%C3%B3rium&amp;action=edit&amp;redlink=1" TargetMode="External"/><Relationship Id="rId7" Type="http://schemas.openxmlformats.org/officeDocument/2006/relationships/hyperlink" Target="https://hu.wikipedia.org/wiki/Golden_Gate_h%C3%ADd" TargetMode="External"/><Relationship Id="rId2" Type="http://schemas.openxmlformats.org/officeDocument/2006/relationships/hyperlink" Target="https://hu.wikipedia.org/wiki/Los_Ange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an_Francisco" TargetMode="External"/><Relationship Id="rId5" Type="http://schemas.openxmlformats.org/officeDocument/2006/relationships/hyperlink" Target="https://hu.wikipedia.org/wiki/LaGuardia_rep%C3%BCl%C5%91t%C3%A9r" TargetMode="External"/><Relationship Id="rId4" Type="http://schemas.openxmlformats.org/officeDocument/2006/relationships/hyperlink" Target="https://hu.wikipedia.org/wiki/New_York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2 világháború között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22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Mussolini</a:t>
            </a:r>
            <a:br>
              <a:rPr lang="hu-HU"/>
            </a:b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hu-HU" dirty="0"/>
              <a:t> </a:t>
            </a:r>
            <a:r>
              <a:rPr lang="hu-HU" sz="6400" dirty="0"/>
              <a:t>1922. október 30. Mussolini  miniszterelnök</a:t>
            </a:r>
          </a:p>
          <a:p>
            <a:pPr fontAlgn="base"/>
            <a:r>
              <a:rPr lang="hu-HU" sz="6400" dirty="0"/>
              <a:t> </a:t>
            </a:r>
            <a:r>
              <a:rPr lang="hu-HU" sz="6400" dirty="0" err="1"/>
              <a:t>Marcia</a:t>
            </a:r>
            <a:r>
              <a:rPr lang="hu-HU" sz="6400" dirty="0"/>
              <a:t> </a:t>
            </a:r>
            <a:r>
              <a:rPr lang="hu-HU" sz="6400" dirty="0" err="1"/>
              <a:t>su</a:t>
            </a:r>
            <a:r>
              <a:rPr lang="hu-HU" sz="6400" dirty="0"/>
              <a:t> Roma (menetelés Rómába)   –  a hatalom megszerzésére meghirdetett program</a:t>
            </a:r>
          </a:p>
          <a:p>
            <a:pPr fontAlgn="base"/>
            <a:r>
              <a:rPr lang="hu-HU" sz="6400" dirty="0"/>
              <a:t> koalíciós kormány, fasiszták  7 %,</a:t>
            </a:r>
          </a:p>
          <a:p>
            <a:pPr fontAlgn="base"/>
            <a:r>
              <a:rPr lang="hu-HU" sz="6400" dirty="0"/>
              <a:t> 1924.  átalakított választási törvénnyel megnyerték a választásokat, (amely párt megnyeri a többséget, annak a parlamentben 2/3-os képviselete van)</a:t>
            </a:r>
          </a:p>
          <a:p>
            <a:pPr fontAlgn="base"/>
            <a:r>
              <a:rPr lang="hu-HU" sz="6400" dirty="0"/>
              <a:t> </a:t>
            </a:r>
            <a:r>
              <a:rPr lang="hu-HU" sz="6400" dirty="0" err="1"/>
              <a:t>Matteotti</a:t>
            </a:r>
            <a:r>
              <a:rPr lang="hu-HU" sz="6400" dirty="0"/>
              <a:t> (szocialista) kétségbe vonta az eredmény hitelességét  –  meggyilkolták. </a:t>
            </a:r>
          </a:p>
          <a:p>
            <a:pPr marL="0" indent="0" fontAlgn="base">
              <a:buNone/>
            </a:pPr>
            <a:endParaRPr lang="hu-HU" sz="6400" dirty="0"/>
          </a:p>
        </p:txBody>
      </p:sp>
    </p:spTree>
    <p:extLst>
      <p:ext uri="{BB962C8B-B14F-4D97-AF65-F5344CB8AC3E}">
        <p14:creationId xmlns:p14="http://schemas.microsoft.com/office/powerpoint/2010/main" val="369149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hu-HU" sz="3400" dirty="0"/>
              <a:t> </a:t>
            </a:r>
            <a:r>
              <a:rPr lang="hu-HU" sz="6000" dirty="0"/>
              <a:t>a diktatúra teljes kiépítése : </a:t>
            </a:r>
          </a:p>
          <a:p>
            <a:pPr marL="0" indent="0" fontAlgn="base">
              <a:buNone/>
            </a:pPr>
            <a:r>
              <a:rPr lang="hu-HU" sz="6000" dirty="0"/>
              <a:t>  - "megtisztították" a hivatalnoki réteget, </a:t>
            </a:r>
          </a:p>
          <a:p>
            <a:pPr marL="0" indent="0" fontAlgn="base">
              <a:buNone/>
            </a:pPr>
            <a:r>
              <a:rPr lang="hu-HU" sz="6000" dirty="0"/>
              <a:t>  -  feloszlatták az ellenzéki pártokat, </a:t>
            </a:r>
          </a:p>
          <a:p>
            <a:pPr marL="0" indent="0" fontAlgn="base">
              <a:buNone/>
            </a:pPr>
            <a:r>
              <a:rPr lang="hu-HU" sz="6000" dirty="0"/>
              <a:t>  - kiterjesztették a kormányfői jogkört, </a:t>
            </a:r>
          </a:p>
          <a:p>
            <a:pPr marL="0" indent="0" fontAlgn="base">
              <a:buNone/>
            </a:pPr>
            <a:r>
              <a:rPr lang="hu-HU" sz="6000" dirty="0"/>
              <a:t>  - rendeleti kormányzást vezettek be,</a:t>
            </a:r>
          </a:p>
          <a:p>
            <a:pPr marL="0" indent="0" fontAlgn="base">
              <a:buNone/>
            </a:pPr>
            <a:r>
              <a:rPr lang="hu-HU" sz="6000" dirty="0"/>
              <a:t>  -  különleges hatalommal felruházott titkosrendőrséget hoztak</a:t>
            </a:r>
          </a:p>
          <a:p>
            <a:pPr marL="0" indent="0" fontAlgn="base">
              <a:buNone/>
            </a:pPr>
            <a:r>
              <a:rPr lang="hu-HU" sz="6000" dirty="0"/>
              <a:t>                    létre                                 </a:t>
            </a:r>
          </a:p>
          <a:p>
            <a:pPr marL="0" indent="0" fontAlgn="base">
              <a:buNone/>
            </a:pPr>
            <a:r>
              <a:rPr lang="hu-HU" sz="6000" dirty="0"/>
              <a:t>   -  korlátozták a sajtót. </a:t>
            </a:r>
          </a:p>
          <a:p>
            <a:pPr marL="0" indent="0" fontAlgn="base">
              <a:buNone/>
            </a:pPr>
            <a:r>
              <a:rPr lang="hu-HU" sz="6000" dirty="0"/>
              <a:t>   -  parlamenti reform: képviselővé csak olyan személyt lehetett  akit a fasiszta szervezetek javasoltak,</a:t>
            </a:r>
          </a:p>
          <a:p>
            <a:pPr marL="0" indent="0" fontAlgn="base">
              <a:buNone/>
            </a:pPr>
            <a:r>
              <a:rPr lang="hu-HU" sz="6000" dirty="0"/>
              <a:t>   - 1925. 01.03. parlament feloszlatása   –  Fasiszta Nagytanács  </a:t>
            </a:r>
          </a:p>
          <a:p>
            <a:pPr fontAlgn="base"/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376723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u-HU" dirty="0"/>
              <a:t>szakszervezeteket ki iktatása (korporációk –  a munkáltatók és a munkavállalók közös szervezetei, cél a gazdasági érdekharc kiküszöbölése)</a:t>
            </a:r>
          </a:p>
          <a:p>
            <a:pPr fontAlgn="base"/>
            <a:r>
              <a:rPr lang="hu-HU" dirty="0"/>
              <a:t>az egyházat megnyerése  (1929.  </a:t>
            </a:r>
            <a:r>
              <a:rPr lang="hu-HU" dirty="0" err="1"/>
              <a:t>lateráni</a:t>
            </a:r>
            <a:r>
              <a:rPr lang="hu-HU" dirty="0"/>
              <a:t> egyezmény, az olasz állam elismerte a Vatikán önállóságát és jelentős kártalanítást fizettek  az egyháznak)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721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 a milíciát   egységes irányítás alá vonta, </a:t>
            </a:r>
          </a:p>
          <a:p>
            <a:r>
              <a:rPr lang="hu-HU" dirty="0"/>
              <a:t>betiltotta a „felforgató” ellenzéki szervezeteket és sajtót </a:t>
            </a:r>
          </a:p>
          <a:p>
            <a:r>
              <a:rPr lang="hu-HU" dirty="0"/>
              <a:t>bevezette a rendőri internálást (erre a célra szigeteket)</a:t>
            </a:r>
          </a:p>
          <a:p>
            <a:r>
              <a:rPr lang="hu-HU" dirty="0"/>
              <a:t>megtiltotta a disszidálást, </a:t>
            </a:r>
          </a:p>
          <a:p>
            <a:r>
              <a:rPr lang="hu-HU" dirty="0"/>
              <a:t>1926-ban  a meggyengített parlamenttel elfogadtatta, hogy rendeleti úton kormányozhasson, </a:t>
            </a:r>
          </a:p>
          <a:p>
            <a:r>
              <a:rPr lang="hu-HU" dirty="0"/>
              <a:t>és azt, hogy csak a királynak legyen felelős. </a:t>
            </a:r>
          </a:p>
          <a:p>
            <a:r>
              <a:rPr lang="hu-HU" dirty="0"/>
              <a:t>Az országgyűlés teljesen elvesztette a jelentőségét, majd 1928-ban a testület feloszlatta magát. A parlamentáris rendszert felszámolták.</a:t>
            </a:r>
          </a:p>
        </p:txBody>
      </p:sp>
    </p:spTree>
    <p:extLst>
      <p:ext uri="{BB962C8B-B14F-4D97-AF65-F5344CB8AC3E}">
        <p14:creationId xmlns:p14="http://schemas.microsoft.com/office/powerpoint/2010/main" val="78909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hu-HU" sz="2400" dirty="0"/>
              <a:t>Mussolini egyszemélyes hatalma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>
            <a:noAutofit/>
          </a:bodyPr>
          <a:lstStyle/>
          <a:p>
            <a:endParaRPr lang="hu-HU" sz="1800" dirty="0"/>
          </a:p>
          <a:p>
            <a:r>
              <a:rPr lang="hu-HU" sz="1800" dirty="0"/>
              <a:t> kormányfő + több tárcát is vezetett személyesen:  bel-, had-, gyarmatügyi- és külügyminiszter, felelt a korporációkért és a közmunkákért. </a:t>
            </a:r>
          </a:p>
          <a:p>
            <a:r>
              <a:rPr lang="hu-HU" sz="1800" dirty="0"/>
              <a:t>Pl. egyszerre hét minisztériumot  is vezetett</a:t>
            </a:r>
          </a:p>
          <a:p>
            <a:r>
              <a:rPr lang="hu-HU" sz="1800" dirty="0"/>
              <a:t> Nemzeti Fasiszta Párt feje,</a:t>
            </a:r>
          </a:p>
          <a:p>
            <a:r>
              <a:rPr lang="hu-HU" sz="1800" dirty="0"/>
              <a:t>irányította a regionális pártmilíciát, a hírhedt  „feketeingeseket”</a:t>
            </a:r>
          </a:p>
          <a:p>
            <a:r>
              <a:rPr lang="hu-HU" sz="1800" dirty="0"/>
              <a:t> megalakult egy államilag fenntartott, intézményesített alakulat is, az  OVRA (titkosrendőrség)</a:t>
            </a:r>
          </a:p>
          <a:p>
            <a:r>
              <a:rPr lang="hu-HU" sz="1800" dirty="0"/>
              <a:t>Mussolini volt az első, aki rendszerére a „totális” jelzőt alkalmazta. /</a:t>
            </a:r>
            <a:r>
              <a:rPr lang="hu-HU" sz="1800" dirty="0" err="1"/>
              <a:t>Szovjetúnióval</a:t>
            </a:r>
            <a:r>
              <a:rPr lang="hu-HU" sz="1800" dirty="0"/>
              <a:t> és a náci Németországgal összehasonlítva alulmarad)</a:t>
            </a:r>
          </a:p>
          <a:p>
            <a:pPr marL="0" indent="0">
              <a:buNone/>
            </a:pPr>
            <a:r>
              <a:rPr lang="hu-H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00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Mussolinit   több erő korlátozta:</a:t>
            </a:r>
          </a:p>
          <a:p>
            <a:pPr>
              <a:buFontTx/>
              <a:buChar char="-"/>
            </a:pPr>
            <a:r>
              <a:rPr lang="hu-HU" dirty="0"/>
              <a:t>. A királynak hatalmában állt bármikor leváltani őt. </a:t>
            </a:r>
          </a:p>
          <a:p>
            <a:pPr>
              <a:buFontTx/>
              <a:buChar char="-"/>
            </a:pPr>
            <a:r>
              <a:rPr lang="hu-HU" dirty="0"/>
              <a:t>A hadsereget nem sikerült fasiszta irányítás alá vonni, így az mindvégig III. Viktor Emánuelhez maradt lojális, hiába vette át Mussolini a legfelsőbb </a:t>
            </a:r>
            <a:r>
              <a:rPr lang="hu-HU" dirty="0" err="1"/>
              <a:t>hadparancsnoki</a:t>
            </a:r>
            <a:r>
              <a:rPr lang="hu-HU" dirty="0"/>
              <a:t> rangot. </a:t>
            </a:r>
          </a:p>
          <a:p>
            <a:pPr>
              <a:buFontTx/>
              <a:buChar char="-"/>
            </a:pPr>
            <a:r>
              <a:rPr lang="hu-HU" dirty="0"/>
              <a:t>1929. </a:t>
            </a:r>
            <a:r>
              <a:rPr lang="hu-HU" dirty="0" err="1"/>
              <a:t>lateráni</a:t>
            </a:r>
            <a:r>
              <a:rPr lang="hu-HU" dirty="0"/>
              <a:t> egyezmény /római katolikus vallást államvallás,  Róma területén belül  független Vatikán,  kártérítést adott az olasz egység megteremtésekor az egyháznak okozott károkért. – az egyházi szervezetek megőrizhették függetlenségüket,  nem sikerülhetett az ifjúság totális fasizálása habár működött fasiszta </a:t>
            </a:r>
            <a:r>
              <a:rPr lang="hu-HU" dirty="0" err="1"/>
              <a:t>gyermekmozgalom,ifjúsági</a:t>
            </a:r>
            <a:r>
              <a:rPr lang="hu-HU" dirty="0"/>
              <a:t> mozgalom, és Egyetemi Fasiszta Csoportok)  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03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u="sng" dirty="0"/>
              <a:t>propaganda: </a:t>
            </a:r>
            <a:r>
              <a:rPr lang="hu-HU" dirty="0"/>
              <a:t>gondoskodó, tévedhetetlen, népe javán fáradhatatlanul munkálkodó </a:t>
            </a:r>
            <a:r>
              <a:rPr lang="hu-HU" dirty="0" err="1"/>
              <a:t>Duce</a:t>
            </a:r>
            <a:endParaRPr lang="hu-HU" dirty="0"/>
          </a:p>
          <a:p>
            <a:r>
              <a:rPr lang="hu-HU" dirty="0"/>
              <a:t>sajtót, a rádiót, a filmeket, az oktatást szigorúan ellenőrizték</a:t>
            </a:r>
          </a:p>
          <a:p>
            <a:r>
              <a:rPr lang="hu-HU" dirty="0"/>
              <a:t>fasizmus a 20. század legjelentősebb ideológiája, amely győzedelmeskedik a demokrácia, liberalizmus, és bolsevizmus felett </a:t>
            </a:r>
          </a:p>
          <a:p>
            <a:r>
              <a:rPr lang="hu-HU" dirty="0"/>
              <a:t>az oktatásügyben dolgozóknak fel kellett esküdniük a fasizmus építésére, védelmére,</a:t>
            </a:r>
          </a:p>
          <a:p>
            <a:r>
              <a:rPr lang="hu-HU" dirty="0"/>
              <a:t>a sajtót teljesen a párt ellenőrzése alá vonták (1925): minden lapszerkesztőt a kormányzat nevezett ki, és a Fasiszta Nagytanács jóváhagyása nélkül senki sem lehetett újságíró</a:t>
            </a:r>
          </a:p>
        </p:txBody>
      </p:sp>
    </p:spTree>
    <p:extLst>
      <p:ext uri="{BB962C8B-B14F-4D97-AF65-F5344CB8AC3E}">
        <p14:creationId xmlns:p14="http://schemas.microsoft.com/office/powerpoint/2010/main" val="7654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Rengeteg pénz látványos közmunkákra</a:t>
            </a:r>
          </a:p>
          <a:p>
            <a:r>
              <a:rPr lang="hu-HU" dirty="0"/>
              <a:t>mezőgazdaság fejlesztése</a:t>
            </a:r>
          </a:p>
          <a:p>
            <a:r>
              <a:rPr lang="hu-HU" dirty="0"/>
              <a:t>Falusiasítás: növelni  a népszaporulatot, hogy „megfiatalítsa” és megerősítse az olasz nemzetet, + a gabona terén önellátás</a:t>
            </a:r>
          </a:p>
          <a:p>
            <a:r>
              <a:rPr lang="hu-HU" dirty="0"/>
              <a:t>kevés figyelem az iparfejlesztésre</a:t>
            </a:r>
          </a:p>
          <a:p>
            <a:r>
              <a:rPr lang="hu-HU" dirty="0"/>
              <a:t>az erős állami irányítás alatt álló magángazdaság kialakítása a cél</a:t>
            </a:r>
          </a:p>
          <a:p>
            <a:r>
              <a:rPr lang="hu-HU" dirty="0"/>
              <a:t>a korporatív rendszer: cél, minden olaszt hivatásrendi rendszerekbe tömörítsenek,  Mussolini a korporációk élére hatalmas apparátust nevezett ki</a:t>
            </a:r>
          </a:p>
        </p:txBody>
      </p:sp>
    </p:spTree>
    <p:extLst>
      <p:ext uri="{BB962C8B-B14F-4D97-AF65-F5344CB8AC3E}">
        <p14:creationId xmlns:p14="http://schemas.microsoft.com/office/powerpoint/2010/main" val="150962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HITLER-MUSSOLINI-WHO'S THE BEST ORATOR?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396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4406"/>
            <a:ext cx="4647331" cy="5951758"/>
          </a:xfrm>
        </p:spPr>
      </p:pic>
    </p:spTree>
    <p:extLst>
      <p:ext uri="{BB962C8B-B14F-4D97-AF65-F5344CB8AC3E}">
        <p14:creationId xmlns:p14="http://schemas.microsoft.com/office/powerpoint/2010/main" val="145259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Korporativizmus</a:t>
            </a:r>
            <a:r>
              <a:rPr lang="hu-HU" dirty="0"/>
              <a:t>/</a:t>
            </a:r>
            <a:br>
              <a:rPr lang="hu-HU" dirty="0"/>
            </a:br>
            <a:r>
              <a:rPr lang="hu-HU" dirty="0"/>
              <a:t>                  </a:t>
            </a:r>
            <a:r>
              <a:rPr lang="hu-HU" dirty="0" err="1"/>
              <a:t>korporatizmus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i="1" dirty="0" err="1"/>
              <a:t>corporatio</a:t>
            </a:r>
            <a:r>
              <a:rPr lang="hu-HU" dirty="0"/>
              <a:t> (testület)</a:t>
            </a:r>
          </a:p>
          <a:p>
            <a:r>
              <a:rPr lang="hu-HU" dirty="0"/>
              <a:t>ideológia irányzat</a:t>
            </a:r>
          </a:p>
          <a:p>
            <a:r>
              <a:rPr lang="hu-HU" dirty="0"/>
              <a:t>az egyes politikai érdekcsoportok (korporációk) egymással szemben nem ellenségesek, egymással nem sztrájkoktól és osztályharctól terhes viszonyban vannak, </a:t>
            </a:r>
          </a:p>
          <a:p>
            <a:r>
              <a:rPr lang="hu-HU" dirty="0"/>
              <a:t>a munkabért és a munkafeltételeket békés egyetértésben rendezik.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212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Engelbert </a:t>
            </a:r>
            <a:r>
              <a:rPr lang="hu-HU" dirty="0" err="1"/>
              <a:t>Dollfuß</a:t>
            </a:r>
            <a:r>
              <a:rPr lang="hu-HU" dirty="0"/>
              <a:t/>
            </a:r>
            <a:br>
              <a:rPr lang="hu-HU" dirty="0"/>
            </a:br>
            <a:r>
              <a:rPr lang="hu-HU" sz="2400" dirty="0"/>
              <a:t>1892-1934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776864" cy="5760640"/>
          </a:xfrm>
        </p:spPr>
      </p:pic>
    </p:spTree>
    <p:extLst>
      <p:ext uri="{BB962C8B-B14F-4D97-AF65-F5344CB8AC3E}">
        <p14:creationId xmlns:p14="http://schemas.microsoft.com/office/powerpoint/2010/main" val="273245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 a diktatúra felé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1931: </a:t>
            </a:r>
            <a:r>
              <a:rPr lang="hu-HU" dirty="0" err="1"/>
              <a:t>Dollfuß</a:t>
            </a:r>
            <a:r>
              <a:rPr lang="hu-HU" dirty="0"/>
              <a:t> ismeretlen politikus</a:t>
            </a:r>
          </a:p>
          <a:p>
            <a:r>
              <a:rPr lang="de-DE" dirty="0"/>
              <a:t>1931</a:t>
            </a:r>
            <a:r>
              <a:rPr lang="hu-HU" dirty="0"/>
              <a:t>. március 18.</a:t>
            </a:r>
            <a:r>
              <a:rPr lang="de-DE" dirty="0"/>
              <a:t> </a:t>
            </a:r>
            <a:r>
              <a:rPr lang="hu-HU" dirty="0"/>
              <a:t> </a:t>
            </a:r>
            <a:r>
              <a:rPr lang="de-DE" dirty="0"/>
              <a:t> </a:t>
            </a:r>
            <a:r>
              <a:rPr lang="de-DE" dirty="0" err="1"/>
              <a:t>Dollfuß</a:t>
            </a:r>
            <a:r>
              <a:rPr lang="hu-HU" dirty="0"/>
              <a:t> mezőgazdasági miniszter </a:t>
            </a:r>
            <a:r>
              <a:rPr lang="hu-HU" b="1" dirty="0" err="1"/>
              <a:t>Ender</a:t>
            </a:r>
            <a:r>
              <a:rPr lang="de-DE" dirty="0"/>
              <a:t> </a:t>
            </a:r>
            <a:r>
              <a:rPr lang="hu-HU" dirty="0"/>
              <a:t>keresztényszocialista kormányában (sosem volt képviselő)</a:t>
            </a:r>
          </a:p>
          <a:p>
            <a:r>
              <a:rPr lang="hu-HU" dirty="0"/>
              <a:t>Házasságon kívül született, paraszti származás</a:t>
            </a:r>
          </a:p>
          <a:p>
            <a:r>
              <a:rPr lang="hu-HU" dirty="0"/>
              <a:t>Nagy ambíciók, Bécsben jogot tanul (háború után Berlinben doktorál), Berlinben közgazdaságot </a:t>
            </a:r>
          </a:p>
          <a:p>
            <a:r>
              <a:rPr lang="hu-HU" dirty="0"/>
              <a:t>Az 1. </a:t>
            </a:r>
            <a:r>
              <a:rPr lang="hu-HU" dirty="0" err="1"/>
              <a:t>vh</a:t>
            </a:r>
            <a:r>
              <a:rPr lang="hu-HU" dirty="0"/>
              <a:t>. Kitörése után önkéntesen jelentkezik a hadseregbe, Bécsben alkalmatlan, </a:t>
            </a:r>
            <a:r>
              <a:rPr lang="hu-HU" dirty="0" err="1"/>
              <a:t>St</a:t>
            </a:r>
            <a:r>
              <a:rPr lang="hu-HU" dirty="0"/>
              <a:t>. </a:t>
            </a:r>
            <a:r>
              <a:rPr lang="hu-HU" dirty="0" err="1"/>
              <a:t>Pölten</a:t>
            </a:r>
            <a:r>
              <a:rPr lang="hu-HU" dirty="0"/>
              <a:t> felveszik (</a:t>
            </a:r>
            <a:r>
              <a:rPr lang="hu-HU" dirty="0" err="1"/>
              <a:t>Kaiserschützen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11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Háborús generáció tagja</a:t>
            </a:r>
          </a:p>
          <a:p>
            <a:r>
              <a:rPr lang="hu-HU" dirty="0"/>
              <a:t>Viták helyett katonai megoldások a társadalmi problémákra</a:t>
            </a:r>
          </a:p>
          <a:p>
            <a:r>
              <a:rPr lang="hu-HU" dirty="0"/>
              <a:t>Nincs tipikus politikai karrier</a:t>
            </a:r>
          </a:p>
          <a:p>
            <a:r>
              <a:rPr lang="hu-HU" dirty="0"/>
              <a:t>Nincs szoros kapcsolata egy párttal sem</a:t>
            </a:r>
          </a:p>
          <a:p>
            <a:r>
              <a:rPr lang="hu-HU" dirty="0"/>
              <a:t> </a:t>
            </a:r>
            <a:r>
              <a:rPr lang="de-DE" dirty="0"/>
              <a:t>1932</a:t>
            </a:r>
            <a:r>
              <a:rPr lang="hu-HU" dirty="0"/>
              <a:t>. május 10.</a:t>
            </a:r>
            <a:r>
              <a:rPr lang="de-DE" dirty="0"/>
              <a:t> </a:t>
            </a:r>
            <a:r>
              <a:rPr lang="hu-HU" dirty="0"/>
              <a:t> </a:t>
            </a:r>
            <a:r>
              <a:rPr lang="hu-HU" b="1" dirty="0" err="1"/>
              <a:t>Miklas</a:t>
            </a:r>
            <a:r>
              <a:rPr lang="de-DE" b="1" dirty="0"/>
              <a:t> </a:t>
            </a:r>
            <a:r>
              <a:rPr lang="hu-HU" dirty="0"/>
              <a:t>elnök kinevezi kancellárnak </a:t>
            </a:r>
          </a:p>
          <a:p>
            <a:r>
              <a:rPr lang="hu-HU" dirty="0"/>
              <a:t>A szocdemek és Nagynémetország pártja elutasítja a koalíciót – új választásokat akarnak</a:t>
            </a:r>
          </a:p>
          <a:p>
            <a:r>
              <a:rPr lang="hu-HU" dirty="0"/>
              <a:t>1932. május 20. </a:t>
            </a:r>
            <a:r>
              <a:rPr lang="hu-HU" dirty="0" err="1"/>
              <a:t>Landbund</a:t>
            </a:r>
            <a:r>
              <a:rPr lang="hu-HU" dirty="0"/>
              <a:t> + </a:t>
            </a:r>
            <a:r>
              <a:rPr lang="hu-HU" dirty="0" err="1"/>
              <a:t>Heimatblock</a:t>
            </a:r>
            <a:r>
              <a:rPr lang="hu-HU" dirty="0"/>
              <a:t> - koalíció</a:t>
            </a:r>
          </a:p>
          <a:p>
            <a:r>
              <a:rPr lang="hu-HU" dirty="0"/>
              <a:t>Marad +külügyminiszter és mezőgazdasági min.</a:t>
            </a:r>
          </a:p>
        </p:txBody>
      </p:sp>
    </p:spTree>
    <p:extLst>
      <p:ext uri="{BB962C8B-B14F-4D97-AF65-F5344CB8AC3E}">
        <p14:creationId xmlns:p14="http://schemas.microsoft.com/office/powerpoint/2010/main" val="340876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Baloldallal és nácikkal szemben</a:t>
            </a:r>
          </a:p>
          <a:p>
            <a:r>
              <a:rPr lang="hu-HU" dirty="0"/>
              <a:t>Szociális problémák</a:t>
            </a:r>
          </a:p>
          <a:p>
            <a:r>
              <a:rPr lang="hu-HU" dirty="0"/>
              <a:t>Pártok fegyveres szervezeti</a:t>
            </a:r>
          </a:p>
          <a:p>
            <a:r>
              <a:rPr lang="hu-HU" dirty="0"/>
              <a:t>Nem akar új választásokat</a:t>
            </a:r>
          </a:p>
          <a:p>
            <a:r>
              <a:rPr lang="hu-HU" dirty="0"/>
              <a:t>Katonai eszközökkel akarja legyőzni az ellenfeleket</a:t>
            </a:r>
          </a:p>
          <a:p>
            <a:r>
              <a:rPr lang="hu-HU" dirty="0"/>
              <a:t>1917 hadigazdálkodási felhatalmazási törvény</a:t>
            </a:r>
          </a:p>
        </p:txBody>
      </p:sp>
    </p:spTree>
    <p:extLst>
      <p:ext uri="{BB962C8B-B14F-4D97-AF65-F5344CB8AC3E}">
        <p14:creationId xmlns:p14="http://schemas.microsoft.com/office/powerpoint/2010/main" val="12875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Hosszú parlamenti viták helyett gyors megoldás</a:t>
            </a:r>
          </a:p>
          <a:p>
            <a:r>
              <a:rPr lang="hu-HU" dirty="0"/>
              <a:t>1933. márc. 1. </a:t>
            </a:r>
            <a:r>
              <a:rPr lang="hu-HU" dirty="0" err="1"/>
              <a:t>vasutasszrájk</a:t>
            </a:r>
            <a:endParaRPr lang="hu-HU" dirty="0"/>
          </a:p>
          <a:p>
            <a:r>
              <a:rPr lang="hu-HU" dirty="0"/>
              <a:t>Szocdemek bizalmatlansági indítványa</a:t>
            </a:r>
          </a:p>
          <a:p>
            <a:r>
              <a:rPr lang="hu-HU" dirty="0"/>
              <a:t>1 szavazattöbbség – kormány marad</a:t>
            </a:r>
          </a:p>
          <a:p>
            <a:r>
              <a:rPr lang="hu-HU" dirty="0"/>
              <a:t>Szocdemek vitatják</a:t>
            </a:r>
          </a:p>
          <a:p>
            <a:r>
              <a:rPr lang="hu-HU" dirty="0"/>
              <a:t>3 alelnök lemond a szavazás érdekében – parlament működésképtelen </a:t>
            </a:r>
          </a:p>
        </p:txBody>
      </p:sp>
    </p:spTree>
    <p:extLst>
      <p:ext uri="{BB962C8B-B14F-4D97-AF65-F5344CB8AC3E}">
        <p14:creationId xmlns:p14="http://schemas.microsoft.com/office/powerpoint/2010/main" val="125962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Ezáltal a parlament feloszlatta önmagát</a:t>
            </a:r>
          </a:p>
          <a:p>
            <a:r>
              <a:rPr lang="hu-HU" dirty="0"/>
              <a:t>Ellenzék nem erős, hivatalnokok a kormány mellett, elnök sincs ellene</a:t>
            </a:r>
          </a:p>
          <a:p>
            <a:r>
              <a:rPr lang="hu-HU" dirty="0"/>
              <a:t>Bécs szocdem irányítással – megvon  pénzeket</a:t>
            </a:r>
          </a:p>
          <a:p>
            <a:r>
              <a:rPr lang="hu-HU" dirty="0"/>
              <a:t>Alkotmánybíróság </a:t>
            </a:r>
            <a:r>
              <a:rPr lang="hu-HU" dirty="0" err="1"/>
              <a:t>ellenzi</a:t>
            </a:r>
            <a:r>
              <a:rPr lang="hu-HU" dirty="0"/>
              <a:t> – bírák közül sokan lemondanak – </a:t>
            </a:r>
            <a:r>
              <a:rPr lang="hu-HU" dirty="0" err="1"/>
              <a:t>Dollfuß</a:t>
            </a:r>
            <a:r>
              <a:rPr lang="hu-HU" dirty="0"/>
              <a:t> újakat nevez ki</a:t>
            </a:r>
          </a:p>
        </p:txBody>
      </p:sp>
    </p:spTree>
    <p:extLst>
      <p:ext uri="{BB962C8B-B14F-4D97-AF65-F5344CB8AC3E}">
        <p14:creationId xmlns:p14="http://schemas.microsoft.com/office/powerpoint/2010/main" val="385962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u="sng" dirty="0"/>
              <a:t>1934. máj. 1. alkotmány</a:t>
            </a:r>
          </a:p>
          <a:p>
            <a:r>
              <a:rPr lang="hu-HU" dirty="0"/>
              <a:t>Isten nevében</a:t>
            </a:r>
          </a:p>
          <a:p>
            <a:r>
              <a:rPr lang="hu-HU" b="1" u="sng" dirty="0" err="1"/>
              <a:t>Tvhozás</a:t>
            </a:r>
            <a:r>
              <a:rPr lang="hu-HU" i="1" dirty="0"/>
              <a:t>         államtanács, szövetségi kulturális tanács, szövetségi gazdasági tanács</a:t>
            </a:r>
            <a:r>
              <a:rPr lang="hu-HU" i="1"/>
              <a:t>, Tartományi </a:t>
            </a:r>
            <a:r>
              <a:rPr lang="hu-HU" i="1" dirty="0"/>
              <a:t>tanácsok (inkább tanácsadó)</a:t>
            </a:r>
          </a:p>
          <a:p>
            <a:r>
              <a:rPr lang="hu-HU" i="1" dirty="0"/>
              <a:t>korporációk</a:t>
            </a:r>
          </a:p>
          <a:p>
            <a:r>
              <a:rPr lang="hu-HU" i="1" dirty="0" err="1"/>
              <a:t>Tvkezdeményezés</a:t>
            </a:r>
            <a:r>
              <a:rPr lang="hu-HU" i="1" dirty="0"/>
              <a:t> csak a kormány kezében</a:t>
            </a:r>
          </a:p>
          <a:p>
            <a:r>
              <a:rPr lang="hu-HU" b="1" u="sng" dirty="0"/>
              <a:t>Végrehajtó hatalom</a:t>
            </a:r>
            <a:r>
              <a:rPr lang="hu-HU" dirty="0"/>
              <a:t>: szövetségi elnök + kormány (nem felelős</a:t>
            </a:r>
            <a:r>
              <a:rPr lang="hu-HU" i="1" dirty="0"/>
              <a:t>)</a:t>
            </a:r>
          </a:p>
          <a:p>
            <a:r>
              <a:rPr lang="hu-HU" b="1" u="sng" dirty="0"/>
              <a:t>Bíróság</a:t>
            </a:r>
            <a:r>
              <a:rPr lang="hu-HU" dirty="0"/>
              <a:t> – független, de mégsem!!!</a:t>
            </a:r>
          </a:p>
          <a:p>
            <a:r>
              <a:rPr lang="hu-HU" b="1" u="sng" dirty="0"/>
              <a:t>Alapjogok:</a:t>
            </a:r>
            <a:r>
              <a:rPr lang="hu-HU" dirty="0"/>
              <a:t> deklarálva, de a kormány bármikor korlátozhatja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479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816896-220B-2F68-4BFC-338F4447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625934"/>
          </a:xfrm>
        </p:spPr>
        <p:txBody>
          <a:bodyPr>
            <a:normAutofit/>
          </a:bodyPr>
          <a:lstStyle/>
          <a:p>
            <a:r>
              <a:rPr lang="hu-HU" sz="2000" dirty="0"/>
              <a:t>Szövetségi Gyűlés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EB5F81-7309-6950-1C36-887E5249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1556792"/>
            <a:ext cx="2737709" cy="5010708"/>
          </a:xfrm>
        </p:spPr>
        <p:txBody>
          <a:bodyPr>
            <a:normAutofit/>
          </a:bodyPr>
          <a:lstStyle/>
          <a:p>
            <a:r>
              <a:rPr lang="hu-HU" sz="1600" dirty="0"/>
              <a:t>Szövetségi kulturális tanács: egyház, iskola, szülők, tudomány, művészet</a:t>
            </a:r>
          </a:p>
          <a:p>
            <a:r>
              <a:rPr lang="hu-HU" sz="1600" dirty="0"/>
              <a:t>Szövetségi gazdasági tanács: mező-és erdőgazdaság, ipar és bányászat, iparosok, kereskedelem és közlekedés, pénz-hitel-biztosítás, szabad foglalkozások, közhivatalok</a:t>
            </a:r>
          </a:p>
          <a:p>
            <a:r>
              <a:rPr lang="hu-HU" sz="1600" dirty="0"/>
              <a:t>Tartományok tanácsa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5" name="Tartalom helye 4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75164F22-8BC5-EF0C-1B35-788BDEAC5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44" y="640080"/>
            <a:ext cx="3647208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1934. július 25. - fegyveresen elfoglalták a bécsi Kancellária épületét, mintegy százötven embert ejtve túszul</a:t>
            </a:r>
          </a:p>
          <a:p>
            <a:r>
              <a:rPr lang="hu-HU" dirty="0"/>
              <a:t>tíz fős különítmény </a:t>
            </a:r>
            <a:r>
              <a:rPr lang="hu-HU" dirty="0" err="1"/>
              <a:t>Dollfuß</a:t>
            </a:r>
            <a:r>
              <a:rPr lang="hu-HU" dirty="0"/>
              <a:t> irodájába sietett, ahonnan a kancellár éppen egy titkos útvonalon keresztül kívánt távozni. </a:t>
            </a:r>
            <a:r>
              <a:rPr lang="hu-HU" dirty="0" err="1"/>
              <a:t>Planetta</a:t>
            </a:r>
            <a:r>
              <a:rPr lang="hu-HU" dirty="0"/>
              <a:t> közelről kétszer rálőtt, és </a:t>
            </a:r>
            <a:r>
              <a:rPr lang="hu-HU" dirty="0" err="1"/>
              <a:t>Dollfuß</a:t>
            </a:r>
            <a:r>
              <a:rPr lang="hu-HU" dirty="0"/>
              <a:t> megsebesült.</a:t>
            </a:r>
            <a:br>
              <a:rPr lang="hu-HU" dirty="0"/>
            </a:br>
            <a:r>
              <a:rPr lang="hu-HU" dirty="0"/>
              <a:t>Eközben a rádióban bemondták a lemondását és </a:t>
            </a:r>
            <a:r>
              <a:rPr lang="hu-HU" dirty="0" err="1"/>
              <a:t>Rintelen</a:t>
            </a:r>
            <a:r>
              <a:rPr lang="hu-HU" dirty="0"/>
              <a:t> kancellári kinevezését, de az általános felkelésre való jeladásra nem </a:t>
            </a:r>
            <a:r>
              <a:rPr lang="hu-HU"/>
              <a:t>jutott idő</a:t>
            </a:r>
          </a:p>
          <a:p>
            <a:r>
              <a:rPr lang="hu-HU" dirty="0"/>
              <a:t> </a:t>
            </a:r>
            <a:r>
              <a:rPr lang="hu-HU" dirty="0" err="1"/>
              <a:t>Dollfuß</a:t>
            </a:r>
            <a:r>
              <a:rPr lang="hu-HU" dirty="0"/>
              <a:t> sebei későbbi orvosszakértői megállapítás szerint nem voltak halálosak, azonban mivel nem kaphatott orvosi segítséget, elvérzett.</a:t>
            </a:r>
          </a:p>
        </p:txBody>
      </p:sp>
    </p:spTree>
    <p:extLst>
      <p:ext uri="{BB962C8B-B14F-4D97-AF65-F5344CB8AC3E}">
        <p14:creationId xmlns:p14="http://schemas.microsoft.com/office/powerpoint/2010/main" val="51146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Sztálin</a:t>
            </a:r>
            <a:br>
              <a:rPr lang="hu-HU" dirty="0"/>
            </a:br>
            <a:r>
              <a:rPr lang="hu-HU" dirty="0"/>
              <a:t>1878 - 1953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31" y="2133600"/>
            <a:ext cx="2702438" cy="3778250"/>
          </a:xfrm>
        </p:spPr>
      </p:pic>
    </p:spTree>
    <p:extLst>
      <p:ext uri="{BB962C8B-B14F-4D97-AF65-F5344CB8AC3E}">
        <p14:creationId xmlns:p14="http://schemas.microsoft.com/office/powerpoint/2010/main" val="356312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ország valamennyi lakosa -  közös érdekek  </a:t>
            </a:r>
          </a:p>
          <a:p>
            <a:r>
              <a:rPr lang="hu-HU" dirty="0"/>
              <a:t>munkaadó   -  munkavállaló : káros felosztás</a:t>
            </a:r>
          </a:p>
          <a:p>
            <a:r>
              <a:rPr lang="hu-HU" dirty="0"/>
              <a:t> reakció    a világgazdasági válságra </a:t>
            </a:r>
          </a:p>
          <a:p>
            <a:r>
              <a:rPr lang="hu-HU" dirty="0"/>
              <a:t> bizalmatlanság a szabad piacgazdasággal szemben </a:t>
            </a:r>
          </a:p>
          <a:p>
            <a:r>
              <a:rPr lang="hu-HU" dirty="0"/>
              <a:t>céhes rendszerek iránti nosztalgia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13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/>
              <a:t>1902                    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0" y="620688"/>
            <a:ext cx="4458894" cy="5997213"/>
          </a:xfrm>
        </p:spPr>
      </p:pic>
    </p:spTree>
    <p:extLst>
      <p:ext uri="{BB962C8B-B14F-4D97-AF65-F5344CB8AC3E}">
        <p14:creationId xmlns:p14="http://schemas.microsoft.com/office/powerpoint/2010/main" val="36350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szovjet állam (1922. dec.)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legfőbb hatalom: Szovjetek (Tanácsok) Összoroszországi Kongresszusa – ez választja az </a:t>
            </a:r>
            <a:r>
              <a:rPr lang="hu-HU" u="sng" dirty="0" err="1"/>
              <a:t>ÖKVB-t</a:t>
            </a:r>
            <a:r>
              <a:rPr lang="hu-HU" u="sng" dirty="0"/>
              <a:t> =parlament </a:t>
            </a:r>
            <a:r>
              <a:rPr lang="hu-HU" dirty="0"/>
              <a:t>– ez választja az </a:t>
            </a:r>
            <a:r>
              <a:rPr lang="hu-HU" u="sng" dirty="0"/>
              <a:t>ÖKVB elnökségét = államfői testület </a:t>
            </a:r>
            <a:r>
              <a:rPr lang="hu-HU" dirty="0"/>
              <a:t>(1977-től = pártelnök)</a:t>
            </a:r>
          </a:p>
          <a:p>
            <a:r>
              <a:rPr lang="hu-HU" dirty="0"/>
              <a:t>Kormány = Népbiztosok Tanácsa</a:t>
            </a:r>
          </a:p>
          <a:p>
            <a:r>
              <a:rPr lang="hu-HU" dirty="0"/>
              <a:t>Miniszterelnök = Népbiztosok Tanácsának elnöke (Lenin)</a:t>
            </a:r>
          </a:p>
          <a:p>
            <a:r>
              <a:rPr lang="hu-HU" dirty="0"/>
              <a:t>1936. </a:t>
            </a:r>
            <a:r>
              <a:rPr lang="hu-HU" dirty="0" err="1"/>
              <a:t>alk</a:t>
            </a:r>
            <a:r>
              <a:rPr lang="hu-HU" dirty="0"/>
              <a:t>. ÖKVB helyett </a:t>
            </a:r>
            <a:r>
              <a:rPr lang="hu-HU" u="sng" dirty="0"/>
              <a:t>Legfelsőbb Tanács </a:t>
            </a:r>
            <a:r>
              <a:rPr lang="hu-HU" dirty="0"/>
              <a:t>(Szövetségi T. + Nemzetiségi T.)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086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1924. január: Lenin meghal,</a:t>
            </a:r>
          </a:p>
          <a:p>
            <a:r>
              <a:rPr lang="hu-HU" dirty="0"/>
              <a:t>Lenin Politikai végrendelete – titkosítják</a:t>
            </a:r>
          </a:p>
          <a:p>
            <a:r>
              <a:rPr lang="hu-HU" dirty="0"/>
              <a:t>Leszámolások</a:t>
            </a:r>
          </a:p>
          <a:p>
            <a:pPr>
              <a:buFontTx/>
              <a:buChar char="-"/>
            </a:pPr>
            <a:r>
              <a:rPr lang="hu-HU" dirty="0"/>
              <a:t>Trockistákkal (1929. T. elmegy, 1940. megöleti T.-t)</a:t>
            </a:r>
          </a:p>
          <a:p>
            <a:pPr>
              <a:buFontTx/>
              <a:buChar char="-"/>
            </a:pPr>
            <a:r>
              <a:rPr lang="hu-HU" dirty="0"/>
              <a:t>Párton belüli ellenfelek</a:t>
            </a:r>
          </a:p>
          <a:p>
            <a:pPr>
              <a:buFontTx/>
              <a:buChar char="-"/>
            </a:pPr>
            <a:r>
              <a:rPr lang="hu-HU" dirty="0"/>
              <a:t>Katonasággal (5 marsallból 3-at, 57 hadtestparancsnokból 50-et kivégeztet)</a:t>
            </a:r>
          </a:p>
          <a:p>
            <a:pPr>
              <a:buFontTx/>
              <a:buChar char="-"/>
            </a:pPr>
            <a:r>
              <a:rPr lang="hu-HU" dirty="0"/>
              <a:t>Koncepciós perek</a:t>
            </a:r>
          </a:p>
          <a:p>
            <a:r>
              <a:rPr lang="hu-HU" dirty="0" err="1"/>
              <a:t>Gulag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11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Erőltetett iparosítás</a:t>
            </a:r>
          </a:p>
          <a:p>
            <a:r>
              <a:rPr lang="hu-HU" sz="2400" dirty="0"/>
              <a:t>5 éves tervek</a:t>
            </a:r>
          </a:p>
          <a:p>
            <a:r>
              <a:rPr lang="hu-HU" sz="2400" dirty="0"/>
              <a:t>Sztahanov (1935. augusztus 31-én 102 tonna szenet bányászott 5 óra 45 perc alatt, ami előírt mennyiségének 14-szerese volt. Szeptember 19-én új csúcsot állított fel, 227 tonnát termelt egy műszak alatt.)</a:t>
            </a:r>
          </a:p>
          <a:p>
            <a:r>
              <a:rPr lang="hu-HU" sz="2400" dirty="0"/>
              <a:t>Ellenségkép - osztályellentét</a:t>
            </a:r>
          </a:p>
          <a:p>
            <a:r>
              <a:rPr lang="hu-HU" sz="2400" dirty="0"/>
              <a:t>Vezér-elv, személyi kultusz</a:t>
            </a:r>
          </a:p>
          <a:p>
            <a:r>
              <a:rPr lang="hu-HU" sz="2400" dirty="0"/>
              <a:t>Tömegeknek jólétet ígér</a:t>
            </a:r>
          </a:p>
          <a:p>
            <a:r>
              <a:rPr lang="hu-HU" sz="2400" dirty="0"/>
              <a:t>Propaganda, oktatás</a:t>
            </a:r>
          </a:p>
          <a:p>
            <a:r>
              <a:rPr lang="hu-HU" sz="2400" dirty="0"/>
              <a:t>Alárendelt, ellenőrzött bürokrácia</a:t>
            </a:r>
          </a:p>
        </p:txBody>
      </p:sp>
    </p:spTree>
    <p:extLst>
      <p:ext uri="{BB962C8B-B14F-4D97-AF65-F5344CB8AC3E}">
        <p14:creationId xmlns:p14="http://schemas.microsoft.com/office/powerpoint/2010/main" val="332021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Sztálin beszéde</a:t>
            </a:r>
          </a:p>
        </p:txBody>
      </p:sp>
    </p:spTree>
    <p:extLst>
      <p:ext uri="{BB962C8B-B14F-4D97-AF65-F5344CB8AC3E}">
        <p14:creationId xmlns:p14="http://schemas.microsoft.com/office/powerpoint/2010/main" val="292619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Franklin </a:t>
            </a:r>
            <a:r>
              <a:rPr lang="hu-HU" sz="2800" dirty="0" err="1"/>
              <a:t>Delano</a:t>
            </a:r>
            <a:r>
              <a:rPr lang="hu-HU" sz="2800" dirty="0"/>
              <a:t> Roosevelt</a:t>
            </a:r>
            <a:br>
              <a:rPr lang="hu-HU" sz="2800" dirty="0"/>
            </a:br>
            <a:r>
              <a:rPr lang="hu-HU" sz="2800" dirty="0"/>
              <a:t>(elnök 1933 – 1945)</a:t>
            </a:r>
            <a:br>
              <a:rPr lang="hu-HU" sz="2800" dirty="0"/>
            </a:br>
            <a:r>
              <a:rPr lang="hu-HU" sz="2800" dirty="0"/>
              <a:t>1882 - 1945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60" y="2133600"/>
            <a:ext cx="3209779" cy="3778250"/>
          </a:xfrm>
        </p:spPr>
      </p:pic>
    </p:spTree>
    <p:extLst>
      <p:ext uri="{BB962C8B-B14F-4D97-AF65-F5344CB8AC3E}">
        <p14:creationId xmlns:p14="http://schemas.microsoft.com/office/powerpoint/2010/main" val="333210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1930.  a családok 60 százaléka élt a létminimum alatt, </a:t>
            </a:r>
          </a:p>
          <a:p>
            <a:r>
              <a:rPr lang="hu-HU" dirty="0"/>
              <a:t>1929 és '32 között az átlagkereset egyharmadával csökkent, </a:t>
            </a:r>
          </a:p>
          <a:p>
            <a:r>
              <a:rPr lang="hu-HU" dirty="0"/>
              <a:t>1933-ra a városban élők negyede lett munkanélküli,</a:t>
            </a:r>
          </a:p>
          <a:p>
            <a:r>
              <a:rPr lang="hu-HU" dirty="0"/>
              <a:t>1932-ben a munkával rendelkezők fele részmunkaidős volt, </a:t>
            </a:r>
          </a:p>
          <a:p>
            <a:r>
              <a:rPr lang="hu-HU" dirty="0"/>
              <a:t>1930-ra a cégek háromnegyede veszteségessé vált,</a:t>
            </a:r>
          </a:p>
          <a:p>
            <a:r>
              <a:rPr lang="hu-HU" dirty="0"/>
              <a:t>Detroitban (autó)az emberek felének nem volt munkája,</a:t>
            </a:r>
          </a:p>
          <a:p>
            <a:r>
              <a:rPr lang="hu-HU" dirty="0"/>
              <a:t>a Ford 1929-ben 120 ezer embernek adott munkát, 1931-ben már csak 37 ezernek,</a:t>
            </a:r>
          </a:p>
          <a:p>
            <a:r>
              <a:rPr lang="hu-HU" dirty="0"/>
              <a:t>az építőipar teljesítménye 1929 és '32 között 82 </a:t>
            </a:r>
            <a:r>
              <a:rPr lang="hu-HU" dirty="0" err="1"/>
              <a:t>%-al</a:t>
            </a:r>
            <a:r>
              <a:rPr lang="hu-HU" dirty="0"/>
              <a:t> esett vissza,</a:t>
            </a:r>
          </a:p>
          <a:p>
            <a:r>
              <a:rPr lang="hu-HU" dirty="0"/>
              <a:t>1929 és '33 között az ipari termelés 42 </a:t>
            </a:r>
            <a:r>
              <a:rPr lang="hu-HU" dirty="0" err="1"/>
              <a:t>%-al</a:t>
            </a:r>
            <a:r>
              <a:rPr lang="hu-HU" dirty="0"/>
              <a:t> csökkent</a:t>
            </a:r>
          </a:p>
          <a:p>
            <a:r>
              <a:rPr lang="hu-HU" dirty="0"/>
              <a:t>a mezőgazdasági termelés csak 6 </a:t>
            </a:r>
            <a:r>
              <a:rPr lang="hu-HU" dirty="0" err="1"/>
              <a:t>%-al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44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Columbia Egyetem legjobb professzorai  + Keynes brit közgazdász tanácsai</a:t>
            </a:r>
          </a:p>
          <a:p>
            <a:r>
              <a:rPr lang="hu-HU" dirty="0"/>
              <a:t>Technológia gyors fejlődése – több termék, mint eladható – megoldás: nem a termelés csökkentése, hanem a vásárlóerő növelése</a:t>
            </a:r>
          </a:p>
          <a:p>
            <a:r>
              <a:rPr lang="hu-HU" dirty="0"/>
              <a:t>Állam segítsen – legyen munkahely – munkaképteleneknek jövedelem</a:t>
            </a:r>
          </a:p>
          <a:p>
            <a:r>
              <a:rPr lang="hu-HU" dirty="0"/>
              <a:t>Az amerikai kisember húzhatja ki a gazdaságot a válságból</a:t>
            </a:r>
          </a:p>
        </p:txBody>
      </p:sp>
    </p:spTree>
    <p:extLst>
      <p:ext uri="{BB962C8B-B14F-4D97-AF65-F5344CB8AC3E}">
        <p14:creationId xmlns:p14="http://schemas.microsoft.com/office/powerpoint/2010/main" val="272655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1933-1937: az amerikai gazdaság évi 10 </a:t>
            </a:r>
            <a:r>
              <a:rPr lang="hu-HU" dirty="0" err="1"/>
              <a:t>%-al</a:t>
            </a:r>
            <a:r>
              <a:rPr lang="hu-HU" dirty="0"/>
              <a:t> nőtt</a:t>
            </a:r>
          </a:p>
          <a:p>
            <a:r>
              <a:rPr lang="hu-HU" dirty="0"/>
              <a:t>Demokrácia megúszta (nem a kevesek vagyona – hanem a sokak által elköltött pénz)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855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Deal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mezőgazdaság, és ipar újjáépítése</a:t>
            </a:r>
          </a:p>
          <a:p>
            <a:r>
              <a:rPr lang="hu-HU" dirty="0"/>
              <a:t>a bankszervezet és hitelügy reformja</a:t>
            </a:r>
          </a:p>
          <a:p>
            <a:pPr>
              <a:buFontTx/>
              <a:buChar char="-"/>
            </a:pPr>
            <a:r>
              <a:rPr lang="hu-HU" dirty="0"/>
              <a:t>a dollár leértékelése</a:t>
            </a:r>
          </a:p>
          <a:p>
            <a:pPr>
              <a:buFontTx/>
              <a:buChar char="-"/>
            </a:pPr>
            <a:r>
              <a:rPr lang="hu-HU" dirty="0"/>
              <a:t> 1933-ban az arany kivitelének megtiltása</a:t>
            </a:r>
          </a:p>
          <a:p>
            <a:r>
              <a:rPr lang="hu-HU" dirty="0"/>
              <a:t>  farmerek megsegítése –  Mezőgazdaságot Szabályzó Törvény (AAA)</a:t>
            </a:r>
          </a:p>
          <a:p>
            <a:pPr>
              <a:buFontTx/>
              <a:buChar char="-"/>
            </a:pPr>
            <a:r>
              <a:rPr lang="hu-HU" dirty="0"/>
              <a:t>bizonyos növényi és állati agrártermékek termelésének korlátozása,  ennek fejében a farmereknek kártalanítás</a:t>
            </a:r>
          </a:p>
          <a:p>
            <a:pPr>
              <a:buFontTx/>
              <a:buChar char="-"/>
            </a:pPr>
            <a:r>
              <a:rPr lang="hu-HU" dirty="0"/>
              <a:t>haladékot kaptak adósságaik visszafizetésére</a:t>
            </a:r>
          </a:p>
          <a:p>
            <a:r>
              <a:rPr lang="hu-HU" dirty="0"/>
              <a:t>termelés korlátozása – túlzott kínálat megszüntetése</a:t>
            </a:r>
          </a:p>
          <a:p>
            <a:r>
              <a:rPr lang="hu-HU" dirty="0"/>
              <a:t> </a:t>
            </a:r>
            <a:r>
              <a:rPr lang="hu-HU" u="sng" dirty="0"/>
              <a:t>munkanélküliség kérdése </a:t>
            </a:r>
            <a:r>
              <a:rPr lang="hu-HU" dirty="0"/>
              <a:t>–  hatalmas közmunkaprogram, amelyet az Ipari Újjáépítési Törvény (NIRA) szabályoz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135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XIII. Leó pápa: </a:t>
            </a:r>
            <a:r>
              <a:rPr lang="hu-HU" dirty="0" err="1"/>
              <a:t>Rerum</a:t>
            </a:r>
            <a:r>
              <a:rPr lang="hu-HU" dirty="0"/>
              <a:t> </a:t>
            </a:r>
            <a:r>
              <a:rPr lang="hu-HU" dirty="0" err="1"/>
              <a:t>Novarum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(1891. május 15.)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„Alapvető hibát követnek el a társadalmi kérdés tárgyalásában azok is, akik a két társadalmi osztályt eleve egymás ellenségének tartják, mintha a természet a gazdagokat és a szegényeket arra teremtette volna, hogy állandó harcban egymást irtsák. Ez annyira ellenkezik a józan ésszel és az igazsággal, hogy pontosan az ellenkezője igaz. Ahogy ugyanis a testben a különféle tagok úgy illeszkednek egymáshoz, hogy ebből az egésznek az az összhangja keletkezik, amit joggal mondunk harmóniának, éppen úgy intézkedett a természet a társadalomról is, hogy a két osztály egyetértő kölcsönviszonyban álljon egymással, s megfelelő egyensúlyt tartva egészítse ki egymást. Hiszen teljes mértékben egymásra vannak utalva: sem a tőke munka nélkül, sem a munka tőke nélkül nem lehet meg.”</a:t>
            </a:r>
          </a:p>
        </p:txBody>
      </p:sp>
    </p:spTree>
    <p:extLst>
      <p:ext uri="{BB962C8B-B14F-4D97-AF65-F5344CB8AC3E}">
        <p14:creationId xmlns:p14="http://schemas.microsoft.com/office/powerpoint/2010/main" val="26864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polgári tartalék hadtest (CCC)létrehozása: a munkások táborokban laktak, ingyen étkezést, szállást, egyenruhát és napi 1 dollár zsebpénzt kaptak</a:t>
            </a:r>
          </a:p>
          <a:p>
            <a:pPr>
              <a:buFontTx/>
              <a:buChar char="-"/>
            </a:pPr>
            <a:r>
              <a:rPr lang="hu-HU" sz="2400" dirty="0"/>
              <a:t>erdőket ültettek, </a:t>
            </a:r>
          </a:p>
          <a:p>
            <a:pPr>
              <a:buFontTx/>
              <a:buChar char="-"/>
            </a:pPr>
            <a:r>
              <a:rPr lang="hu-HU" sz="2400" dirty="0"/>
              <a:t>utakat, hidakat építettek,</a:t>
            </a:r>
          </a:p>
          <a:p>
            <a:pPr>
              <a:buFontTx/>
              <a:buChar char="-"/>
            </a:pPr>
            <a:r>
              <a:rPr lang="hu-HU" sz="2400" dirty="0"/>
              <a:t> folyószabályozást végeztek</a:t>
            </a:r>
          </a:p>
          <a:p>
            <a:pPr marL="0" indent="0">
              <a:buNone/>
            </a:pPr>
            <a:r>
              <a:rPr lang="hu-HU" sz="2400" dirty="0"/>
              <a:t>•   közmunkaügyi hivatal  (Works </a:t>
            </a:r>
            <a:r>
              <a:rPr lang="hu-HU" sz="2400" dirty="0" err="1"/>
              <a:t>Progress</a:t>
            </a:r>
            <a:r>
              <a:rPr lang="hu-HU" sz="2400" dirty="0"/>
              <a:t> </a:t>
            </a:r>
            <a:r>
              <a:rPr lang="hu-HU" sz="2400" dirty="0" err="1"/>
              <a:t>Administration</a:t>
            </a:r>
            <a:r>
              <a:rPr lang="hu-HU" sz="2400" dirty="0"/>
              <a:t> - WPA) megalakulása, melynek feladata a közmunkák szervezése volt</a:t>
            </a:r>
          </a:p>
          <a:p>
            <a:pPr marL="0" indent="0">
              <a:buNone/>
            </a:pPr>
            <a:r>
              <a:rPr lang="hu-HU" sz="2400" dirty="0"/>
              <a:t>• WPA projekt pl.:  </a:t>
            </a:r>
          </a:p>
          <a:p>
            <a:pPr>
              <a:buFontTx/>
              <a:buChar char="-"/>
            </a:pPr>
            <a:r>
              <a:rPr lang="hu-HU" sz="2400" dirty="0"/>
              <a:t>a </a:t>
            </a:r>
            <a:r>
              <a:rPr lang="hu-HU" sz="2400" dirty="0">
                <a:hlinkClick r:id="rId2" tooltip="Los Angeles"/>
              </a:rPr>
              <a:t>Los Angeles</a:t>
            </a:r>
            <a:r>
              <a:rPr lang="hu-HU" sz="2400" dirty="0"/>
              <a:t>-i </a:t>
            </a:r>
            <a:r>
              <a:rPr lang="hu-HU" sz="2400" dirty="0">
                <a:hlinkClick r:id="rId3" tooltip="Griffith obszervatórium (a lap nem létezik)"/>
              </a:rPr>
              <a:t>Griffith obszervatórium</a:t>
            </a:r>
            <a:r>
              <a:rPr lang="hu-HU" sz="2400" dirty="0"/>
              <a:t>,</a:t>
            </a:r>
          </a:p>
          <a:p>
            <a:pPr>
              <a:buFontTx/>
              <a:buChar char="-"/>
            </a:pPr>
            <a:r>
              <a:rPr lang="hu-HU" sz="2400" dirty="0"/>
              <a:t> a </a:t>
            </a:r>
            <a:r>
              <a:rPr lang="hu-HU" sz="2400" dirty="0">
                <a:hlinkClick r:id="rId4" tooltip="New York"/>
              </a:rPr>
              <a:t>New York</a:t>
            </a:r>
            <a:r>
              <a:rPr lang="hu-HU" sz="2400" dirty="0"/>
              <a:t>-i </a:t>
            </a:r>
            <a:r>
              <a:rPr lang="hu-HU" sz="2400" dirty="0" err="1">
                <a:hlinkClick r:id="rId5" tooltip="LaGuardia repülőtér"/>
              </a:rPr>
              <a:t>LaGuardia</a:t>
            </a:r>
            <a:r>
              <a:rPr lang="hu-HU" sz="2400" dirty="0">
                <a:hlinkClick r:id="rId5" tooltip="LaGuardia repülőtér"/>
              </a:rPr>
              <a:t> repülőtér</a:t>
            </a:r>
            <a:r>
              <a:rPr lang="hu-HU" sz="2400" dirty="0"/>
              <a:t> </a:t>
            </a:r>
          </a:p>
          <a:p>
            <a:pPr>
              <a:buFontTx/>
              <a:buChar char="-"/>
            </a:pPr>
            <a:r>
              <a:rPr lang="hu-HU" sz="2400" dirty="0"/>
              <a:t> a </a:t>
            </a:r>
            <a:r>
              <a:rPr lang="hu-HU" sz="2400" dirty="0">
                <a:hlinkClick r:id="rId6" tooltip="San Francisco"/>
              </a:rPr>
              <a:t>San Franciscó-i</a:t>
            </a:r>
            <a:r>
              <a:rPr lang="hu-HU" sz="2400" dirty="0"/>
              <a:t> </a:t>
            </a:r>
            <a:r>
              <a:rPr lang="hu-HU" sz="2400" dirty="0">
                <a:hlinkClick r:id="rId7" tooltip="Golden Gate híd"/>
              </a:rPr>
              <a:t>Golden Gate híd</a:t>
            </a:r>
            <a:r>
              <a:rPr lang="hu-H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59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NRA: </a:t>
            </a:r>
          </a:p>
          <a:p>
            <a:pPr>
              <a:buFontTx/>
              <a:buChar char="-"/>
            </a:pPr>
            <a:r>
              <a:rPr lang="hu-HU" dirty="0"/>
              <a:t>a magánvállalkozás, az ipari termelés fellendítése</a:t>
            </a:r>
          </a:p>
          <a:p>
            <a:pPr>
              <a:buFontTx/>
              <a:buChar char="-"/>
            </a:pPr>
            <a:r>
              <a:rPr lang="hu-HU" dirty="0"/>
              <a:t>az egyes iparágak vállalati verseny-megállapodásokat létesítenek</a:t>
            </a:r>
          </a:p>
          <a:p>
            <a:pPr>
              <a:buFontTx/>
              <a:buChar char="-"/>
            </a:pPr>
            <a:r>
              <a:rPr lang="hu-HU" dirty="0"/>
              <a:t>rögzítették az árakat</a:t>
            </a:r>
          </a:p>
          <a:p>
            <a:pPr>
              <a:buFontTx/>
              <a:buChar char="-"/>
            </a:pPr>
            <a:r>
              <a:rPr lang="hu-HU" dirty="0"/>
              <a:t>ritkábban korlátozták a termelést</a:t>
            </a:r>
          </a:p>
          <a:p>
            <a:pPr>
              <a:buFontTx/>
              <a:buChar char="-"/>
            </a:pPr>
            <a:r>
              <a:rPr lang="hu-HU" dirty="0"/>
              <a:t>szabályozták a munkafeltételeket </a:t>
            </a:r>
          </a:p>
          <a:p>
            <a:pPr>
              <a:buFontTx/>
              <a:buChar char="-"/>
            </a:pPr>
            <a:r>
              <a:rPr lang="hu-HU" dirty="0"/>
              <a:t>megszabták a munkaidőt és a minimális munkabéreket</a:t>
            </a:r>
          </a:p>
          <a:p>
            <a:pPr>
              <a:buFontTx/>
              <a:buChar char="-"/>
            </a:pPr>
            <a:r>
              <a:rPr lang="hu-HU" dirty="0"/>
              <a:t>a gyermekmunkát teljesen eltörölték</a:t>
            </a:r>
          </a:p>
          <a:p>
            <a:pPr>
              <a:buFontTx/>
              <a:buChar char="-"/>
            </a:pPr>
            <a:r>
              <a:rPr lang="hu-HU" dirty="0"/>
              <a:t>a törvény elismerte a kollektív szerződéskötés jogát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001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u="sng" dirty="0"/>
              <a:t>1933. évi banktörvény </a:t>
            </a:r>
            <a:r>
              <a:rPr lang="hu-HU" dirty="0"/>
              <a:t>bevezeti az 5000 dollár összegig terjedő bankbetétek biztosítását</a:t>
            </a:r>
          </a:p>
          <a:p>
            <a:r>
              <a:rPr lang="hu-HU" dirty="0"/>
              <a:t>A bankok újbóli megnyitását szövetségi hatósági engedélyhez kötötte</a:t>
            </a:r>
          </a:p>
          <a:p>
            <a:r>
              <a:rPr lang="hu-HU" dirty="0"/>
              <a:t>A bankoktól a kötvénykibocsátás jogát elvette,</a:t>
            </a:r>
          </a:p>
          <a:p>
            <a:r>
              <a:rPr lang="hu-HU" dirty="0"/>
              <a:t>Az új kibocsátásoknál az összes lényeges beruházási adatokat nyilvánosságra kell hozni, és ezek helyességéért a vállalat vezetői felelősek.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31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társadalombiztosítási rendszer kiépítése,  </a:t>
            </a:r>
          </a:p>
          <a:p>
            <a:r>
              <a:rPr lang="hu-HU" dirty="0"/>
              <a:t>elkezdődött a munkanélküliek segélyezése, létrejött a Szövetségi Gyorssegélyező Hivatal (FERA).</a:t>
            </a:r>
          </a:p>
          <a:p>
            <a:r>
              <a:rPr lang="hu-HU" dirty="0"/>
              <a:t>amerikaiak tájékoztatása: a „kandalló előtti beszélgetéseket”  a rádióban</a:t>
            </a:r>
          </a:p>
          <a:p>
            <a:r>
              <a:rPr lang="hu-HU" dirty="0"/>
              <a:t>a „kék sas akció”: a New </a:t>
            </a:r>
            <a:r>
              <a:rPr lang="hu-HU" dirty="0" err="1"/>
              <a:t>Deal</a:t>
            </a:r>
            <a:r>
              <a:rPr lang="hu-HU" dirty="0"/>
              <a:t> törvényeit betartók kék sassal jelölhették meg áruikat</a:t>
            </a:r>
          </a:p>
          <a:p>
            <a:r>
              <a:rPr lang="hu-HU" dirty="0"/>
              <a:t>1935-ben  a Legfelsőbb Bíróság a New </a:t>
            </a:r>
            <a:r>
              <a:rPr lang="hu-HU" dirty="0" err="1"/>
              <a:t>Deal</a:t>
            </a:r>
            <a:r>
              <a:rPr lang="hu-HU" dirty="0"/>
              <a:t> több törvényét is alkotmányellenesnek ítélte. Roosevelt ekkor a testület létszámát 9-ről 15-re emelte,  így elfogadták a korábban alkotmányellenesnek minősített törvényeket.</a:t>
            </a:r>
          </a:p>
          <a:p>
            <a:r>
              <a:rPr lang="hu-HU" dirty="0"/>
              <a:t>1935-36-ban egy újabb </a:t>
            </a:r>
            <a:r>
              <a:rPr lang="hu-HU" dirty="0" err="1"/>
              <a:t>tv.csomag</a:t>
            </a:r>
            <a:r>
              <a:rPr lang="hu-HU" dirty="0"/>
              <a:t>: 2millió munkanélküli számára teremtett munkahelyet</a:t>
            </a:r>
          </a:p>
          <a:p>
            <a:r>
              <a:rPr lang="hu-HU" dirty="0"/>
              <a:t>az elnök az 1936-os választásokon  fölényes győzelmet aratott – évtized végére az USA kilábal a válságból</a:t>
            </a:r>
          </a:p>
        </p:txBody>
      </p:sp>
    </p:spTree>
    <p:extLst>
      <p:ext uri="{BB962C8B-B14F-4D97-AF65-F5344CB8AC3E}">
        <p14:creationId xmlns:p14="http://schemas.microsoft.com/office/powerpoint/2010/main" val="173625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21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Quadragesimo</a:t>
            </a:r>
            <a:r>
              <a:rPr lang="hu-HU" dirty="0"/>
              <a:t> anno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de-DE" dirty="0"/>
              <a:t> </a:t>
            </a:r>
            <a:r>
              <a:rPr lang="hu-HU" dirty="0"/>
              <a:t>1931 május 15. XI.</a:t>
            </a:r>
            <a:r>
              <a:rPr lang="de-DE" dirty="0"/>
              <a:t> </a:t>
            </a:r>
            <a:r>
              <a:rPr lang="hu-HU" dirty="0"/>
              <a:t>Pius  </a:t>
            </a:r>
          </a:p>
        </p:txBody>
      </p:sp>
    </p:spTree>
    <p:extLst>
      <p:ext uri="{BB962C8B-B14F-4D97-AF65-F5344CB8AC3E}">
        <p14:creationId xmlns:p14="http://schemas.microsoft.com/office/powerpoint/2010/main" val="222981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Megjelenései: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Getúlio</a:t>
            </a:r>
            <a:r>
              <a:rPr lang="hu-HU" dirty="0"/>
              <a:t> </a:t>
            </a:r>
            <a:r>
              <a:rPr lang="hu-HU" dirty="0" err="1"/>
              <a:t>Dornelles</a:t>
            </a:r>
            <a:r>
              <a:rPr lang="hu-HU" dirty="0"/>
              <a:t> </a:t>
            </a:r>
            <a:r>
              <a:rPr lang="hu-HU" dirty="0" err="1"/>
              <a:t>Vargas</a:t>
            </a:r>
            <a:r>
              <a:rPr lang="hu-HU" dirty="0"/>
              <a:t> - Brazília</a:t>
            </a:r>
          </a:p>
          <a:p>
            <a:r>
              <a:rPr lang="hu-HU" dirty="0" err="1"/>
              <a:t>Benito</a:t>
            </a:r>
            <a:r>
              <a:rPr lang="hu-HU" dirty="0"/>
              <a:t> Mussolini</a:t>
            </a:r>
          </a:p>
          <a:p>
            <a:r>
              <a:rPr lang="hu-HU" dirty="0"/>
              <a:t>Engelbert </a:t>
            </a:r>
            <a:r>
              <a:rPr lang="hu-HU" dirty="0" err="1"/>
              <a:t>Dollfuß</a:t>
            </a:r>
            <a:endParaRPr lang="hu-HU" dirty="0"/>
          </a:p>
          <a:p>
            <a:r>
              <a:rPr lang="hu-HU" dirty="0" err="1"/>
              <a:t>Salazar</a:t>
            </a:r>
            <a:r>
              <a:rPr lang="hu-HU" dirty="0"/>
              <a:t> –Portugália</a:t>
            </a:r>
          </a:p>
          <a:p>
            <a:r>
              <a:rPr lang="hu-HU" dirty="0"/>
              <a:t>Roosevelt – New </a:t>
            </a:r>
            <a:r>
              <a:rPr lang="hu-HU" dirty="0" err="1"/>
              <a:t>Deal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01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 klasszikus </a:t>
            </a:r>
            <a:r>
              <a:rPr lang="hu-HU" b="1" dirty="0" err="1"/>
              <a:t>korporatizmus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 „felülről“, az állam által kikényszerített forma</a:t>
            </a:r>
          </a:p>
          <a:p>
            <a:r>
              <a:rPr lang="hu-HU" dirty="0"/>
              <a:t> ismertető jegyei: </a:t>
            </a:r>
          </a:p>
          <a:p>
            <a:pPr>
              <a:buFontTx/>
              <a:buChar char="-"/>
            </a:pPr>
            <a:r>
              <a:rPr lang="hu-HU" dirty="0"/>
              <a:t> mesterségesen képzett, céhszerű kényszer-szövetség, </a:t>
            </a:r>
          </a:p>
          <a:p>
            <a:pPr>
              <a:buFontTx/>
              <a:buChar char="-"/>
            </a:pPr>
            <a:r>
              <a:rPr lang="hu-HU" dirty="0"/>
              <a:t>belekényszerített tagság</a:t>
            </a:r>
          </a:p>
          <a:p>
            <a:pPr>
              <a:buFontTx/>
              <a:buChar char="-"/>
            </a:pPr>
            <a:r>
              <a:rPr lang="hu-HU" dirty="0"/>
              <a:t>nincs konkurencia köztük</a:t>
            </a:r>
          </a:p>
          <a:p>
            <a:pPr>
              <a:buFontTx/>
              <a:buChar char="-"/>
            </a:pPr>
            <a:r>
              <a:rPr lang="hu-HU" dirty="0"/>
              <a:t> bizonyos képviseleti monopólium </a:t>
            </a:r>
          </a:p>
          <a:p>
            <a:pPr marL="0" indent="0">
              <a:buNone/>
            </a:pPr>
            <a:r>
              <a:rPr lang="hu-HU" dirty="0"/>
              <a:t>             - a vezető testület megválasztása,</a:t>
            </a:r>
          </a:p>
          <a:p>
            <a:pPr marL="0" indent="0">
              <a:buNone/>
            </a:pPr>
            <a:r>
              <a:rPr lang="hu-HU" dirty="0"/>
              <a:t>             - a követelések és érdekek megfogalmazása</a:t>
            </a:r>
          </a:p>
          <a:p>
            <a:pPr marL="0" indent="0">
              <a:buNone/>
            </a:pPr>
            <a:r>
              <a:rPr lang="hu-HU" dirty="0"/>
              <a:t>             -  állami előírással jön létre</a:t>
            </a:r>
          </a:p>
          <a:p>
            <a:pPr marL="0" indent="0">
              <a:buNone/>
            </a:pPr>
            <a:r>
              <a:rPr lang="hu-HU" dirty="0"/>
              <a:t>• elsősorban diktatúrákban</a:t>
            </a:r>
          </a:p>
          <a:p>
            <a:pPr marL="0" indent="0">
              <a:buNone/>
            </a:pPr>
            <a:r>
              <a:rPr lang="hu-HU" dirty="0"/>
              <a:t>• állami kontroll alatt álló szakszervezetek, érdekképviselet helyett ellenőrzés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544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/>
            </a:r>
            <a:br>
              <a:rPr lang="hu-HU" b="1" dirty="0"/>
            </a:br>
            <a:r>
              <a:rPr lang="hu-HU" b="1" dirty="0" err="1"/>
              <a:t>Neokorporatizmus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 „alulról“  szervezett  </a:t>
            </a:r>
          </a:p>
          <a:p>
            <a:r>
              <a:rPr lang="hu-HU" dirty="0"/>
              <a:t> </a:t>
            </a:r>
            <a:r>
              <a:rPr lang="hu-HU" i="1" dirty="0"/>
              <a:t>szabadon</a:t>
            </a:r>
            <a:r>
              <a:rPr lang="hu-HU" dirty="0"/>
              <a:t> szerveződő érdekszövetségek tagjai </a:t>
            </a:r>
            <a:r>
              <a:rPr lang="hu-HU" i="1" dirty="0"/>
              <a:t>szabadon</a:t>
            </a:r>
            <a:r>
              <a:rPr lang="hu-HU" dirty="0"/>
              <a:t> lépnek be</a:t>
            </a:r>
          </a:p>
          <a:p>
            <a:r>
              <a:rPr lang="hu-HU" dirty="0"/>
              <a:t>államhatalom által megadott feladatkörök</a:t>
            </a:r>
          </a:p>
          <a:p>
            <a:r>
              <a:rPr lang="hu-HU" dirty="0"/>
              <a:t> az állam, a szakszervezetek és a munkaadók szövetsége</a:t>
            </a:r>
          </a:p>
          <a:p>
            <a:r>
              <a:rPr lang="hu-HU" dirty="0"/>
              <a:t> munkaadók és dolgozók nem sztrájkokkal  keresnek megoldást pl. a bérkövetelésekre, hanem megpróbálnak egyezséget elérni</a:t>
            </a:r>
          </a:p>
          <a:p>
            <a:r>
              <a:rPr lang="hu-HU" dirty="0"/>
              <a:t> a </a:t>
            </a:r>
            <a:r>
              <a:rPr lang="hu-HU" dirty="0" err="1"/>
              <a:t>korporatizmus</a:t>
            </a:r>
            <a:r>
              <a:rPr lang="hu-HU" dirty="0"/>
              <a:t> kritikusai:  a szakszervezetek   nem képviselik elég erélyesen  a tagság érdekeit</a:t>
            </a:r>
          </a:p>
          <a:p>
            <a:r>
              <a:rPr lang="hu-HU" i="1" dirty="0" err="1"/>
              <a:t>neokorporatizmus</a:t>
            </a:r>
            <a:r>
              <a:rPr lang="hu-HU" dirty="0"/>
              <a:t>   – elsősorban a konszenzus-orientált demokráciákban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015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Benito</a:t>
            </a:r>
            <a:r>
              <a:rPr lang="hu-HU" dirty="0"/>
              <a:t> Mussolini</a:t>
            </a:r>
            <a:br>
              <a:rPr lang="hu-HU" dirty="0"/>
            </a:br>
            <a:r>
              <a:rPr lang="hu-HU" dirty="0"/>
              <a:t>1883.07.29. </a:t>
            </a:r>
            <a:r>
              <a:rPr lang="pt-BR" dirty="0"/>
              <a:t> – </a:t>
            </a:r>
            <a:r>
              <a:rPr lang="hu-HU" dirty="0"/>
              <a:t> 1945. 04. 28.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49" y="2133600"/>
            <a:ext cx="2802202" cy="3778250"/>
          </a:xfrm>
        </p:spPr>
      </p:pic>
    </p:spTree>
    <p:extLst>
      <p:ext uri="{BB962C8B-B14F-4D97-AF65-F5344CB8AC3E}">
        <p14:creationId xmlns:p14="http://schemas.microsoft.com/office/powerpoint/2010/main" val="401251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2096</Words>
  <Application>Microsoft Office PowerPoint</Application>
  <PresentationFormat>Diavetítés a képernyőre (4:3 oldalarány)</PresentationFormat>
  <Paragraphs>222</Paragraphs>
  <Slides>44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 3</vt:lpstr>
      <vt:lpstr>Szálak</vt:lpstr>
      <vt:lpstr>A 2 világháború között</vt:lpstr>
      <vt:lpstr>Korporativizmus/                   korporatizmus</vt:lpstr>
      <vt:lpstr>PowerPoint-bemutató</vt:lpstr>
      <vt:lpstr>XIII. Leó pápa: Rerum Novarum (1891. május 15.)</vt:lpstr>
      <vt:lpstr>Quadragesimo anno</vt:lpstr>
      <vt:lpstr>Megjelenései:</vt:lpstr>
      <vt:lpstr> klasszikus korporatizmus </vt:lpstr>
      <vt:lpstr> Neokorporatizmus </vt:lpstr>
      <vt:lpstr>Benito Mussolini 1883.07.29.  –  1945. 04. 28.</vt:lpstr>
      <vt:lpstr>Mussolini </vt:lpstr>
      <vt:lpstr>PowerPoint-bemutató</vt:lpstr>
      <vt:lpstr>PowerPoint-bemutató</vt:lpstr>
      <vt:lpstr>PowerPoint-bemutató</vt:lpstr>
      <vt:lpstr>Mussolini egyszemélyes hatalma</vt:lpstr>
      <vt:lpstr>PowerPoint-bemutató</vt:lpstr>
      <vt:lpstr>PowerPoint-bemutató</vt:lpstr>
      <vt:lpstr>PowerPoint-bemutató</vt:lpstr>
      <vt:lpstr>PowerPoint-bemutató</vt:lpstr>
      <vt:lpstr>PowerPoint-bemutató</vt:lpstr>
      <vt:lpstr>Engelbert Dollfuß 1892-1934</vt:lpstr>
      <vt:lpstr>Út a diktatúra felé</vt:lpstr>
      <vt:lpstr>PowerPoint-bemutató</vt:lpstr>
      <vt:lpstr>PowerPoint-bemutató</vt:lpstr>
      <vt:lpstr>PowerPoint-bemutató</vt:lpstr>
      <vt:lpstr>PowerPoint-bemutató</vt:lpstr>
      <vt:lpstr>PowerPoint-bemutató</vt:lpstr>
      <vt:lpstr>Szövetségi Gyűlés</vt:lpstr>
      <vt:lpstr>PowerPoint-bemutató</vt:lpstr>
      <vt:lpstr>Sztálin 1878 - 1953</vt:lpstr>
      <vt:lpstr>1902                     </vt:lpstr>
      <vt:lpstr>A szovjet állam (1922. dec.)</vt:lpstr>
      <vt:lpstr>PowerPoint-bemutató</vt:lpstr>
      <vt:lpstr>PowerPoint-bemutató</vt:lpstr>
      <vt:lpstr>PowerPoint-bemutató</vt:lpstr>
      <vt:lpstr>Franklin Delano Roosevelt (elnök 1933 – 1945) 1882 - 1945</vt:lpstr>
      <vt:lpstr>PowerPoint-bemutató</vt:lpstr>
      <vt:lpstr>PowerPoint-bemutató</vt:lpstr>
      <vt:lpstr>PowerPoint-bemutató</vt:lpstr>
      <vt:lpstr>New Deal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 világháború között</dc:title>
  <dc:creator>PPKE</dc:creator>
  <cp:lastModifiedBy>Körmendy Renáta</cp:lastModifiedBy>
  <cp:revision>57</cp:revision>
  <dcterms:created xsi:type="dcterms:W3CDTF">2017-05-10T22:41:09Z</dcterms:created>
  <dcterms:modified xsi:type="dcterms:W3CDTF">2024-04-15T06:43:15Z</dcterms:modified>
</cp:coreProperties>
</file>