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70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9" r:id="rId33"/>
    <p:sldId id="287" r:id="rId34"/>
    <p:sldId id="288" r:id="rId35"/>
    <p:sldId id="293" r:id="rId36"/>
    <p:sldId id="290" r:id="rId37"/>
    <p:sldId id="292" r:id="rId38"/>
    <p:sldId id="291" r:id="rId39"/>
    <p:sldId id="294" r:id="rId40"/>
    <p:sldId id="295" r:id="rId4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87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220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9516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099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1895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3493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742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05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221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560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200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914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142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139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01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846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9665F-3BE3-43C3-8F58-6AA80F777177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2F271A6-8C6A-49BA-85AF-32B286B144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489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kezdetek és a görögök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2063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Spárta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5" y="1152525"/>
            <a:ext cx="6838949" cy="5600699"/>
          </a:xfrm>
        </p:spPr>
      </p:pic>
    </p:spTree>
    <p:extLst>
      <p:ext uri="{BB962C8B-B14F-4D97-AF65-F5344CB8AC3E}">
        <p14:creationId xmlns:p14="http://schemas.microsoft.com/office/powerpoint/2010/main" val="232112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Spárta társadalma és államszervezet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Legkorábbi hellén városállam (=</a:t>
            </a:r>
            <a:r>
              <a:rPr lang="hu-HU" dirty="0" err="1" smtClean="0"/>
              <a:t>Lakedaimón</a:t>
            </a:r>
            <a:r>
              <a:rPr lang="hu-HU" dirty="0" smtClean="0"/>
              <a:t>, Spárta csak a város neve)</a:t>
            </a:r>
          </a:p>
          <a:p>
            <a:r>
              <a:rPr lang="hu-HU" dirty="0" smtClean="0"/>
              <a:t>Kb. 400 évig áll fenn, dórok leigázzák az akhájokat (i.e. 10. sz.)</a:t>
            </a:r>
          </a:p>
          <a:p>
            <a:r>
              <a:rPr lang="hu-HU" dirty="0" err="1" smtClean="0"/>
              <a:t>Militáris</a:t>
            </a:r>
            <a:r>
              <a:rPr lang="hu-HU" dirty="0" smtClean="0"/>
              <a:t>, arisztokratikus, nevelés (7.-20. életévig közös nevelés, 30. év után tudnak családot alapítani)</a:t>
            </a:r>
          </a:p>
          <a:p>
            <a:r>
              <a:rPr lang="hu-HU" dirty="0" smtClean="0"/>
              <a:t>Lükurgosz  törvényhozó (????) i.e. 8. sz.</a:t>
            </a:r>
          </a:p>
          <a:p>
            <a:r>
              <a:rPr lang="hu-HU" dirty="0" smtClean="0"/>
              <a:t>Spártai szabadok lakóhelye 5 falu</a:t>
            </a:r>
          </a:p>
          <a:p>
            <a:r>
              <a:rPr lang="hu-HU" dirty="0" smtClean="0"/>
              <a:t>i.e. 720 körül </a:t>
            </a:r>
            <a:r>
              <a:rPr lang="hu-HU" dirty="0" err="1" smtClean="0"/>
              <a:t>rhétra</a:t>
            </a:r>
            <a:r>
              <a:rPr lang="hu-HU" dirty="0" smtClean="0"/>
              <a:t> (alkotmány)</a:t>
            </a:r>
          </a:p>
          <a:p>
            <a:r>
              <a:rPr lang="hu-HU" dirty="0"/>
              <a:t>Teljes jogú </a:t>
            </a:r>
            <a:r>
              <a:rPr lang="hu-HU" dirty="0" smtClean="0"/>
              <a:t>polgárok (legidősebb fiú)</a:t>
            </a:r>
          </a:p>
          <a:p>
            <a:r>
              <a:rPr lang="hu-HU" dirty="0"/>
              <a:t>Részleges jogúak vagy a polgárjogra </a:t>
            </a:r>
            <a:r>
              <a:rPr lang="hu-HU" dirty="0" smtClean="0"/>
              <a:t>esélyesek</a:t>
            </a:r>
          </a:p>
          <a:p>
            <a:r>
              <a:rPr lang="hu-HU" dirty="0" smtClean="0"/>
              <a:t>Körüllakók (</a:t>
            </a:r>
            <a:r>
              <a:rPr lang="hu-HU" dirty="0"/>
              <a:t>a </a:t>
            </a:r>
            <a:r>
              <a:rPr lang="hu-HU" b="1" dirty="0" err="1" smtClean="0"/>
              <a:t>perioikoszok</a:t>
            </a:r>
            <a:r>
              <a:rPr lang="hu-HU" dirty="0" smtClean="0"/>
              <a:t>, </a:t>
            </a:r>
            <a:r>
              <a:rPr lang="hu-HU" dirty="0"/>
              <a:t> </a:t>
            </a:r>
            <a:r>
              <a:rPr lang="hu-HU" dirty="0" err="1"/>
              <a:t>a</a:t>
            </a:r>
            <a:r>
              <a:rPr lang="hu-HU" dirty="0"/>
              <a:t> szabad, saját településeiken autonómiát élvező népek tagjai voltak</a:t>
            </a:r>
            <a:r>
              <a:rPr lang="hu-HU" dirty="0" smtClean="0"/>
              <a:t>; + határterületeken élők)</a:t>
            </a:r>
          </a:p>
          <a:p>
            <a:r>
              <a:rPr lang="hu-HU" dirty="0" smtClean="0"/>
              <a:t>Szolgák: a</a:t>
            </a:r>
            <a:r>
              <a:rPr lang="hu-HU" dirty="0"/>
              <a:t> </a:t>
            </a:r>
            <a:r>
              <a:rPr lang="hu-HU" b="1" dirty="0" smtClean="0"/>
              <a:t>helóták</a:t>
            </a:r>
            <a:r>
              <a:rPr lang="hu-HU" dirty="0" smtClean="0"/>
              <a:t> az </a:t>
            </a:r>
            <a:r>
              <a:rPr lang="hu-HU" dirty="0"/>
              <a:t>ókori Spárta földművelő, jobbágysorú (tehát nem rabszolga), a poliszban politikai jogok nélkül élő tagjai</a:t>
            </a:r>
            <a:r>
              <a:rPr lang="hu-HU" dirty="0" smtClean="0"/>
              <a:t>; + rabszolgák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0564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Helóták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Mezőgazdaság, egy földrészt helóták + 7-7 rabszolgacsalád művelik</a:t>
            </a:r>
          </a:p>
          <a:p>
            <a:r>
              <a:rPr lang="hu-HU" dirty="0" smtClean="0"/>
              <a:t>Termés felét beszolgáltatják</a:t>
            </a:r>
          </a:p>
          <a:p>
            <a:r>
              <a:rPr lang="hu-HU" dirty="0" smtClean="0"/>
              <a:t>Kb. 200 000 fő (uralmon lévők 60 000)</a:t>
            </a:r>
          </a:p>
          <a:p>
            <a:r>
              <a:rPr lang="hu-HU" dirty="0" smtClean="0"/>
              <a:t>Nem eladhatók, nem szabadíthatók fel</a:t>
            </a:r>
          </a:p>
          <a:p>
            <a:r>
              <a:rPr lang="hu-HU" dirty="0" smtClean="0"/>
              <a:t>Katonai segédszolgálat</a:t>
            </a:r>
          </a:p>
          <a:p>
            <a:r>
              <a:rPr lang="hu-HU" b="1" dirty="0" err="1" smtClean="0"/>
              <a:t>Krüpteia</a:t>
            </a:r>
            <a:r>
              <a:rPr lang="hu-HU" b="1" dirty="0" smtClean="0"/>
              <a:t> = </a:t>
            </a:r>
            <a:r>
              <a:rPr lang="hu-HU" dirty="0"/>
              <a:t>az állandósuló helóta felkelések leverésére ( a legnagyobb Kr. e. </a:t>
            </a:r>
            <a:r>
              <a:rPr lang="hu-HU" dirty="0" smtClean="0"/>
              <a:t>461-ben). //  a </a:t>
            </a:r>
            <a:r>
              <a:rPr lang="hu-HU" dirty="0"/>
              <a:t>spártai ifjúság </a:t>
            </a:r>
            <a:r>
              <a:rPr lang="hu-HU" dirty="0" smtClean="0"/>
              <a:t>edzése, felnőtté avatás</a:t>
            </a:r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3310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 király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Állam élén: </a:t>
            </a:r>
            <a:r>
              <a:rPr lang="hu-HU" b="1" dirty="0" smtClean="0"/>
              <a:t>2 </a:t>
            </a:r>
            <a:r>
              <a:rPr lang="hu-HU" b="1" dirty="0" err="1" smtClean="0"/>
              <a:t>bazileusz</a:t>
            </a:r>
            <a:r>
              <a:rPr lang="hu-HU" b="1" dirty="0" smtClean="0"/>
              <a:t> </a:t>
            </a:r>
            <a:r>
              <a:rPr lang="hu-HU" dirty="0" smtClean="0"/>
              <a:t>(kettős királyság)</a:t>
            </a:r>
          </a:p>
          <a:p>
            <a:r>
              <a:rPr lang="hu-HU" dirty="0" smtClean="0"/>
              <a:t>Miért? </a:t>
            </a:r>
          </a:p>
          <a:p>
            <a:pPr marL="0" indent="0">
              <a:buNone/>
            </a:pPr>
            <a:r>
              <a:rPr lang="hu-HU" dirty="0" smtClean="0"/>
              <a:t>      - 2 dór törzs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dórok és </a:t>
            </a:r>
            <a:r>
              <a:rPr lang="hu-HU" dirty="0" err="1" smtClean="0"/>
              <a:t>leigázottak</a:t>
            </a:r>
            <a:r>
              <a:rPr lang="hu-HU" dirty="0" smtClean="0"/>
              <a:t> kompromisszuma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ellenőrzés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?????</a:t>
            </a:r>
          </a:p>
          <a:p>
            <a:r>
              <a:rPr lang="hu-HU" dirty="0" smtClean="0"/>
              <a:t>Népgyűlés választja 1 évre</a:t>
            </a:r>
          </a:p>
          <a:p>
            <a:r>
              <a:rPr lang="hu-HU" dirty="0" smtClean="0"/>
              <a:t>Feladat: hadsereg vezetése, </a:t>
            </a:r>
            <a:r>
              <a:rPr lang="hu-HU" dirty="0" err="1" smtClean="0"/>
              <a:t>főbírák</a:t>
            </a:r>
            <a:r>
              <a:rPr lang="hu-HU" dirty="0" smtClean="0"/>
              <a:t> családjogi ügyekben, főpapok</a:t>
            </a:r>
          </a:p>
          <a:p>
            <a:r>
              <a:rPr lang="hu-HU" dirty="0" smtClean="0"/>
              <a:t>Első sorban harcolnak az olimpiai játékok győzteseivel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9899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Öregek tanácsa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/>
              <a:t>Öregek tanácsa (</a:t>
            </a:r>
            <a:r>
              <a:rPr lang="hu-HU" u="sng" dirty="0" err="1" smtClean="0"/>
              <a:t>geruszia</a:t>
            </a:r>
            <a:r>
              <a:rPr lang="hu-HU" u="sng" dirty="0" smtClean="0"/>
              <a:t>)</a:t>
            </a:r>
          </a:p>
          <a:p>
            <a:r>
              <a:rPr lang="hu-HU" dirty="0" smtClean="0"/>
              <a:t>28 tag + 2 király = 30 tag</a:t>
            </a:r>
          </a:p>
          <a:p>
            <a:r>
              <a:rPr lang="hu-HU" dirty="0" smtClean="0"/>
              <a:t>Platón: hatalom egyensúlya érdekében /néppel és királyokkal szemben/</a:t>
            </a:r>
          </a:p>
          <a:p>
            <a:r>
              <a:rPr lang="hu-HU" dirty="0" smtClean="0"/>
              <a:t>Tagokat népgyűlés választja a 60. életévet betöltött teljes jogú spártai férfiak közül</a:t>
            </a:r>
          </a:p>
          <a:p>
            <a:r>
              <a:rPr lang="hu-HU" dirty="0" smtClean="0"/>
              <a:t>Feladat: kormányzás, büntetőbíróság, </a:t>
            </a:r>
          </a:p>
          <a:p>
            <a:r>
              <a:rPr lang="hu-HU" dirty="0" smtClean="0"/>
              <a:t>Határozatait a népgyűlés hagyja jóvá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6791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népgyűlés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Népgyűlés (</a:t>
            </a:r>
            <a:r>
              <a:rPr lang="hu-HU" dirty="0" err="1" smtClean="0"/>
              <a:t>apella</a:t>
            </a:r>
            <a:r>
              <a:rPr lang="hu-HU" dirty="0" smtClean="0"/>
              <a:t>??????)</a:t>
            </a:r>
          </a:p>
          <a:p>
            <a:r>
              <a:rPr lang="hu-HU" dirty="0" smtClean="0"/>
              <a:t>Tagjai: minden 30. évét betöltött spártai férfi</a:t>
            </a:r>
          </a:p>
          <a:p>
            <a:r>
              <a:rPr lang="hu-HU" dirty="0" smtClean="0"/>
              <a:t>Havonta egyszer ülések</a:t>
            </a:r>
          </a:p>
          <a:p>
            <a:r>
              <a:rPr lang="hu-HU" dirty="0" smtClean="0"/>
              <a:t>Téma:  öregek tanácsa terjeszti elő</a:t>
            </a:r>
          </a:p>
          <a:p>
            <a:pPr marL="0" indent="0">
              <a:buNone/>
            </a:pPr>
            <a:r>
              <a:rPr lang="hu-HU" dirty="0" smtClean="0"/>
              <a:t>                  háború, béke</a:t>
            </a:r>
          </a:p>
          <a:p>
            <a:r>
              <a:rPr lang="hu-HU" dirty="0" smtClean="0"/>
              <a:t>Határozathozatal: közfelkiáltással, vita nélkül</a:t>
            </a:r>
          </a:p>
          <a:p>
            <a:r>
              <a:rPr lang="hu-HU" dirty="0" smtClean="0"/>
              <a:t>Öregek tanácsának vétójoga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9036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Felügyelők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Felügyelők (</a:t>
            </a:r>
            <a:r>
              <a:rPr lang="hu-HU" b="1" dirty="0" err="1" smtClean="0"/>
              <a:t>ephoroszok</a:t>
            </a:r>
            <a:r>
              <a:rPr lang="hu-HU" dirty="0" smtClean="0"/>
              <a:t>)</a:t>
            </a:r>
          </a:p>
          <a:p>
            <a:r>
              <a:rPr lang="hu-HU" dirty="0" smtClean="0"/>
              <a:t>5 tag</a:t>
            </a:r>
          </a:p>
          <a:p>
            <a:r>
              <a:rPr lang="hu-HU" dirty="0" smtClean="0"/>
              <a:t>Népgyűlés választja, 1 évre</a:t>
            </a:r>
          </a:p>
          <a:p>
            <a:r>
              <a:rPr lang="hu-HU" dirty="0" smtClean="0"/>
              <a:t>Feladat: királyok és öregek tanácsának ellenőrzése</a:t>
            </a:r>
          </a:p>
          <a:p>
            <a:r>
              <a:rPr lang="hu-HU" dirty="0" smtClean="0"/>
              <a:t>Havonta királyok és felügyelők eskütétele</a:t>
            </a:r>
          </a:p>
          <a:p>
            <a:r>
              <a:rPr lang="hu-HU" dirty="0" smtClean="0"/>
              <a:t>Királyok: betartják a törvényeket</a:t>
            </a:r>
          </a:p>
          <a:p>
            <a:r>
              <a:rPr lang="hu-HU" dirty="0" smtClean="0"/>
              <a:t>Felügyelők ebben az esetben garantálják a királyok sérthetetlenségét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5185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Athén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653" y="733425"/>
            <a:ext cx="7233122" cy="6029325"/>
          </a:xfrm>
        </p:spPr>
      </p:pic>
    </p:spTree>
    <p:extLst>
      <p:ext uri="{BB962C8B-B14F-4D97-AF65-F5344CB8AC3E}">
        <p14:creationId xmlns:p14="http://schemas.microsoft.com/office/powerpoint/2010/main" val="2388790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Földrajzi környezet, ipar, kereskedelem, tengeri kereskedelem, egyéni kibontakozás lehetősége, társadalom középrétegének munkája, demokrácia</a:t>
            </a:r>
          </a:p>
          <a:p>
            <a:r>
              <a:rPr lang="hu-HU" dirty="0" smtClean="0"/>
              <a:t>i.e. 8. sz.</a:t>
            </a:r>
          </a:p>
          <a:p>
            <a:r>
              <a:rPr lang="hu-HU" b="1" dirty="0" err="1" smtClean="0"/>
              <a:t>Thezeusz</a:t>
            </a:r>
            <a:r>
              <a:rPr lang="hu-HU" dirty="0" smtClean="0"/>
              <a:t> – meggyőzte az embereket a városalapítás előnyeiről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társadalmi osztályok megállapítása</a:t>
            </a:r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8791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Athéni társadalom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Szabadok</a:t>
            </a:r>
            <a:r>
              <a:rPr lang="hu-HU" dirty="0" smtClean="0"/>
              <a:t>: - teljes jogú polgárok (</a:t>
            </a:r>
            <a:r>
              <a:rPr lang="hu-HU" b="1" dirty="0" smtClean="0"/>
              <a:t>arisztokraták</a:t>
            </a:r>
            <a:r>
              <a:rPr lang="hu-HU" dirty="0" smtClean="0"/>
              <a:t>) /nagybirtokosok/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- a nép (</a:t>
            </a:r>
            <a:r>
              <a:rPr lang="hu-HU" b="1" dirty="0" err="1" smtClean="0"/>
              <a:t>demosz</a:t>
            </a:r>
            <a:r>
              <a:rPr lang="hu-HU" dirty="0" smtClean="0"/>
              <a:t>) /kereskedők, kézművesek, parasztok/</a:t>
            </a:r>
          </a:p>
          <a:p>
            <a:r>
              <a:rPr lang="hu-HU" b="1" dirty="0" smtClean="0"/>
              <a:t>Rabszolgák</a:t>
            </a:r>
            <a:r>
              <a:rPr lang="hu-HU" dirty="0" smtClean="0"/>
              <a:t> </a:t>
            </a:r>
          </a:p>
          <a:p>
            <a:r>
              <a:rPr lang="hu-HU" dirty="0" smtClean="0"/>
              <a:t>Nők helyzete –  kevés jog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9017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kezdetek</a:t>
            </a:r>
            <a:br>
              <a:rPr lang="hu-HU" dirty="0" smtClean="0"/>
            </a:br>
            <a:r>
              <a:rPr lang="hu-HU" dirty="0"/>
              <a:t>Az államok előtti idők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vérségi-rokonsági kötelékek (családok, nemzetségek, törzsek)</a:t>
            </a:r>
          </a:p>
          <a:p>
            <a:r>
              <a:rPr lang="hu-HU" dirty="0" smtClean="0"/>
              <a:t>Bizonyos feladatokra a legalkalmasabbak kiválasztása → intézményesülés</a:t>
            </a:r>
          </a:p>
          <a:p>
            <a:r>
              <a:rPr lang="hu-HU" dirty="0" smtClean="0"/>
              <a:t>Tapasztalatok, ismeretek, hagyományok, szokások</a:t>
            </a:r>
          </a:p>
          <a:p>
            <a:r>
              <a:rPr lang="hu-HU" dirty="0" smtClean="0"/>
              <a:t>A közösség érdekeinek felismerése</a:t>
            </a:r>
          </a:p>
          <a:p>
            <a:r>
              <a:rPr lang="hu-HU" dirty="0" smtClean="0"/>
              <a:t>Törzsi intézményrendszer – kultikus intézményrendszer</a:t>
            </a:r>
          </a:p>
          <a:p>
            <a:r>
              <a:rPr lang="hu-HU" dirty="0" smtClean="0"/>
              <a:t>Társadalom rendjét szabályozó normák</a:t>
            </a:r>
          </a:p>
          <a:p>
            <a:r>
              <a:rPr lang="hu-HU" b="1" dirty="0" smtClean="0"/>
              <a:t>Norma</a:t>
            </a:r>
            <a:r>
              <a:rPr lang="hu-HU" dirty="0" smtClean="0"/>
              <a:t> = </a:t>
            </a:r>
            <a:r>
              <a:rPr lang="hu-HU" dirty="0"/>
              <a:t>Elvárási szint, összehasonlítási alap, amely meghatároz egy életmódot, cselekedetet, hozzáállást, magatartást, tevékenységet, viselkedést; irányelv.</a:t>
            </a:r>
          </a:p>
        </p:txBody>
      </p:sp>
    </p:spTree>
    <p:extLst>
      <p:ext uri="{BB962C8B-B14F-4D97-AF65-F5344CB8AC3E}">
        <p14:creationId xmlns:p14="http://schemas.microsoft.com/office/powerpoint/2010/main" val="3949041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korszakok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Arisztokratikus királyság</a:t>
            </a:r>
          </a:p>
          <a:p>
            <a:r>
              <a:rPr lang="hu-HU" dirty="0" smtClean="0"/>
              <a:t>Arisztokratikus köztársaság</a:t>
            </a:r>
          </a:p>
          <a:p>
            <a:r>
              <a:rPr lang="hu-HU" dirty="0"/>
              <a:t>Kr. e. 560-510: Peiszisztratosz és fiai </a:t>
            </a:r>
            <a:r>
              <a:rPr lang="hu-HU" dirty="0" err="1"/>
              <a:t>türannisza</a:t>
            </a:r>
            <a:r>
              <a:rPr lang="hu-HU" dirty="0"/>
              <a:t> (zsarnoksága</a:t>
            </a:r>
            <a:r>
              <a:rPr lang="hu-HU" dirty="0" smtClean="0"/>
              <a:t>)</a:t>
            </a:r>
          </a:p>
          <a:p>
            <a:r>
              <a:rPr lang="hu-HU" dirty="0" smtClean="0"/>
              <a:t>Athéni demokrácia (i.e. V. sz./ </a:t>
            </a:r>
            <a:r>
              <a:rPr lang="hu-HU" dirty="0" err="1" smtClean="0"/>
              <a:t>kr.e</a:t>
            </a:r>
            <a:r>
              <a:rPr lang="hu-HU" dirty="0" err="1"/>
              <a:t>.</a:t>
            </a:r>
            <a:r>
              <a:rPr lang="hu-HU" dirty="0"/>
              <a:t> 462-404).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Az athéni demokrácia</a:t>
            </a:r>
            <a:endParaRPr kumimoji="0" lang="hu-HU" altLang="hu-H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Az athéni demokrácia</a:t>
            </a:r>
            <a:endParaRPr kumimoji="0" lang="hu-HU" altLang="hu-H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304800"/>
            <a:ext cx="12192000" cy="457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Az athéni demokrácia</a:t>
            </a:r>
            <a:endParaRPr kumimoji="0" lang="hu-HU" altLang="hu-H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127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athéni társadalom rétegei a demokrácia korában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 </a:t>
            </a:r>
            <a:r>
              <a:rPr lang="hu-HU" dirty="0">
                <a:solidFill>
                  <a:schemeClr val="tx1"/>
                </a:solidFill>
              </a:rPr>
              <a:t>Teljes jogú </a:t>
            </a:r>
            <a:r>
              <a:rPr lang="hu-HU" dirty="0" smtClean="0">
                <a:solidFill>
                  <a:schemeClr val="tx1"/>
                </a:solidFill>
              </a:rPr>
              <a:t>athéni polgárok</a:t>
            </a:r>
          </a:p>
          <a:p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hu-HU" dirty="0" err="1">
                <a:solidFill>
                  <a:schemeClr val="tx1"/>
                </a:solidFill>
              </a:rPr>
              <a:t>metoikosok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A rabszolgák</a:t>
            </a:r>
          </a:p>
        </p:txBody>
      </p:sp>
    </p:spTree>
    <p:extLst>
      <p:ext uri="{BB962C8B-B14F-4D97-AF65-F5344CB8AC3E}">
        <p14:creationId xmlns:p14="http://schemas.microsoft.com/office/powerpoint/2010/main" val="2769134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Teljes jogú athéni polgárok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= </a:t>
            </a:r>
            <a:r>
              <a:rPr lang="hu-HU" dirty="0">
                <a:solidFill>
                  <a:schemeClr val="tx1"/>
                </a:solidFill>
              </a:rPr>
              <a:t>apai és anyai ágon egyaránt polgároktól származtak 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=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akiket a polgárok testülete polgárnak </a:t>
            </a:r>
            <a:r>
              <a:rPr lang="hu-HU" dirty="0" smtClean="0">
                <a:solidFill>
                  <a:schemeClr val="tx1"/>
                </a:solidFill>
              </a:rPr>
              <a:t>minősített /pl. polgár törvénytelen gyereke, vagy vegyes házasságból szül./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Ha csak kiadja magát polgárnak =súlyos bűn → rabszolgának eladják</a:t>
            </a:r>
          </a:p>
          <a:p>
            <a:r>
              <a:rPr lang="hu-HU" dirty="0">
                <a:solidFill>
                  <a:schemeClr val="tx1"/>
                </a:solidFill>
              </a:rPr>
              <a:t>Athénban kb. 5-10 ezer polgár lehetett. Kr.e. 451-ben minden 4. athéni polgár „álpolgár” </a:t>
            </a:r>
            <a:r>
              <a:rPr lang="hu-HU" dirty="0" smtClean="0">
                <a:solidFill>
                  <a:schemeClr val="tx1"/>
                </a:solidFill>
              </a:rPr>
              <a:t>volt</a:t>
            </a:r>
          </a:p>
          <a:p>
            <a:endParaRPr lang="hu-HU" dirty="0"/>
          </a:p>
          <a:p>
            <a:endParaRPr lang="hu-HU" dirty="0"/>
          </a:p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602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Polgár jogai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 birtok- </a:t>
            </a:r>
            <a:r>
              <a:rPr lang="hu-HU" dirty="0">
                <a:solidFill>
                  <a:schemeClr val="tx1"/>
                </a:solidFill>
              </a:rPr>
              <a:t>és ingatlanszerzési </a:t>
            </a:r>
            <a:r>
              <a:rPr lang="hu-HU" dirty="0" smtClean="0">
                <a:solidFill>
                  <a:schemeClr val="tx1"/>
                </a:solidFill>
              </a:rPr>
              <a:t>jog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közvetlenül </a:t>
            </a:r>
            <a:r>
              <a:rPr lang="hu-HU" dirty="0">
                <a:solidFill>
                  <a:schemeClr val="tx1"/>
                </a:solidFill>
              </a:rPr>
              <a:t>bírósághoz </a:t>
            </a:r>
            <a:r>
              <a:rPr lang="hu-HU" dirty="0" smtClean="0">
                <a:solidFill>
                  <a:schemeClr val="tx1"/>
                </a:solidFill>
              </a:rPr>
              <a:t>fordulhattak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az </a:t>
            </a:r>
            <a:r>
              <a:rPr lang="hu-HU" dirty="0">
                <a:solidFill>
                  <a:schemeClr val="tx1"/>
                </a:solidFill>
              </a:rPr>
              <a:t>esküdtbíróság előtt felléphettek vádlóként és személyesen védekezhettek a vádak </a:t>
            </a:r>
            <a:r>
              <a:rPr lang="hu-HU" dirty="0" smtClean="0">
                <a:solidFill>
                  <a:schemeClr val="tx1"/>
                </a:solidFill>
              </a:rPr>
              <a:t>ellen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kezest </a:t>
            </a:r>
            <a:r>
              <a:rPr lang="hu-HU" dirty="0">
                <a:solidFill>
                  <a:schemeClr val="tx1"/>
                </a:solidFill>
              </a:rPr>
              <a:t>sem kellett bírósági eljárás során </a:t>
            </a:r>
            <a:r>
              <a:rPr lang="hu-HU" dirty="0" smtClean="0">
                <a:solidFill>
                  <a:schemeClr val="tx1"/>
                </a:solidFill>
              </a:rPr>
              <a:t>állítaniuk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előzetes </a:t>
            </a:r>
            <a:r>
              <a:rPr lang="hu-HU" dirty="0">
                <a:solidFill>
                  <a:schemeClr val="tx1"/>
                </a:solidFill>
              </a:rPr>
              <a:t>letartóztatásba se helyezhették őket, még akkor sem, ha gyilkosság </a:t>
            </a:r>
            <a:r>
              <a:rPr lang="hu-HU" dirty="0" smtClean="0">
                <a:solidFill>
                  <a:schemeClr val="tx1"/>
                </a:solidFill>
              </a:rPr>
              <a:t>esetén sem  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szertartásokon, ünnepségeken </a:t>
            </a:r>
            <a:r>
              <a:rPr lang="hu-HU" dirty="0" smtClean="0">
                <a:solidFill>
                  <a:schemeClr val="tx1"/>
                </a:solidFill>
              </a:rPr>
              <a:t>joguk  és időnként kötelességük</a:t>
            </a:r>
            <a:r>
              <a:rPr lang="hu-HU" dirty="0">
                <a:solidFill>
                  <a:schemeClr val="tx1"/>
                </a:solidFill>
              </a:rPr>
              <a:t> volt </a:t>
            </a:r>
            <a:r>
              <a:rPr lang="hu-HU" dirty="0" smtClean="0">
                <a:solidFill>
                  <a:schemeClr val="tx1"/>
                </a:solidFill>
              </a:rPr>
              <a:t>megjelenni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papi </a:t>
            </a:r>
            <a:r>
              <a:rPr lang="hu-HU" dirty="0">
                <a:solidFill>
                  <a:schemeClr val="tx1"/>
                </a:solidFill>
              </a:rPr>
              <a:t>tisztséget is betölthetett, </a:t>
            </a:r>
            <a:r>
              <a:rPr lang="hu-HU" dirty="0" smtClean="0">
                <a:solidFill>
                  <a:schemeClr val="tx1"/>
                </a:solidFill>
              </a:rPr>
              <a:t> ha </a:t>
            </a:r>
            <a:r>
              <a:rPr lang="hu-HU" dirty="0">
                <a:solidFill>
                  <a:schemeClr val="tx1"/>
                </a:solidFill>
              </a:rPr>
              <a:t>született polgár volt, feddhetetlen életet élt és testileg is ép </a:t>
            </a:r>
            <a:r>
              <a:rPr lang="hu-HU" dirty="0" smtClean="0">
                <a:solidFill>
                  <a:schemeClr val="tx1"/>
                </a:solidFill>
              </a:rPr>
              <a:t>volt</a:t>
            </a:r>
            <a:endParaRPr lang="hu-HU" dirty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084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Polgár jogai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pénzügyi </a:t>
            </a:r>
            <a:r>
              <a:rPr lang="hu-HU" dirty="0"/>
              <a:t>és katonai </a:t>
            </a:r>
            <a:r>
              <a:rPr lang="hu-HU" dirty="0" smtClean="0"/>
              <a:t>kötelezettségek: </a:t>
            </a:r>
            <a:r>
              <a:rPr lang="hu-HU" dirty="0"/>
              <a:t>nem fizettek rendszeres adót, de válsághelyzetekben rendkívüli adót vetettek ki </a:t>
            </a:r>
            <a:r>
              <a:rPr lang="hu-HU" dirty="0" smtClean="0"/>
              <a:t>rájuk</a:t>
            </a:r>
          </a:p>
          <a:p>
            <a:r>
              <a:rPr lang="hu-HU" dirty="0" smtClean="0"/>
              <a:t>a </a:t>
            </a:r>
            <a:r>
              <a:rPr lang="hu-HU" dirty="0"/>
              <a:t>gazdagabb polgárokat sújtotta a </a:t>
            </a:r>
            <a:r>
              <a:rPr lang="hu-HU" i="1" dirty="0" err="1" smtClean="0"/>
              <a:t>leiturgia</a:t>
            </a:r>
            <a:r>
              <a:rPr lang="hu-HU" i="1" dirty="0" smtClean="0"/>
              <a:t> /</a:t>
            </a:r>
            <a:r>
              <a:rPr lang="hu-HU" dirty="0" smtClean="0"/>
              <a:t>hadihajó felszerelése </a:t>
            </a:r>
            <a:r>
              <a:rPr lang="hu-HU" dirty="0"/>
              <a:t>vagy egy drámai kórus betanítási és színpadra állítási költségeinek </a:t>
            </a:r>
            <a:r>
              <a:rPr lang="hu-HU" dirty="0" smtClean="0"/>
              <a:t>fedezése /Aki </a:t>
            </a:r>
            <a:r>
              <a:rPr lang="hu-HU" dirty="0"/>
              <a:t>egy adott évben </a:t>
            </a:r>
            <a:r>
              <a:rPr lang="hu-HU" dirty="0" err="1"/>
              <a:t>leiturgiát</a:t>
            </a:r>
            <a:r>
              <a:rPr lang="hu-HU" dirty="0"/>
              <a:t> teljesített, a következő évben fel volt mentve alóla. </a:t>
            </a:r>
          </a:p>
          <a:p>
            <a:r>
              <a:rPr lang="hu-HU" dirty="0" smtClean="0"/>
              <a:t> a </a:t>
            </a:r>
            <a:r>
              <a:rPr lang="hu-HU" dirty="0" err="1"/>
              <a:t>polis</a:t>
            </a:r>
            <a:r>
              <a:rPr lang="hu-HU" dirty="0"/>
              <a:t> </a:t>
            </a:r>
            <a:r>
              <a:rPr lang="hu-HU" dirty="0" smtClean="0"/>
              <a:t>védelme/18-20 </a:t>
            </a:r>
            <a:r>
              <a:rPr lang="hu-HU" dirty="0"/>
              <a:t>éves korukban katonai </a:t>
            </a:r>
            <a:r>
              <a:rPr lang="hu-HU" dirty="0" smtClean="0"/>
              <a:t>kiképzés. </a:t>
            </a:r>
            <a:r>
              <a:rPr lang="hu-HU" dirty="0"/>
              <a:t>20-49 éves korukig </a:t>
            </a:r>
            <a:r>
              <a:rPr lang="hu-HU" dirty="0" smtClean="0"/>
              <a:t>hadkötelesek, 50-59 </a:t>
            </a:r>
            <a:r>
              <a:rPr lang="hu-HU" dirty="0"/>
              <a:t>év között is kötelesek voltak háború esetén a városfalakat </a:t>
            </a:r>
            <a:r>
              <a:rPr lang="hu-HU" dirty="0" smtClean="0"/>
              <a:t>védeni/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1505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nő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- </a:t>
            </a:r>
            <a:r>
              <a:rPr lang="hu-HU" b="1" dirty="0" smtClean="0"/>
              <a:t>polgár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polgárjog </a:t>
            </a:r>
            <a:r>
              <a:rPr lang="hu-HU" dirty="0"/>
              <a:t>nélküli szabad (</a:t>
            </a:r>
            <a:r>
              <a:rPr lang="hu-HU" dirty="0" err="1"/>
              <a:t>metoikos</a:t>
            </a:r>
            <a:r>
              <a:rPr lang="hu-HU" dirty="0"/>
              <a:t>, külföldi, felszabadított rabszolga)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rabszolga </a:t>
            </a:r>
            <a:endParaRPr lang="hu-HU" dirty="0"/>
          </a:p>
          <a:p>
            <a:r>
              <a:rPr lang="hu-HU" dirty="0"/>
              <a:t>gyámság alatt </a:t>
            </a:r>
            <a:r>
              <a:rPr lang="hu-HU" dirty="0" smtClean="0"/>
              <a:t> </a:t>
            </a:r>
          </a:p>
          <a:p>
            <a:r>
              <a:rPr lang="hu-HU" dirty="0" smtClean="0"/>
              <a:t>a </a:t>
            </a:r>
            <a:r>
              <a:rPr lang="hu-HU" dirty="0"/>
              <a:t>nő </a:t>
            </a:r>
            <a:r>
              <a:rPr lang="hu-HU" dirty="0" smtClean="0"/>
              <a:t>örökítette </a:t>
            </a:r>
            <a:r>
              <a:rPr lang="hu-HU" dirty="0"/>
              <a:t>az aktív polgárjogot, </a:t>
            </a:r>
            <a:r>
              <a:rPr lang="hu-HU" dirty="0" smtClean="0"/>
              <a:t> a </a:t>
            </a:r>
            <a:r>
              <a:rPr lang="hu-HU" dirty="0"/>
              <a:t>politikai szerepvállalásból ki volt </a:t>
            </a:r>
            <a:r>
              <a:rPr lang="hu-HU" dirty="0" smtClean="0"/>
              <a:t>zárva</a:t>
            </a:r>
          </a:p>
          <a:p>
            <a:r>
              <a:rPr lang="hu-HU" dirty="0" smtClean="0"/>
              <a:t>a </a:t>
            </a:r>
            <a:r>
              <a:rPr lang="hu-HU" dirty="0"/>
              <a:t>nő két esetben vált a jog számára érdekessé: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- ha </a:t>
            </a:r>
            <a:r>
              <a:rPr lang="hu-HU" dirty="0"/>
              <a:t>örökölt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- vagy </a:t>
            </a:r>
            <a:r>
              <a:rPr lang="hu-HU" dirty="0"/>
              <a:t>ha </a:t>
            </a:r>
            <a:r>
              <a:rPr lang="hu-HU" dirty="0" smtClean="0"/>
              <a:t>megözvegyült</a:t>
            </a:r>
          </a:p>
          <a:p>
            <a:pPr marL="0" indent="0">
              <a:buNone/>
            </a:pPr>
            <a:r>
              <a:rPr lang="hu-HU" dirty="0" smtClean="0"/>
              <a:t>A nő mindkét </a:t>
            </a:r>
            <a:r>
              <a:rPr lang="hu-HU" dirty="0"/>
              <a:t>esetben kikerült a gyámság alól és még vagyonra is szert </a:t>
            </a:r>
            <a:r>
              <a:rPr lang="hu-HU" dirty="0" smtClean="0"/>
              <a:t>tett, de nem maradhatott </a:t>
            </a:r>
            <a:r>
              <a:rPr lang="hu-HU" dirty="0"/>
              <a:t>gyám nélkül: a legközelebbi férfirokon lett a gyámja, </a:t>
            </a:r>
            <a:r>
              <a:rPr lang="hu-HU" dirty="0" smtClean="0"/>
              <a:t> ha </a:t>
            </a:r>
            <a:r>
              <a:rPr lang="hu-HU" dirty="0"/>
              <a:t>hajlandó volt feleségül venni. Ha </a:t>
            </a:r>
            <a:r>
              <a:rPr lang="hu-HU" dirty="0" smtClean="0"/>
              <a:t>nem, </a:t>
            </a:r>
            <a:r>
              <a:rPr lang="hu-HU" dirty="0"/>
              <a:t>a nemzetség bármely </a:t>
            </a:r>
            <a:r>
              <a:rPr lang="hu-HU" dirty="0" smtClean="0"/>
              <a:t>férfitagja jelentkezhetett, </a:t>
            </a:r>
            <a:r>
              <a:rPr lang="hu-HU" dirty="0" smtClean="0"/>
              <a:t>de </a:t>
            </a:r>
            <a:r>
              <a:rPr lang="hu-HU" dirty="0"/>
              <a:t>jogilag a nő vagyonának minősült, </a:t>
            </a:r>
            <a:r>
              <a:rPr lang="hu-HU" dirty="0" smtClean="0"/>
              <a:t>és </a:t>
            </a:r>
            <a:r>
              <a:rPr lang="hu-HU" dirty="0"/>
              <a:t>kizárólag a nő gyerekei </a:t>
            </a:r>
            <a:r>
              <a:rPr lang="hu-HU" dirty="0" smtClean="0"/>
              <a:t>örökölhették.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7858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Feleséget/férjet az apa választott 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 gazdag </a:t>
            </a:r>
            <a:r>
              <a:rPr lang="hu-HU" dirty="0">
                <a:solidFill>
                  <a:schemeClr val="tx1"/>
                </a:solidFill>
              </a:rPr>
              <a:t>rokonnak nem kellett feleségül venni a szegény </a:t>
            </a:r>
            <a:r>
              <a:rPr lang="hu-HU" dirty="0" smtClean="0">
                <a:solidFill>
                  <a:schemeClr val="tx1"/>
                </a:solidFill>
              </a:rPr>
              <a:t>örökösnőt /hozományt adtak </a:t>
            </a:r>
            <a:r>
              <a:rPr lang="hu-HU" dirty="0">
                <a:solidFill>
                  <a:schemeClr val="tx1"/>
                </a:solidFill>
              </a:rPr>
              <a:t>és </a:t>
            </a:r>
            <a:r>
              <a:rPr lang="hu-HU" dirty="0" smtClean="0">
                <a:solidFill>
                  <a:schemeClr val="tx1"/>
                </a:solidFill>
              </a:rPr>
              <a:t>kiházasították/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az </a:t>
            </a:r>
            <a:r>
              <a:rPr lang="hu-HU" dirty="0">
                <a:solidFill>
                  <a:schemeClr val="tx1"/>
                </a:solidFill>
              </a:rPr>
              <a:t>özvegyasszonyok </a:t>
            </a:r>
            <a:r>
              <a:rPr lang="hu-HU" dirty="0" smtClean="0">
                <a:solidFill>
                  <a:schemeClr val="tx1"/>
                </a:solidFill>
              </a:rPr>
              <a:t>vagy újra házasodtak, vagy a </a:t>
            </a:r>
            <a:r>
              <a:rPr lang="hu-HU" dirty="0">
                <a:solidFill>
                  <a:schemeClr val="tx1"/>
                </a:solidFill>
              </a:rPr>
              <a:t>rokon férfiak </a:t>
            </a:r>
            <a:r>
              <a:rPr lang="hu-HU" dirty="0" smtClean="0">
                <a:solidFill>
                  <a:schemeClr val="tx1"/>
                </a:solidFill>
              </a:rPr>
              <a:t>ellátták őket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hadiárvák után néhány </a:t>
            </a:r>
            <a:r>
              <a:rPr lang="hu-HU" dirty="0" err="1">
                <a:solidFill>
                  <a:schemeClr val="tx1"/>
                </a:solidFill>
              </a:rPr>
              <a:t>polis</a:t>
            </a:r>
            <a:r>
              <a:rPr lang="hu-HU" dirty="0">
                <a:solidFill>
                  <a:schemeClr val="tx1"/>
                </a:solidFill>
              </a:rPr>
              <a:t> árvaellátást fizetett. 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endParaRPr lang="hu-HU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4702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metoikosok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= a </a:t>
            </a:r>
            <a:r>
              <a:rPr lang="hu-HU" dirty="0" err="1" smtClean="0">
                <a:solidFill>
                  <a:schemeClr val="tx1"/>
                </a:solidFill>
              </a:rPr>
              <a:t>polisban</a:t>
            </a:r>
            <a:r>
              <a:rPr lang="hu-HU" dirty="0" smtClean="0">
                <a:solidFill>
                  <a:schemeClr val="tx1"/>
                </a:solidFill>
              </a:rPr>
              <a:t>  letelepedett </a:t>
            </a:r>
            <a:r>
              <a:rPr lang="hu-HU" dirty="0">
                <a:solidFill>
                  <a:schemeClr val="tx1"/>
                </a:solidFill>
              </a:rPr>
              <a:t>idegenek vagy felszabadított </a:t>
            </a:r>
            <a:r>
              <a:rPr lang="hu-HU" dirty="0" smtClean="0">
                <a:solidFill>
                  <a:schemeClr val="tx1"/>
                </a:solidFill>
              </a:rPr>
              <a:t>rabszolgák / </a:t>
            </a:r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hu-HU" dirty="0" err="1">
                <a:solidFill>
                  <a:schemeClr val="tx1"/>
                </a:solidFill>
              </a:rPr>
              <a:t>metoikosokat</a:t>
            </a:r>
            <a:r>
              <a:rPr lang="hu-HU" dirty="0">
                <a:solidFill>
                  <a:schemeClr val="tx1"/>
                </a:solidFill>
              </a:rPr>
              <a:t> megkülönböztetjük a tulajdonképpeni idegenektől (</a:t>
            </a:r>
            <a:r>
              <a:rPr lang="hu-HU" dirty="0" err="1">
                <a:solidFill>
                  <a:schemeClr val="tx1"/>
                </a:solidFill>
              </a:rPr>
              <a:t>xenos</a:t>
            </a:r>
            <a:r>
              <a:rPr lang="hu-HU" dirty="0">
                <a:solidFill>
                  <a:schemeClr val="tx1"/>
                </a:solidFill>
              </a:rPr>
              <a:t>), akik csak vendégként, ideiglenesen tartózkodtak a </a:t>
            </a:r>
            <a:r>
              <a:rPr lang="hu-HU" dirty="0" err="1">
                <a:solidFill>
                  <a:schemeClr val="tx1"/>
                </a:solidFill>
              </a:rPr>
              <a:t>polisban</a:t>
            </a:r>
            <a:r>
              <a:rPr lang="hu-HU" dirty="0" smtClean="0">
                <a:solidFill>
                  <a:schemeClr val="tx1"/>
                </a:solidFill>
              </a:rPr>
              <a:t>./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hu-HU" dirty="0" err="1">
                <a:solidFill>
                  <a:schemeClr val="tx1"/>
                </a:solidFill>
              </a:rPr>
              <a:t>metoikos</a:t>
            </a:r>
            <a:r>
              <a:rPr lang="hu-HU" dirty="0">
                <a:solidFill>
                  <a:schemeClr val="tx1"/>
                </a:solidFill>
              </a:rPr>
              <a:t> a </a:t>
            </a:r>
            <a:r>
              <a:rPr lang="hu-HU" dirty="0" err="1">
                <a:solidFill>
                  <a:schemeClr val="tx1"/>
                </a:solidFill>
              </a:rPr>
              <a:t>polisban</a:t>
            </a:r>
            <a:r>
              <a:rPr lang="hu-HU" dirty="0">
                <a:solidFill>
                  <a:schemeClr val="tx1"/>
                </a:solidFill>
              </a:rPr>
              <a:t> nem szerezhet ingatlantulajdont és ahhoz, hogy valamelyik városban letelepedjék, egy polgárt kell jogi képviselőjének választania, aki saját városában felíratja a </a:t>
            </a:r>
            <a:r>
              <a:rPr lang="hu-HU" dirty="0" err="1">
                <a:solidFill>
                  <a:schemeClr val="tx1"/>
                </a:solidFill>
              </a:rPr>
              <a:t>metoikost</a:t>
            </a:r>
            <a:r>
              <a:rPr lang="hu-HU" dirty="0">
                <a:solidFill>
                  <a:schemeClr val="tx1"/>
                </a:solidFill>
              </a:rPr>
              <a:t> a </a:t>
            </a:r>
            <a:r>
              <a:rPr lang="hu-HU" dirty="0" err="1">
                <a:solidFill>
                  <a:schemeClr val="tx1"/>
                </a:solidFill>
              </a:rPr>
              <a:t>metoikosok</a:t>
            </a:r>
            <a:r>
              <a:rPr lang="hu-HU" dirty="0">
                <a:solidFill>
                  <a:schemeClr val="tx1"/>
                </a:solidFill>
              </a:rPr>
              <a:t> jegyzékére.</a:t>
            </a:r>
          </a:p>
          <a:p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hu-HU" dirty="0" err="1">
                <a:solidFill>
                  <a:schemeClr val="tx1"/>
                </a:solidFill>
              </a:rPr>
              <a:t>metoikosnak</a:t>
            </a:r>
            <a:r>
              <a:rPr lang="hu-HU" dirty="0">
                <a:solidFill>
                  <a:schemeClr val="tx1"/>
                </a:solidFill>
              </a:rPr>
              <a:t> saját háza </a:t>
            </a:r>
            <a:r>
              <a:rPr lang="hu-HU" dirty="0" smtClean="0">
                <a:solidFill>
                  <a:schemeClr val="tx1"/>
                </a:solidFill>
              </a:rPr>
              <a:t>nem </a:t>
            </a:r>
            <a:r>
              <a:rPr lang="hu-HU" dirty="0">
                <a:solidFill>
                  <a:schemeClr val="tx1"/>
                </a:solidFill>
              </a:rPr>
              <a:t>lehetett, feltehetőleg lakást bérelt. Majdnem minden </a:t>
            </a:r>
            <a:r>
              <a:rPr lang="hu-HU" dirty="0" smtClean="0">
                <a:solidFill>
                  <a:schemeClr val="tx1"/>
                </a:solidFill>
              </a:rPr>
              <a:t>foglalkozást űztek, </a:t>
            </a:r>
            <a:r>
              <a:rPr lang="hu-HU" dirty="0">
                <a:solidFill>
                  <a:schemeClr val="tx1"/>
                </a:solidFill>
              </a:rPr>
              <a:t>de a kereskedők és az iparosok között lényegesen nagyobb volt a </a:t>
            </a:r>
            <a:r>
              <a:rPr lang="hu-HU" dirty="0" smtClean="0">
                <a:solidFill>
                  <a:schemeClr val="tx1"/>
                </a:solidFill>
              </a:rPr>
              <a:t>számuk. 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Adót kellett fizetniük, </a:t>
            </a:r>
            <a:r>
              <a:rPr lang="hu-HU" dirty="0" smtClean="0">
                <a:solidFill>
                  <a:schemeClr val="tx1"/>
                </a:solidFill>
              </a:rPr>
              <a:t>/ </a:t>
            </a:r>
            <a:r>
              <a:rPr lang="hu-HU" dirty="0">
                <a:solidFill>
                  <a:schemeClr val="tx1"/>
                </a:solidFill>
              </a:rPr>
              <a:t>férfiak esetében 12 drachma, nők </a:t>
            </a:r>
            <a:r>
              <a:rPr lang="hu-HU" dirty="0" smtClean="0">
                <a:solidFill>
                  <a:schemeClr val="tx1"/>
                </a:solidFill>
              </a:rPr>
              <a:t>esetében 6 </a:t>
            </a:r>
            <a:r>
              <a:rPr lang="hu-HU" dirty="0" smtClean="0">
                <a:solidFill>
                  <a:schemeClr val="tx1"/>
                </a:solidFill>
              </a:rPr>
              <a:t>drachma/ </a:t>
            </a:r>
            <a:endParaRPr lang="hu-HU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9507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metoikosok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>
                <a:solidFill>
                  <a:schemeClr val="tx1"/>
                </a:solidFill>
              </a:rPr>
              <a:t>Együtt katonáskodtak a polgárokkal, </a:t>
            </a:r>
            <a:r>
              <a:rPr lang="hu-HU" dirty="0" smtClean="0">
                <a:solidFill>
                  <a:schemeClr val="tx1"/>
                </a:solidFill>
              </a:rPr>
              <a:t>/vagyoni helyzetük alapján, </a:t>
            </a:r>
            <a:r>
              <a:rPr lang="hu-HU" dirty="0">
                <a:solidFill>
                  <a:schemeClr val="tx1"/>
                </a:solidFill>
              </a:rPr>
              <a:t>általában nehézfegyverzetű gyalogosok </a:t>
            </a:r>
            <a:r>
              <a:rPr lang="hu-HU" dirty="0" smtClean="0">
                <a:solidFill>
                  <a:schemeClr val="tx1"/>
                </a:solidFill>
              </a:rPr>
              <a:t>/ 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Magánjogi ügyekben a </a:t>
            </a:r>
            <a:r>
              <a:rPr lang="hu-HU" dirty="0" err="1">
                <a:solidFill>
                  <a:schemeClr val="tx1"/>
                </a:solidFill>
              </a:rPr>
              <a:t>metoikosok</a:t>
            </a:r>
            <a:r>
              <a:rPr lang="hu-HU" dirty="0">
                <a:solidFill>
                  <a:schemeClr val="tx1"/>
                </a:solidFill>
              </a:rPr>
              <a:t> fölött a </a:t>
            </a:r>
            <a:r>
              <a:rPr lang="hu-HU" i="1" dirty="0" err="1">
                <a:solidFill>
                  <a:schemeClr val="tx1"/>
                </a:solidFill>
              </a:rPr>
              <a:t>polemarchos</a:t>
            </a:r>
            <a:r>
              <a:rPr lang="hu-HU" dirty="0">
                <a:solidFill>
                  <a:schemeClr val="tx1"/>
                </a:solidFill>
              </a:rPr>
              <a:t> ítélkezett, de az eljárás során egy athéni </a:t>
            </a:r>
            <a:r>
              <a:rPr lang="hu-HU" dirty="0" smtClean="0">
                <a:solidFill>
                  <a:schemeClr val="tx1"/>
                </a:solidFill>
              </a:rPr>
              <a:t>polgár látta el a képviseletet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érdemeik </a:t>
            </a:r>
            <a:r>
              <a:rPr lang="hu-HU" dirty="0">
                <a:solidFill>
                  <a:schemeClr val="tx1"/>
                </a:solidFill>
              </a:rPr>
              <a:t>jutalmaként polgárjogot kaphattak a népgyűléstől</a:t>
            </a:r>
            <a:r>
              <a:rPr lang="hu-HU" dirty="0" smtClean="0">
                <a:solidFill>
                  <a:schemeClr val="tx1"/>
                </a:solidFill>
              </a:rPr>
              <a:t>,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de </a:t>
            </a:r>
            <a:r>
              <a:rPr lang="hu-HU" dirty="0">
                <a:solidFill>
                  <a:schemeClr val="tx1"/>
                </a:solidFill>
              </a:rPr>
              <a:t>gyakoribb volt, hogy </a:t>
            </a:r>
            <a:r>
              <a:rPr lang="hu-HU" dirty="0" smtClean="0">
                <a:solidFill>
                  <a:schemeClr val="tx1"/>
                </a:solidFill>
              </a:rPr>
              <a:t> a </a:t>
            </a:r>
            <a:r>
              <a:rPr lang="hu-HU" dirty="0">
                <a:solidFill>
                  <a:schemeClr val="tx1"/>
                </a:solidFill>
              </a:rPr>
              <a:t>katonáskodásban</a:t>
            </a:r>
            <a:r>
              <a:rPr lang="hu-HU" dirty="0" smtClean="0">
                <a:solidFill>
                  <a:schemeClr val="tx1"/>
                </a:solidFill>
              </a:rPr>
              <a:t>, és </a:t>
            </a:r>
            <a:r>
              <a:rPr lang="hu-HU" dirty="0">
                <a:solidFill>
                  <a:schemeClr val="tx1"/>
                </a:solidFill>
              </a:rPr>
              <a:t>az adózásban a polgárokkal egyenlő jogokkal és kötelességekkel rendelkeztek, de továbbra sem voltak politikai </a:t>
            </a:r>
            <a:r>
              <a:rPr lang="hu-HU" dirty="0" smtClean="0">
                <a:solidFill>
                  <a:schemeClr val="tx1"/>
                </a:solidFill>
              </a:rPr>
              <a:t>jogaik 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részt </a:t>
            </a:r>
            <a:r>
              <a:rPr lang="hu-HU" dirty="0">
                <a:solidFill>
                  <a:schemeClr val="tx1"/>
                </a:solidFill>
              </a:rPr>
              <a:t>vettek az állami kultuszokban 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hu-HU" dirty="0" err="1" smtClean="0">
                <a:solidFill>
                  <a:schemeClr val="tx1"/>
                </a:solidFill>
              </a:rPr>
              <a:t>nothosokkal</a:t>
            </a:r>
            <a:r>
              <a:rPr lang="hu-HU" dirty="0" smtClean="0">
                <a:solidFill>
                  <a:schemeClr val="tx1"/>
                </a:solidFill>
              </a:rPr>
              <a:t> (házasságon kívüli fiú) </a:t>
            </a:r>
            <a:r>
              <a:rPr lang="hu-HU" dirty="0">
                <a:solidFill>
                  <a:schemeClr val="tx1"/>
                </a:solidFill>
              </a:rPr>
              <a:t>együtt számuk elérte Athén lakosságának 1/3-át. 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5680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rabszolgák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 </a:t>
            </a:r>
            <a:r>
              <a:rPr lang="hu-HU" dirty="0" smtClean="0">
                <a:solidFill>
                  <a:schemeClr val="tx1"/>
                </a:solidFill>
              </a:rPr>
              <a:t>Hadifogságba </a:t>
            </a:r>
            <a:r>
              <a:rPr lang="hu-HU" dirty="0">
                <a:solidFill>
                  <a:schemeClr val="tx1"/>
                </a:solidFill>
              </a:rPr>
              <a:t>esett;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Rabszolgapiacon vásárolták;</a:t>
            </a:r>
          </a:p>
          <a:p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Rabszolgák </a:t>
            </a:r>
            <a:r>
              <a:rPr lang="hu-HU" dirty="0">
                <a:solidFill>
                  <a:schemeClr val="tx1"/>
                </a:solidFill>
              </a:rPr>
              <a:t>gyerekeként a tulajdonos házában született;</a:t>
            </a:r>
          </a:p>
          <a:p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Adósság </a:t>
            </a:r>
            <a:r>
              <a:rPr lang="hu-HU" dirty="0">
                <a:solidFill>
                  <a:schemeClr val="tx1"/>
                </a:solidFill>
              </a:rPr>
              <a:t>fejében rabszolgának adták el</a:t>
            </a:r>
            <a:r>
              <a:rPr lang="hu-HU" dirty="0" smtClean="0">
                <a:solidFill>
                  <a:schemeClr val="tx1"/>
                </a:solidFill>
              </a:rPr>
              <a:t>; (</a:t>
            </a:r>
            <a:r>
              <a:rPr lang="hu-HU" dirty="0">
                <a:solidFill>
                  <a:schemeClr val="tx1"/>
                </a:solidFill>
              </a:rPr>
              <a:t>Az adósrabszolgaság eltörlése után </a:t>
            </a:r>
            <a:r>
              <a:rPr lang="hu-HU" dirty="0" err="1">
                <a:solidFill>
                  <a:schemeClr val="tx1"/>
                </a:solidFill>
              </a:rPr>
              <a:t>politést</a:t>
            </a:r>
            <a:r>
              <a:rPr lang="hu-HU" dirty="0">
                <a:solidFill>
                  <a:schemeClr val="tx1"/>
                </a:solidFill>
              </a:rPr>
              <a:t> rabszolgává tenni, rabszolgaként eladni (az elítélt bűnözők kivételével) halálos bűnnek számított. 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/>
              <a:t>Teljes jogú </a:t>
            </a:r>
            <a:r>
              <a:rPr lang="hu-HU" dirty="0" smtClean="0"/>
              <a:t>polgárt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Valamely </a:t>
            </a:r>
            <a:r>
              <a:rPr lang="hu-HU" dirty="0">
                <a:solidFill>
                  <a:schemeClr val="tx1"/>
                </a:solidFill>
              </a:rPr>
              <a:t>bűncselekmény miatt, büntetésként adták el rabszolgának. </a:t>
            </a: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971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 </a:t>
            </a:r>
            <a:r>
              <a:rPr lang="hu-HU" b="1" dirty="0"/>
              <a:t>társadalmi normák</a:t>
            </a:r>
            <a:r>
              <a:rPr lang="hu-HU" dirty="0"/>
              <a:t> olyan magatartási szabályok, amelyek a lehetséges magatartások szerint előírják a helyeset és a követendőt, az előírás be nem tartása esetére hátrányos következményt helyeznek kilátásba, és azt általában meg is valósítják. A társadalmi normák nélkül nincs emberi társadalom, azok egyidősek az emberi társadalommal</a:t>
            </a:r>
            <a:r>
              <a:rPr lang="hu-HU" dirty="0" smtClean="0"/>
              <a:t>.</a:t>
            </a:r>
          </a:p>
          <a:p>
            <a:r>
              <a:rPr lang="hu-HU" b="1" dirty="0" smtClean="0"/>
              <a:t>Szokás</a:t>
            </a:r>
            <a:r>
              <a:rPr lang="hu-HU" dirty="0" smtClean="0"/>
              <a:t> = </a:t>
            </a:r>
            <a:r>
              <a:rPr lang="hu-HU" dirty="0"/>
              <a:t>a viselkedés hagyományokon alapuló vagy megszokott módja.</a:t>
            </a:r>
            <a:endParaRPr lang="hu-HU" dirty="0" smtClean="0"/>
          </a:p>
          <a:p>
            <a:r>
              <a:rPr lang="hu-HU" b="1" dirty="0" smtClean="0"/>
              <a:t>Szokásjog</a:t>
            </a:r>
            <a:r>
              <a:rPr lang="hu-HU" dirty="0" smtClean="0"/>
              <a:t> = </a:t>
            </a:r>
            <a:r>
              <a:rPr lang="hu-HU" dirty="0"/>
              <a:t>A jog legősibb forrása; a társadalomban általánosan elismert szokás. Sok ókori társadalomban és a feudalizmus korában nagyobb szereppel rendelkezett, mint az írott jog. Nem írott törvényen, hanem állandó gyakorlaton alapuló </a:t>
            </a:r>
            <a:r>
              <a:rPr lang="hu-HU" dirty="0" smtClean="0"/>
              <a:t>jog, </a:t>
            </a:r>
            <a:r>
              <a:rPr lang="hu-HU" dirty="0"/>
              <a:t>a népnek állandó alkalmazással nyilvánított jogi meggyőződésében gyökerezik.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5858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rabszolgák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Sorsuk attól függött, mit dolgoztak (pl. bányászoké a legnehezebb)</a:t>
            </a:r>
          </a:p>
          <a:p>
            <a:r>
              <a:rPr lang="hu-HU" i="1" dirty="0" err="1">
                <a:solidFill>
                  <a:schemeClr val="tx1"/>
                </a:solidFill>
              </a:rPr>
              <a:t>paidagógus</a:t>
            </a:r>
            <a:r>
              <a:rPr lang="hu-HU" dirty="0">
                <a:solidFill>
                  <a:schemeClr val="tx1"/>
                </a:solidFill>
              </a:rPr>
              <a:t> rabszolga: az előkelők gyermekeit elkísérte az iskolába, </a:t>
            </a:r>
            <a:r>
              <a:rPr lang="hu-HU" dirty="0" smtClean="0">
                <a:solidFill>
                  <a:schemeClr val="tx1"/>
                </a:solidFill>
              </a:rPr>
              <a:t>végig ülte </a:t>
            </a:r>
            <a:r>
              <a:rPr lang="hu-HU" dirty="0">
                <a:solidFill>
                  <a:schemeClr val="tx1"/>
                </a:solidFill>
              </a:rPr>
              <a:t>velük az órákat, majd hazavitte a </a:t>
            </a:r>
            <a:r>
              <a:rPr lang="hu-HU" dirty="0" smtClean="0">
                <a:solidFill>
                  <a:schemeClr val="tx1"/>
                </a:solidFill>
              </a:rPr>
              <a:t>gyereket</a:t>
            </a:r>
          </a:p>
          <a:p>
            <a:r>
              <a:rPr lang="hu-HU" dirty="0" smtClean="0"/>
              <a:t>a </a:t>
            </a:r>
            <a:r>
              <a:rPr lang="hu-HU" dirty="0"/>
              <a:t>legtöbb rabszolga nő volt és a háztartásokban dolgozott. </a:t>
            </a:r>
          </a:p>
          <a:p>
            <a:r>
              <a:rPr lang="hu-HU" dirty="0" smtClean="0"/>
              <a:t>„</a:t>
            </a:r>
            <a:r>
              <a:rPr lang="hu-HU" dirty="0"/>
              <a:t>rabszolga kölcsönzők”, </a:t>
            </a:r>
            <a:r>
              <a:rPr lang="hu-HU" dirty="0" smtClean="0"/>
              <a:t>= pl. prostitúció,  </a:t>
            </a:r>
            <a:endParaRPr lang="hu-HU" dirty="0"/>
          </a:p>
          <a:p>
            <a:r>
              <a:rPr lang="hu-HU" dirty="0" smtClean="0"/>
              <a:t> gyakran </a:t>
            </a:r>
            <a:r>
              <a:rPr lang="hu-HU" dirty="0"/>
              <a:t>saját vállalkozásba kezdtek és tulajdonosuknak havi ellátmányt </a:t>
            </a:r>
            <a:r>
              <a:rPr lang="hu-HU" dirty="0" smtClean="0"/>
              <a:t>fizettek, megválthatták </a:t>
            </a:r>
            <a:r>
              <a:rPr lang="hu-HU" dirty="0"/>
              <a:t>magukat. </a:t>
            </a:r>
          </a:p>
          <a:p>
            <a:r>
              <a:rPr lang="hu-HU" dirty="0" smtClean="0"/>
              <a:t> jelentős </a:t>
            </a:r>
            <a:r>
              <a:rPr lang="hu-HU" dirty="0"/>
              <a:t>szerepet játszottak a pénzvilágban, a </a:t>
            </a:r>
            <a:r>
              <a:rPr lang="hu-HU" b="1" dirty="0"/>
              <a:t>bankárok</a:t>
            </a:r>
            <a:r>
              <a:rPr lang="hu-HU" dirty="0"/>
              <a:t> rabszolgákból, felszabadított rabszolgából és </a:t>
            </a:r>
            <a:r>
              <a:rPr lang="hu-HU" dirty="0" err="1"/>
              <a:t>metoikosokból</a:t>
            </a:r>
            <a:r>
              <a:rPr lang="hu-HU" dirty="0"/>
              <a:t> kerültek ki. </a:t>
            </a:r>
          </a:p>
          <a:p>
            <a:r>
              <a:rPr lang="hu-HU" dirty="0"/>
              <a:t>A felszabadított rabszolga szabadságának el nem ismerése szakrális </a:t>
            </a:r>
            <a:r>
              <a:rPr lang="hu-HU" dirty="0" smtClean="0"/>
              <a:t>vétség volt </a:t>
            </a:r>
            <a:r>
              <a:rPr lang="hu-HU" b="1" dirty="0"/>
              <a:t> </a:t>
            </a:r>
            <a:endParaRPr lang="hu-HU" dirty="0"/>
          </a:p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05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</a:t>
            </a:r>
            <a:r>
              <a:rPr lang="hu-HU" dirty="0" err="1"/>
              <a:t>polisok</a:t>
            </a:r>
            <a:r>
              <a:rPr lang="hu-HU" dirty="0"/>
              <a:t> </a:t>
            </a:r>
            <a:r>
              <a:rPr lang="hu-HU" dirty="0" smtClean="0"/>
              <a:t>államszervezete</a:t>
            </a:r>
            <a:br>
              <a:rPr lang="hu-HU" dirty="0" smtClean="0"/>
            </a:br>
            <a:r>
              <a:rPr lang="hu-HU" dirty="0" smtClean="0"/>
              <a:t>             A </a:t>
            </a:r>
            <a:r>
              <a:rPr lang="hu-HU" b="1" dirty="0" err="1"/>
              <a:t>bulé</a:t>
            </a:r>
            <a:r>
              <a:rPr lang="hu-HU" dirty="0"/>
              <a:t> (ötszázak tanácsa)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Az egyes poliszokat vagy poliszszövetségeket vezető tanács neve volt. A </a:t>
            </a:r>
            <a:r>
              <a:rPr lang="hu-HU" dirty="0" err="1">
                <a:solidFill>
                  <a:schemeClr val="tx1"/>
                </a:solidFill>
              </a:rPr>
              <a:t>kleiziszthenészi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b="1" dirty="0">
                <a:solidFill>
                  <a:schemeClr val="tx1"/>
                </a:solidFill>
              </a:rPr>
              <a:t>ötszázak tanácsának </a:t>
            </a:r>
            <a:r>
              <a:rPr lang="hu-HU" dirty="0">
                <a:solidFill>
                  <a:schemeClr val="tx1"/>
                </a:solidFill>
              </a:rPr>
              <a:t>tagjait a 10 </a:t>
            </a:r>
            <a:r>
              <a:rPr lang="hu-HU" dirty="0" err="1">
                <a:solidFill>
                  <a:schemeClr val="tx1"/>
                </a:solidFill>
              </a:rPr>
              <a:t>phülé</a:t>
            </a:r>
            <a:r>
              <a:rPr lang="hu-HU" dirty="0">
                <a:solidFill>
                  <a:schemeClr val="tx1"/>
                </a:solidFill>
              </a:rPr>
              <a:t> valamennyi képviselőjéből </a:t>
            </a:r>
            <a:r>
              <a:rPr lang="hu-HU" b="1" dirty="0">
                <a:solidFill>
                  <a:schemeClr val="tx1"/>
                </a:solidFill>
              </a:rPr>
              <a:t>sorsolták</a:t>
            </a:r>
            <a:r>
              <a:rPr lang="hu-HU" dirty="0">
                <a:solidFill>
                  <a:schemeClr val="tx1"/>
                </a:solidFill>
              </a:rPr>
              <a:t> vagyoni korlátozás nélkül </a:t>
            </a:r>
            <a:r>
              <a:rPr lang="hu-HU" b="1" dirty="0">
                <a:solidFill>
                  <a:schemeClr val="tx1"/>
                </a:solidFill>
              </a:rPr>
              <a:t>egy-egy évre</a:t>
            </a:r>
            <a:r>
              <a:rPr lang="hu-HU" dirty="0">
                <a:solidFill>
                  <a:schemeClr val="tx1"/>
                </a:solidFill>
              </a:rPr>
              <a:t>. A </a:t>
            </a:r>
            <a:r>
              <a:rPr lang="hu-HU" dirty="0" err="1">
                <a:solidFill>
                  <a:schemeClr val="tx1"/>
                </a:solidFill>
              </a:rPr>
              <a:t>bulé</a:t>
            </a:r>
            <a:r>
              <a:rPr lang="hu-HU" dirty="0">
                <a:solidFill>
                  <a:schemeClr val="tx1"/>
                </a:solidFill>
              </a:rPr>
              <a:t> elnökségét a naponta kisorsolt </a:t>
            </a:r>
            <a:r>
              <a:rPr lang="hu-HU" i="1" dirty="0" err="1">
                <a:solidFill>
                  <a:schemeClr val="tx1"/>
                </a:solidFill>
              </a:rPr>
              <a:t>epistatés</a:t>
            </a:r>
            <a:r>
              <a:rPr lang="hu-HU" dirty="0">
                <a:solidFill>
                  <a:schemeClr val="tx1"/>
                </a:solidFill>
              </a:rPr>
              <a:t> töltötte be. Az 500-ak tanácsába minden </a:t>
            </a:r>
            <a:r>
              <a:rPr lang="hu-HU" dirty="0" err="1">
                <a:solidFill>
                  <a:schemeClr val="tx1"/>
                </a:solidFill>
              </a:rPr>
              <a:t>phűlé</a:t>
            </a:r>
            <a:r>
              <a:rPr lang="hu-HU" dirty="0">
                <a:solidFill>
                  <a:schemeClr val="tx1"/>
                </a:solidFill>
              </a:rPr>
              <a:t> 50-50 tagot küldött.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endParaRPr lang="hu-HU" b="1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Minden munkanapon összeült</a:t>
            </a:r>
            <a:r>
              <a:rPr lang="hu-HU" dirty="0" smtClean="0">
                <a:solidFill>
                  <a:schemeClr val="tx1"/>
                </a:solidFill>
              </a:rPr>
              <a:t>,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népgyűlésnek </a:t>
            </a:r>
            <a:r>
              <a:rPr lang="hu-HU" dirty="0">
                <a:solidFill>
                  <a:schemeClr val="tx1"/>
                </a:solidFill>
              </a:rPr>
              <a:t>tartozott </a:t>
            </a:r>
            <a:r>
              <a:rPr lang="hu-HU" dirty="0" smtClean="0">
                <a:solidFill>
                  <a:schemeClr val="tx1"/>
                </a:solidFill>
              </a:rPr>
              <a:t>felelősséggel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Feladata: 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  - a </a:t>
            </a:r>
            <a:r>
              <a:rPr lang="hu-HU" dirty="0">
                <a:solidFill>
                  <a:schemeClr val="tx1"/>
                </a:solidFill>
              </a:rPr>
              <a:t>népgyűlés számára a </a:t>
            </a:r>
            <a:r>
              <a:rPr lang="hu-HU" dirty="0" smtClean="0">
                <a:solidFill>
                  <a:schemeClr val="tx1"/>
                </a:solidFill>
              </a:rPr>
              <a:t>napirend </a:t>
            </a:r>
            <a:r>
              <a:rPr lang="hu-HU" dirty="0">
                <a:solidFill>
                  <a:schemeClr val="tx1"/>
                </a:solidFill>
              </a:rPr>
              <a:t>és a határozati </a:t>
            </a:r>
            <a:r>
              <a:rPr lang="hu-HU" dirty="0" smtClean="0">
                <a:solidFill>
                  <a:schemeClr val="tx1"/>
                </a:solidFill>
              </a:rPr>
              <a:t>javaslatok előkészítése,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  -  a </a:t>
            </a:r>
            <a:r>
              <a:rPr lang="hu-HU" dirty="0">
                <a:solidFill>
                  <a:schemeClr val="tx1"/>
                </a:solidFill>
              </a:rPr>
              <a:t>határozatok </a:t>
            </a:r>
            <a:r>
              <a:rPr lang="hu-HU" b="1" dirty="0" smtClean="0">
                <a:solidFill>
                  <a:schemeClr val="tx1"/>
                </a:solidFill>
              </a:rPr>
              <a:t>végrehajtása</a:t>
            </a:r>
            <a:endParaRPr lang="hu-HU" b="1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2447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görög városállamok állami szervezetrendszerének változásai </a:t>
            </a:r>
            <a:r>
              <a:rPr lang="hu-HU" sz="2000" dirty="0" smtClean="0"/>
              <a:t>(i.e. 8. sz. után)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i. e. 8. sz. után felbomlik a közszervezeti rend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Vezető szerep: Archonok (különböző létszámmal poliszonként)</a:t>
            </a:r>
          </a:p>
          <a:p>
            <a:r>
              <a:rPr lang="hu-HU" dirty="0">
                <a:solidFill>
                  <a:schemeClr val="tx1"/>
                </a:solidFill>
              </a:rPr>
              <a:t>Minden államban jelentős szerepet játszottak az </a:t>
            </a:r>
            <a:r>
              <a:rPr lang="hu-HU" i="1" dirty="0" err="1">
                <a:solidFill>
                  <a:schemeClr val="tx1"/>
                </a:solidFill>
              </a:rPr>
              <a:t>eponymos</a:t>
            </a:r>
            <a:r>
              <a:rPr lang="hu-HU" dirty="0">
                <a:solidFill>
                  <a:schemeClr val="tx1"/>
                </a:solidFill>
              </a:rPr>
              <a:t> (az évnek nevet adó) tisztviselők</a:t>
            </a:r>
            <a:r>
              <a:rPr lang="hu-HU" dirty="0" smtClean="0">
                <a:solidFill>
                  <a:schemeClr val="tx1"/>
                </a:solidFill>
              </a:rPr>
              <a:t>.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Athénban </a:t>
            </a:r>
            <a:r>
              <a:rPr lang="hu-HU" dirty="0" err="1">
                <a:solidFill>
                  <a:schemeClr val="tx1"/>
                </a:solidFill>
              </a:rPr>
              <a:t>kr.e.</a:t>
            </a:r>
            <a:r>
              <a:rPr lang="hu-HU" dirty="0">
                <a:solidFill>
                  <a:schemeClr val="tx1"/>
                </a:solidFill>
              </a:rPr>
              <a:t> 684-től választottak évente </a:t>
            </a:r>
            <a:r>
              <a:rPr lang="hu-HU" dirty="0" err="1">
                <a:solidFill>
                  <a:schemeClr val="tx1"/>
                </a:solidFill>
              </a:rPr>
              <a:t>arkhónokat</a:t>
            </a:r>
            <a:r>
              <a:rPr lang="hu-HU" dirty="0">
                <a:solidFill>
                  <a:schemeClr val="tx1"/>
                </a:solidFill>
              </a:rPr>
              <a:t>, a választás feltétele a származás és a vagyon volt</a:t>
            </a:r>
            <a:r>
              <a:rPr lang="hu-HU" dirty="0" smtClean="0">
                <a:solidFill>
                  <a:schemeClr val="tx1"/>
                </a:solidFill>
              </a:rPr>
              <a:t>.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Eleinte </a:t>
            </a:r>
            <a:r>
              <a:rPr lang="hu-HU" dirty="0">
                <a:solidFill>
                  <a:schemeClr val="tx1"/>
                </a:solidFill>
              </a:rPr>
              <a:t>csak 3 </a:t>
            </a:r>
            <a:r>
              <a:rPr lang="hu-HU" dirty="0" err="1">
                <a:solidFill>
                  <a:schemeClr val="tx1"/>
                </a:solidFill>
              </a:rPr>
              <a:t>arkhónt</a:t>
            </a:r>
            <a:r>
              <a:rPr lang="hu-HU" dirty="0">
                <a:solidFill>
                  <a:schemeClr val="tx1"/>
                </a:solidFill>
              </a:rPr>
              <a:t> választottak</a:t>
            </a:r>
            <a:r>
              <a:rPr lang="hu-HU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   -  </a:t>
            </a:r>
            <a:r>
              <a:rPr lang="hu-HU" dirty="0">
                <a:solidFill>
                  <a:schemeClr val="tx1"/>
                </a:solidFill>
              </a:rPr>
              <a:t>az évnek nevet adó </a:t>
            </a:r>
            <a:r>
              <a:rPr lang="hu-HU" i="1" dirty="0" err="1">
                <a:solidFill>
                  <a:schemeClr val="tx1"/>
                </a:solidFill>
              </a:rPr>
              <a:t>eponymost</a:t>
            </a:r>
            <a:r>
              <a:rPr lang="hu-HU" dirty="0">
                <a:solidFill>
                  <a:schemeClr val="tx1"/>
                </a:solidFill>
              </a:rPr>
              <a:t>, </a:t>
            </a:r>
            <a:endParaRPr lang="hu-H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   - a </a:t>
            </a:r>
            <a:r>
              <a:rPr lang="hu-HU" dirty="0">
                <a:solidFill>
                  <a:schemeClr val="tx1"/>
                </a:solidFill>
              </a:rPr>
              <a:t>rituális ügyekért felelős </a:t>
            </a:r>
            <a:r>
              <a:rPr lang="hu-HU" i="1" dirty="0" err="1" smtClean="0">
                <a:solidFill>
                  <a:schemeClr val="tx1"/>
                </a:solidFill>
              </a:rPr>
              <a:t>basileust</a:t>
            </a:r>
            <a:endParaRPr lang="hu-HU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i="1" dirty="0" smtClean="0">
                <a:solidFill>
                  <a:schemeClr val="tx1"/>
                </a:solidFill>
              </a:rPr>
              <a:t>   - 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és a hadvezér </a:t>
            </a:r>
            <a:r>
              <a:rPr lang="hu-HU" i="1" dirty="0" err="1">
                <a:solidFill>
                  <a:schemeClr val="tx1"/>
                </a:solidFill>
              </a:rPr>
              <a:t>polemarchos</a:t>
            </a:r>
            <a:r>
              <a:rPr lang="hu-HU" dirty="0" err="1">
                <a:solidFill>
                  <a:schemeClr val="tx1"/>
                </a:solidFill>
              </a:rPr>
              <a:t>t</a:t>
            </a:r>
            <a:r>
              <a:rPr lang="hu-HU" dirty="0" smtClean="0">
                <a:solidFill>
                  <a:schemeClr val="tx1"/>
                </a:solidFill>
              </a:rPr>
              <a:t>.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Kr.e. 630 előtt kiegészítették a testületet 6 </a:t>
            </a:r>
            <a:r>
              <a:rPr lang="hu-HU" i="1" dirty="0" err="1">
                <a:solidFill>
                  <a:schemeClr val="tx1"/>
                </a:solidFill>
              </a:rPr>
              <a:t>thesmothetésszel</a:t>
            </a:r>
            <a:r>
              <a:rPr lang="hu-HU" i="1" dirty="0" smtClean="0">
                <a:solidFill>
                  <a:schemeClr val="tx1"/>
                </a:solidFill>
              </a:rPr>
              <a:t>. /törvényhozó/ 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kilenc </a:t>
            </a:r>
            <a:r>
              <a:rPr lang="hu-HU" dirty="0" err="1">
                <a:solidFill>
                  <a:schemeClr val="tx1"/>
                </a:solidFill>
              </a:rPr>
              <a:t>arkhón</a:t>
            </a:r>
            <a:r>
              <a:rPr lang="hu-HU" dirty="0">
                <a:solidFill>
                  <a:schemeClr val="tx1"/>
                </a:solidFill>
              </a:rPr>
              <a:t> mellé </a:t>
            </a:r>
            <a:r>
              <a:rPr lang="hu-HU" dirty="0" err="1">
                <a:solidFill>
                  <a:schemeClr val="tx1"/>
                </a:solidFill>
              </a:rPr>
              <a:t>kr.e.</a:t>
            </a:r>
            <a:r>
              <a:rPr lang="hu-HU" dirty="0">
                <a:solidFill>
                  <a:schemeClr val="tx1"/>
                </a:solidFill>
              </a:rPr>
              <a:t> 487/486-ban egy tizediket választottak, egy </a:t>
            </a:r>
            <a:r>
              <a:rPr lang="hu-HU" i="1" dirty="0" err="1">
                <a:solidFill>
                  <a:schemeClr val="tx1"/>
                </a:solidFill>
              </a:rPr>
              <a:t>grammatens</a:t>
            </a: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(jegyző) személyében. Így minden </a:t>
            </a:r>
            <a:r>
              <a:rPr lang="hu-HU" dirty="0" err="1">
                <a:solidFill>
                  <a:schemeClr val="tx1"/>
                </a:solidFill>
              </a:rPr>
              <a:t>phülének</a:t>
            </a:r>
            <a:r>
              <a:rPr lang="hu-HU" dirty="0">
                <a:solidFill>
                  <a:schemeClr val="tx1"/>
                </a:solidFill>
              </a:rPr>
              <a:t> egy-egy képviselője lett az </a:t>
            </a:r>
            <a:r>
              <a:rPr lang="hu-HU" dirty="0" err="1">
                <a:solidFill>
                  <a:schemeClr val="tx1"/>
                </a:solidFill>
              </a:rPr>
              <a:t>arkhóni</a:t>
            </a:r>
            <a:r>
              <a:rPr lang="hu-HU" dirty="0">
                <a:solidFill>
                  <a:schemeClr val="tx1"/>
                </a:solidFill>
              </a:rPr>
              <a:t> testületben. Az </a:t>
            </a:r>
            <a:r>
              <a:rPr lang="hu-HU" dirty="0" err="1">
                <a:solidFill>
                  <a:schemeClr val="tx1"/>
                </a:solidFill>
              </a:rPr>
              <a:t>arkhónokat</a:t>
            </a:r>
            <a:r>
              <a:rPr lang="hu-HU" dirty="0">
                <a:solidFill>
                  <a:schemeClr val="tx1"/>
                </a:solidFill>
              </a:rPr>
              <a:t> akkor a </a:t>
            </a:r>
            <a:r>
              <a:rPr lang="hu-HU" dirty="0" err="1">
                <a:solidFill>
                  <a:schemeClr val="tx1"/>
                </a:solidFill>
              </a:rPr>
              <a:t>phülék</a:t>
            </a:r>
            <a:r>
              <a:rPr lang="hu-HU" dirty="0">
                <a:solidFill>
                  <a:schemeClr val="tx1"/>
                </a:solidFill>
              </a:rPr>
              <a:t> által delegált jelöltek közül sorsolással választották ki</a:t>
            </a:r>
            <a:r>
              <a:rPr lang="hu-HU" dirty="0" smtClean="0">
                <a:solidFill>
                  <a:schemeClr val="tx1"/>
                </a:solidFill>
              </a:rPr>
              <a:t>.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Kr.e. 458/457-től </a:t>
            </a:r>
            <a:r>
              <a:rPr lang="hu-HU" dirty="0" err="1" smtClean="0">
                <a:solidFill>
                  <a:schemeClr val="tx1"/>
                </a:solidFill>
              </a:rPr>
              <a:t>zeugitészek</a:t>
            </a:r>
            <a:r>
              <a:rPr lang="hu-HU" dirty="0" smtClean="0">
                <a:solidFill>
                  <a:schemeClr val="tx1"/>
                </a:solidFill>
              </a:rPr>
              <a:t> (3. vagyoni csoportba tartozók) is </a:t>
            </a:r>
            <a:r>
              <a:rPr lang="hu-HU" dirty="0">
                <a:solidFill>
                  <a:schemeClr val="tx1"/>
                </a:solidFill>
              </a:rPr>
              <a:t>betölthették az </a:t>
            </a:r>
            <a:r>
              <a:rPr lang="hu-HU" dirty="0" err="1">
                <a:solidFill>
                  <a:schemeClr val="tx1"/>
                </a:solidFill>
              </a:rPr>
              <a:t>arkhóni</a:t>
            </a:r>
            <a:r>
              <a:rPr lang="hu-HU" dirty="0">
                <a:solidFill>
                  <a:schemeClr val="tx1"/>
                </a:solidFill>
              </a:rPr>
              <a:t> tisztet. A volt </a:t>
            </a:r>
            <a:r>
              <a:rPr lang="hu-HU" dirty="0" err="1">
                <a:solidFill>
                  <a:schemeClr val="tx1"/>
                </a:solidFill>
              </a:rPr>
              <a:t>arkhónokból</a:t>
            </a:r>
            <a:r>
              <a:rPr lang="hu-HU" dirty="0">
                <a:solidFill>
                  <a:schemeClr val="tx1"/>
                </a:solidFill>
              </a:rPr>
              <a:t> állt az </a:t>
            </a:r>
            <a:r>
              <a:rPr lang="hu-HU" i="1" dirty="0" err="1">
                <a:solidFill>
                  <a:schemeClr val="tx1"/>
                </a:solidFill>
              </a:rPr>
              <a:t>Areioszpagosz</a:t>
            </a: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tanácsa. 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116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</a:t>
            </a:r>
            <a:r>
              <a:rPr lang="hu-HU" dirty="0" err="1" smtClean="0"/>
              <a:t>polisok</a:t>
            </a:r>
            <a:r>
              <a:rPr lang="hu-HU" dirty="0" smtClean="0"/>
              <a:t> államszervezete</a:t>
            </a:r>
            <a:br>
              <a:rPr lang="hu-HU" dirty="0" smtClean="0"/>
            </a:br>
            <a:r>
              <a:rPr lang="hu-HU" dirty="0" smtClean="0"/>
              <a:t>             Az</a:t>
            </a:r>
            <a:r>
              <a:rPr lang="hu-HU" b="1" dirty="0" smtClean="0"/>
              <a:t> </a:t>
            </a:r>
            <a:r>
              <a:rPr lang="hu-HU" b="1" dirty="0" err="1"/>
              <a:t>ekklésia</a:t>
            </a:r>
            <a:r>
              <a:rPr lang="hu-HU" b="1" dirty="0"/>
              <a:t> </a:t>
            </a:r>
            <a:r>
              <a:rPr lang="hu-HU" dirty="0"/>
              <a:t>(népgyűlés)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Minden </a:t>
            </a:r>
            <a:r>
              <a:rPr lang="hu-HU" dirty="0" err="1"/>
              <a:t>polis</a:t>
            </a:r>
            <a:r>
              <a:rPr lang="hu-HU" dirty="0"/>
              <a:t> mindegyik polgára tagja volt.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népgyűlés joga Spártában az egyetértés volt, amit közfelkiáltással fejezett </a:t>
            </a:r>
            <a:r>
              <a:rPr lang="hu-HU" dirty="0" smtClean="0"/>
              <a:t>ki, de </a:t>
            </a:r>
            <a:r>
              <a:rPr lang="hu-HU" dirty="0"/>
              <a:t>Athénban és más államokban </a:t>
            </a:r>
            <a:r>
              <a:rPr lang="hu-HU" dirty="0" smtClean="0"/>
              <a:t> a </a:t>
            </a:r>
            <a:r>
              <a:rPr lang="hu-HU" dirty="0"/>
              <a:t>népgyűlésen </a:t>
            </a:r>
            <a:r>
              <a:rPr lang="hu-HU" b="1" dirty="0"/>
              <a:t>politikai viták </a:t>
            </a:r>
            <a:r>
              <a:rPr lang="hu-HU" dirty="0"/>
              <a:t>folytak és </a:t>
            </a:r>
            <a:r>
              <a:rPr lang="hu-HU" dirty="0" smtClean="0"/>
              <a:t> valódi </a:t>
            </a:r>
            <a:r>
              <a:rPr lang="hu-HU" dirty="0"/>
              <a:t>döntéseket, </a:t>
            </a:r>
            <a:r>
              <a:rPr lang="hu-HU" b="1" dirty="0"/>
              <a:t>törvényeket</a:t>
            </a:r>
            <a:r>
              <a:rPr lang="hu-HU" i="1" dirty="0"/>
              <a:t> hozott</a:t>
            </a:r>
            <a:r>
              <a:rPr lang="hu-HU" dirty="0"/>
              <a:t>. A népgyűlés volt Athén legfőbb hatalmi szerve. </a:t>
            </a:r>
          </a:p>
          <a:p>
            <a:r>
              <a:rPr lang="hu-HU" dirty="0"/>
              <a:t>A népgyűlés napirendjét előre meghatározták, a beterjesztendő törvényjavaslatokat a </a:t>
            </a:r>
            <a:r>
              <a:rPr lang="hu-HU" dirty="0" err="1"/>
              <a:t>bulé</a:t>
            </a:r>
            <a:r>
              <a:rPr lang="hu-HU" dirty="0"/>
              <a:t> előzetesen megvitatta és úgy nyújtotta be a népgyűlés elé.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2225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</a:t>
            </a:r>
            <a:r>
              <a:rPr lang="hu-HU" dirty="0" err="1" smtClean="0"/>
              <a:t>polisok</a:t>
            </a:r>
            <a:r>
              <a:rPr lang="hu-HU" dirty="0" smtClean="0"/>
              <a:t> államszervezete</a:t>
            </a:r>
            <a:br>
              <a:rPr lang="hu-HU" dirty="0" smtClean="0"/>
            </a:br>
            <a:r>
              <a:rPr lang="hu-HU" dirty="0" smtClean="0"/>
              <a:t>              A</a:t>
            </a:r>
            <a:r>
              <a:rPr lang="hu-HU" b="1" dirty="0" smtClean="0"/>
              <a:t> </a:t>
            </a:r>
            <a:r>
              <a:rPr lang="hu-HU" b="1" dirty="0" err="1"/>
              <a:t>héliaia</a:t>
            </a:r>
            <a:r>
              <a:rPr lang="hu-HU" b="1" dirty="0"/>
              <a:t> </a:t>
            </a:r>
            <a:r>
              <a:rPr lang="hu-HU" dirty="0"/>
              <a:t>(esküdtbíróság)</a:t>
            </a:r>
            <a:br>
              <a:rPr lang="hu-HU" dirty="0"/>
            </a:br>
            <a:r>
              <a:rPr lang="hu-HU" b="1" dirty="0"/>
              <a:t>	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 </a:t>
            </a:r>
            <a:r>
              <a:rPr lang="hu-HU" b="1" dirty="0">
                <a:solidFill>
                  <a:schemeClr val="tx1"/>
                </a:solidFill>
              </a:rPr>
              <a:t>	</a:t>
            </a:r>
            <a:r>
              <a:rPr lang="hu-HU" dirty="0">
                <a:solidFill>
                  <a:schemeClr val="tx1"/>
                </a:solidFill>
              </a:rPr>
              <a:t>6000 tagját (minden </a:t>
            </a:r>
            <a:r>
              <a:rPr lang="hu-HU" dirty="0" err="1">
                <a:solidFill>
                  <a:schemeClr val="tx1"/>
                </a:solidFill>
              </a:rPr>
              <a:t>phűléből</a:t>
            </a:r>
            <a:r>
              <a:rPr lang="hu-HU" dirty="0">
                <a:solidFill>
                  <a:schemeClr val="tx1"/>
                </a:solidFill>
              </a:rPr>
              <a:t> 600 fő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1 évre </a:t>
            </a:r>
            <a:r>
              <a:rPr lang="hu-HU" dirty="0" smtClean="0">
                <a:solidFill>
                  <a:schemeClr val="tx1"/>
                </a:solidFill>
              </a:rPr>
              <a:t>választották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sorsolással (napidíjat kaptak</a:t>
            </a:r>
            <a:r>
              <a:rPr lang="hu-HU" dirty="0" smtClean="0">
                <a:solidFill>
                  <a:schemeClr val="tx1"/>
                </a:solidFill>
              </a:rPr>
              <a:t>!)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 Feladatok: 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  - a </a:t>
            </a:r>
            <a:r>
              <a:rPr lang="hu-HU" dirty="0">
                <a:solidFill>
                  <a:schemeClr val="tx1"/>
                </a:solidFill>
              </a:rPr>
              <a:t>fellebbezési </a:t>
            </a:r>
            <a:r>
              <a:rPr lang="hu-HU" dirty="0" smtClean="0">
                <a:solidFill>
                  <a:schemeClr val="tx1"/>
                </a:solidFill>
              </a:rPr>
              <a:t>ügyek, 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  -  megvizsgálták </a:t>
            </a:r>
            <a:r>
              <a:rPr lang="hu-HU" dirty="0">
                <a:solidFill>
                  <a:schemeClr val="tx1"/>
                </a:solidFill>
              </a:rPr>
              <a:t>a leendő tisztviselők alkalmasságát</a:t>
            </a:r>
            <a:r>
              <a:rPr lang="hu-HU" dirty="0" smtClean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  -  </a:t>
            </a:r>
            <a:r>
              <a:rPr lang="hu-HU" dirty="0">
                <a:solidFill>
                  <a:schemeClr val="tx1"/>
                </a:solidFill>
              </a:rPr>
              <a:t>ítéletet hoztak politikai perekben.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4068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Katonai tisztségek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legelső katonai tisztség Athénban </a:t>
            </a:r>
            <a:r>
              <a:rPr lang="hu-HU" i="1" dirty="0"/>
              <a:t>a </a:t>
            </a:r>
            <a:r>
              <a:rPr lang="hu-HU" i="1" dirty="0" err="1"/>
              <a:t>polemarchos</a:t>
            </a:r>
            <a:r>
              <a:rPr lang="hu-HU" dirty="0" err="1"/>
              <a:t>é</a:t>
            </a:r>
            <a:r>
              <a:rPr lang="hu-HU" dirty="0"/>
              <a:t> volt. </a:t>
            </a:r>
            <a:r>
              <a:rPr lang="hu-HU" dirty="0" smtClean="0"/>
              <a:t> / hadvezéri, majd  az </a:t>
            </a:r>
            <a:r>
              <a:rPr lang="hu-HU" dirty="0"/>
              <a:t>állam </a:t>
            </a:r>
            <a:r>
              <a:rPr lang="hu-HU" dirty="0" smtClean="0"/>
              <a:t>vendégbarátainak </a:t>
            </a:r>
            <a:r>
              <a:rPr lang="hu-HU" dirty="0"/>
              <a:t>jogi képviseletével </a:t>
            </a:r>
            <a:r>
              <a:rPr lang="hu-HU" dirty="0" smtClean="0"/>
              <a:t>foglalkozott, ezek   ügyeiben ítélkezett/ </a:t>
            </a:r>
          </a:p>
          <a:p>
            <a:r>
              <a:rPr lang="hu-HU" dirty="0" smtClean="0"/>
              <a:t>A </a:t>
            </a:r>
            <a:r>
              <a:rPr lang="hu-HU" dirty="0"/>
              <a:t>hadvezéri feladatokat a 10 </a:t>
            </a:r>
            <a:r>
              <a:rPr lang="hu-HU" i="1" dirty="0" err="1"/>
              <a:t>sztratégosz</a:t>
            </a:r>
            <a:r>
              <a:rPr lang="hu-HU" dirty="0"/>
              <a:t> vette át. Nekik a legmagasabb vagyoni osztályba kellett tartozniuk. </a:t>
            </a:r>
          </a:p>
          <a:p>
            <a:r>
              <a:rPr lang="hu-HU" dirty="0"/>
              <a:t>Kr.e. 501/500-tól a 10 </a:t>
            </a:r>
            <a:r>
              <a:rPr lang="hu-HU" dirty="0" err="1"/>
              <a:t>phülé</a:t>
            </a:r>
            <a:r>
              <a:rPr lang="hu-HU" dirty="0"/>
              <a:t> kézfelemeléssel választott </a:t>
            </a:r>
            <a:r>
              <a:rPr lang="hu-HU" dirty="0" err="1"/>
              <a:t>phülénként</a:t>
            </a:r>
            <a:r>
              <a:rPr lang="hu-HU" dirty="0"/>
              <a:t> egy-egy </a:t>
            </a:r>
            <a:r>
              <a:rPr lang="hu-HU" dirty="0" err="1"/>
              <a:t>sztratégoszt</a:t>
            </a:r>
            <a:r>
              <a:rPr lang="hu-HU" dirty="0"/>
              <a:t>. A </a:t>
            </a:r>
            <a:r>
              <a:rPr lang="hu-HU" dirty="0" err="1"/>
              <a:t>sztratégoszok</a:t>
            </a:r>
            <a:r>
              <a:rPr lang="hu-HU" dirty="0"/>
              <a:t> az egymást követő években korlátlan ideig újraválaszthatók voltak</a:t>
            </a:r>
            <a:r>
              <a:rPr lang="hu-HU" dirty="0" smtClean="0"/>
              <a:t>. (</a:t>
            </a:r>
            <a:r>
              <a:rPr lang="hu-HU" dirty="0"/>
              <a:t>Így tölthette be Periklész 15 évig ezt a tisztséget</a:t>
            </a:r>
            <a:r>
              <a:rPr lang="hu-HU" dirty="0" smtClean="0"/>
              <a:t>.)</a:t>
            </a:r>
            <a:endParaRPr lang="hu-HU" dirty="0"/>
          </a:p>
          <a:p>
            <a:r>
              <a:rPr lang="hu-HU" dirty="0"/>
              <a:t>A </a:t>
            </a:r>
            <a:r>
              <a:rPr lang="hu-HU" dirty="0" err="1"/>
              <a:t>sztratégoszi</a:t>
            </a:r>
            <a:r>
              <a:rPr lang="hu-HU" dirty="0"/>
              <a:t> tisztség nagy hatalommal és megbecsüléssel járt. Idővel átvette az </a:t>
            </a:r>
            <a:r>
              <a:rPr lang="hu-HU" dirty="0" err="1"/>
              <a:t>arkhónok</a:t>
            </a:r>
            <a:r>
              <a:rPr lang="hu-HU" dirty="0"/>
              <a:t> szerepét, feladatkörét is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0810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Drakon</a:t>
            </a:r>
            <a:r>
              <a:rPr lang="hu-HU" dirty="0" smtClean="0"/>
              <a:t> reformjai (i.e. 621) /???/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tx1"/>
                </a:solidFill>
              </a:rPr>
              <a:t>Arkhón</a:t>
            </a:r>
            <a:r>
              <a:rPr lang="hu-HU" dirty="0" smtClean="0">
                <a:solidFill>
                  <a:schemeClr val="tx1"/>
                </a:solidFill>
              </a:rPr>
              <a:t> (de a reformok későbbiek)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Szokásjog írásba foglalása</a:t>
            </a:r>
          </a:p>
          <a:p>
            <a:r>
              <a:rPr lang="hu-HU" dirty="0">
                <a:solidFill>
                  <a:schemeClr val="tx1"/>
                </a:solidFill>
              </a:rPr>
              <a:t>az első írásos görög </a:t>
            </a:r>
            <a:r>
              <a:rPr lang="hu-HU" dirty="0" smtClean="0">
                <a:solidFill>
                  <a:schemeClr val="tx1"/>
                </a:solidFill>
              </a:rPr>
              <a:t>törvények megalkotója</a:t>
            </a:r>
          </a:p>
          <a:p>
            <a:r>
              <a:rPr lang="hu-HU" dirty="0">
                <a:solidFill>
                  <a:schemeClr val="tx1"/>
                </a:solidFill>
              </a:rPr>
              <a:t>a politizálásra jogosultak körét </a:t>
            </a:r>
            <a:r>
              <a:rPr lang="hu-HU" dirty="0" smtClean="0">
                <a:solidFill>
                  <a:schemeClr val="tx1"/>
                </a:solidFill>
              </a:rPr>
              <a:t> megnövelte</a:t>
            </a:r>
            <a:r>
              <a:rPr lang="hu-HU" dirty="0">
                <a:solidFill>
                  <a:schemeClr val="tx1"/>
                </a:solidFill>
              </a:rPr>
              <a:t>: </a:t>
            </a:r>
            <a:r>
              <a:rPr lang="hu-HU" dirty="0" smtClean="0">
                <a:solidFill>
                  <a:schemeClr val="tx1"/>
                </a:solidFill>
              </a:rPr>
              <a:t> nem </a:t>
            </a:r>
            <a:r>
              <a:rPr lang="hu-HU" dirty="0">
                <a:solidFill>
                  <a:schemeClr val="tx1"/>
                </a:solidFill>
              </a:rPr>
              <a:t>a születésen </a:t>
            </a:r>
            <a:r>
              <a:rPr lang="hu-HU" dirty="0" smtClean="0">
                <a:solidFill>
                  <a:schemeClr val="tx1"/>
                </a:solidFill>
              </a:rPr>
              <a:t>múlt, </a:t>
            </a:r>
            <a:r>
              <a:rPr lang="hu-HU" dirty="0">
                <a:solidFill>
                  <a:schemeClr val="tx1"/>
                </a:solidFill>
              </a:rPr>
              <a:t>hanem az illető vagyonán. 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Szigorú törvények, sok halálbüntetés (pl. gyümölcslopás)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Nemzetségi vérbosszú megtiltása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Igazságszolgáltatásnak nyilvánosság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25141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Szolón </a:t>
            </a:r>
            <a:r>
              <a:rPr lang="hu-HU" dirty="0"/>
              <a:t>(i.e. 638</a:t>
            </a:r>
            <a:r>
              <a:rPr lang="da-DK" dirty="0"/>
              <a:t> körül – </a:t>
            </a:r>
            <a:r>
              <a:rPr lang="hu-HU" dirty="0"/>
              <a:t>i.e. 558 </a:t>
            </a:r>
            <a:r>
              <a:rPr lang="da-DK" dirty="0"/>
              <a:t>körül)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912" y="1904999"/>
            <a:ext cx="2843847" cy="4665617"/>
          </a:xfrm>
        </p:spPr>
      </p:pic>
    </p:spTree>
    <p:extLst>
      <p:ext uri="{BB962C8B-B14F-4D97-AF65-F5344CB8AC3E}">
        <p14:creationId xmlns:p14="http://schemas.microsoft.com/office/powerpoint/2010/main" val="2891387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Szolón</a:t>
            </a:r>
            <a:r>
              <a:rPr lang="da-DK" dirty="0" smtClean="0"/>
              <a:t> </a:t>
            </a:r>
            <a:r>
              <a:rPr lang="hu-HU" dirty="0" smtClean="0"/>
              <a:t>reformjai</a:t>
            </a:r>
            <a:br>
              <a:rPr lang="hu-HU" dirty="0" smtClean="0"/>
            </a:br>
            <a:r>
              <a:rPr lang="hu-HU" dirty="0"/>
              <a:t> 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>
                <a:solidFill>
                  <a:schemeClr val="tx1"/>
                </a:solidFill>
              </a:rPr>
              <a:t>politikus, hadvezér, költő, a </a:t>
            </a:r>
            <a:r>
              <a:rPr lang="hu-HU" dirty="0" smtClean="0">
                <a:solidFill>
                  <a:schemeClr val="tx1"/>
                </a:solidFill>
              </a:rPr>
              <a:t>7 (???) görög bölcs</a:t>
            </a:r>
            <a:r>
              <a:rPr lang="hu-HU" dirty="0">
                <a:solidFill>
                  <a:schemeClr val="tx1"/>
                </a:solidFill>
              </a:rPr>
              <a:t> </a:t>
            </a:r>
            <a:r>
              <a:rPr lang="hu-HU" dirty="0" smtClean="0">
                <a:solidFill>
                  <a:schemeClr val="tx1"/>
                </a:solidFill>
              </a:rPr>
              <a:t>egyike</a:t>
            </a:r>
          </a:p>
          <a:p>
            <a:r>
              <a:rPr lang="hu-HU" dirty="0">
                <a:solidFill>
                  <a:schemeClr val="tx1"/>
                </a:solidFill>
              </a:rPr>
              <a:t> </a:t>
            </a:r>
            <a:r>
              <a:rPr lang="hu-HU" dirty="0" smtClean="0">
                <a:solidFill>
                  <a:schemeClr val="tx1"/>
                </a:solidFill>
              </a:rPr>
              <a:t>i.e. 594. (???) </a:t>
            </a:r>
            <a:r>
              <a:rPr lang="hu-HU" dirty="0" err="1" smtClean="0">
                <a:solidFill>
                  <a:schemeClr val="tx1"/>
                </a:solidFill>
              </a:rPr>
              <a:t>timokratikus</a:t>
            </a:r>
            <a:r>
              <a:rPr lang="hu-HU" dirty="0" smtClean="0">
                <a:solidFill>
                  <a:schemeClr val="tx1"/>
                </a:solidFill>
              </a:rPr>
              <a:t> (vagyoni alapú) </a:t>
            </a:r>
            <a:r>
              <a:rPr lang="hu-HU" dirty="0" err="1" smtClean="0">
                <a:solidFill>
                  <a:schemeClr val="tx1"/>
                </a:solidFill>
              </a:rPr>
              <a:t>államberendezkedés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adósrabszolgaság </a:t>
            </a:r>
            <a:r>
              <a:rPr lang="hu-HU" dirty="0" smtClean="0">
                <a:solidFill>
                  <a:schemeClr val="tx1"/>
                </a:solidFill>
              </a:rPr>
              <a:t>megszüntetése,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az adósságok </a:t>
            </a:r>
            <a:r>
              <a:rPr lang="hu-HU" dirty="0" smtClean="0">
                <a:solidFill>
                  <a:schemeClr val="tx1"/>
                </a:solidFill>
              </a:rPr>
              <a:t>(földhitel) elengedése, 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szerencsétlen sorsúak </a:t>
            </a:r>
            <a:r>
              <a:rPr lang="hu-HU" dirty="0" smtClean="0">
                <a:solidFill>
                  <a:schemeClr val="tx1"/>
                </a:solidFill>
              </a:rPr>
              <a:t>(külföldre eladottak)visszavásárlása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 err="1">
                <a:solidFill>
                  <a:schemeClr val="tx1"/>
                </a:solidFill>
              </a:rPr>
              <a:t>hatodosok</a:t>
            </a:r>
            <a:r>
              <a:rPr lang="hu-HU" dirty="0">
                <a:solidFill>
                  <a:schemeClr val="tx1"/>
                </a:solidFill>
              </a:rPr>
              <a:t> bérleteinek </a:t>
            </a:r>
            <a:r>
              <a:rPr lang="hu-HU" dirty="0" smtClean="0">
                <a:solidFill>
                  <a:schemeClr val="tx1"/>
                </a:solidFill>
              </a:rPr>
              <a:t>felszámolása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Metoiokoszoknak</a:t>
            </a:r>
            <a:r>
              <a:rPr lang="hu-HU" dirty="0" smtClean="0">
                <a:solidFill>
                  <a:schemeClr val="tx1"/>
                </a:solidFill>
              </a:rPr>
              <a:t> polgárjogot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Súly-, mérték-, pénzreform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Fiú megtagadhatta szülei támogatását, ha azok nem taníttatták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Vagyonhoz mért állami terhek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32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61" y="418011"/>
            <a:ext cx="8151222" cy="7040880"/>
          </a:xfrm>
        </p:spPr>
      </p:pic>
    </p:spTree>
    <p:extLst>
      <p:ext uri="{BB962C8B-B14F-4D97-AF65-F5344CB8AC3E}">
        <p14:creationId xmlns:p14="http://schemas.microsoft.com/office/powerpoint/2010/main" val="1193434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norma az államok megalakulása után is tovább él (pl. rendfenntartás, védekezés, békéltetés, gazdasági élet megszervezése /pl. közös legelőhasználat/)</a:t>
            </a:r>
          </a:p>
          <a:p>
            <a:r>
              <a:rPr lang="hu-HU" dirty="0" smtClean="0"/>
              <a:t>Szokásjog továbbélése</a:t>
            </a:r>
          </a:p>
          <a:p>
            <a:r>
              <a:rPr lang="hu-HU" b="1" dirty="0" smtClean="0"/>
              <a:t>Szabály</a:t>
            </a:r>
            <a:r>
              <a:rPr lang="hu-HU" dirty="0" smtClean="0"/>
              <a:t> = Viselkedést megszabó, egyetértésen alapuló </a:t>
            </a:r>
            <a:r>
              <a:rPr lang="hu-HU" dirty="0"/>
              <a:t>rend, amely szokásokban élő vagy írásban rögzített alapelv. Ez megszabja, meghatározza az ember magatartását, viselkedését, társasági eljárásának módját</a:t>
            </a:r>
            <a:r>
              <a:rPr lang="hu-HU" dirty="0" smtClean="0"/>
              <a:t>.</a:t>
            </a:r>
          </a:p>
          <a:p>
            <a:r>
              <a:rPr lang="hu-HU" b="1" dirty="0" smtClean="0"/>
              <a:t>Jogszabály</a:t>
            </a:r>
            <a:r>
              <a:rPr lang="hu-HU" dirty="0" smtClean="0"/>
              <a:t> = </a:t>
            </a:r>
            <a:r>
              <a:rPr lang="hu-HU" dirty="0"/>
              <a:t>mindazon jogi normák megjelölésére használható, amelyeket bármely - tehát akár külföldi vagy nemzetközi - </a:t>
            </a:r>
            <a:r>
              <a:rPr lang="hu-HU" dirty="0" smtClean="0"/>
              <a:t> jogrendszer</a:t>
            </a:r>
            <a:r>
              <a:rPr lang="hu-HU" dirty="0"/>
              <a:t> normatív jelleggel ruház fel, normatív jellegűnek tekint 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8356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863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első féléves tananyagunk </a:t>
            </a:r>
            <a:br>
              <a:rPr lang="hu-HU" dirty="0" smtClean="0"/>
            </a:br>
            <a:r>
              <a:rPr lang="hu-HU" dirty="0"/>
              <a:t> </a:t>
            </a:r>
            <a:r>
              <a:rPr lang="hu-HU" dirty="0" smtClean="0"/>
              <a:t> /a polgári forradalmakig, átalakulásig/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Alkotmányjog =  </a:t>
            </a:r>
            <a:r>
              <a:rPr lang="hu-HU" dirty="0"/>
              <a:t> </a:t>
            </a:r>
            <a:r>
              <a:rPr lang="hu-HU" dirty="0" smtClean="0"/>
              <a:t> az állami főhatalom gyakorlásával kapcsolatos szabályok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/törvényhozás, végrehajtás, bíráskodás/</a:t>
            </a:r>
          </a:p>
          <a:p>
            <a:r>
              <a:rPr lang="hu-HU" dirty="0" smtClean="0"/>
              <a:t>Polgári jog = az emberek egymás közötti viszonyait szabályozza /ABGB/</a:t>
            </a:r>
          </a:p>
          <a:p>
            <a:r>
              <a:rPr lang="hu-HU" dirty="0" smtClean="0"/>
              <a:t>Büntetőjog = </a:t>
            </a:r>
            <a:r>
              <a:rPr lang="hu-HU" dirty="0"/>
              <a:t> </a:t>
            </a:r>
            <a:r>
              <a:rPr lang="hu-HU" dirty="0" smtClean="0"/>
              <a:t>meghatározza </a:t>
            </a:r>
            <a:r>
              <a:rPr lang="hu-HU" dirty="0"/>
              <a:t>azokat a közösségellenes, nemkívánatos magatartásokat – társadalomra </a:t>
            </a:r>
            <a:r>
              <a:rPr lang="hu-HU" dirty="0" smtClean="0"/>
              <a:t>veszélyes – , amelyek tanúsítása esetén </a:t>
            </a:r>
            <a:r>
              <a:rPr lang="hu-HU" dirty="0"/>
              <a:t>az elkövetőt büntetőjogi felelősségre vonják és amennyiben </a:t>
            </a:r>
            <a:r>
              <a:rPr lang="hu-HU" dirty="0" smtClean="0"/>
              <a:t>bűnös, megbüntetik</a:t>
            </a:r>
            <a:r>
              <a:rPr lang="hu-HU" dirty="0"/>
              <a:t> </a:t>
            </a:r>
            <a:endParaRPr lang="hu-HU" dirty="0" smtClean="0"/>
          </a:p>
          <a:p>
            <a:r>
              <a:rPr lang="hu-HU" dirty="0" smtClean="0"/>
              <a:t>Egyéb jogok: kereskedelmi jog, munkajog, szociális jogok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1287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Áttekintendő korszakok, államok: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Ókori görögök</a:t>
            </a:r>
          </a:p>
          <a:p>
            <a:r>
              <a:rPr lang="hu-HU" dirty="0" smtClean="0"/>
              <a:t>Germán kor Nyugat-Európában</a:t>
            </a:r>
          </a:p>
          <a:p>
            <a:r>
              <a:rPr lang="hu-HU" dirty="0" smtClean="0"/>
              <a:t>Frank Birodalom korszaka</a:t>
            </a:r>
          </a:p>
          <a:p>
            <a:r>
              <a:rPr lang="hu-HU" dirty="0" smtClean="0"/>
              <a:t>Francia, német, angol, orosz államok (középkor, feudális állam megszilárdulása, rendi korszak, abszolutizmus korszaka)</a:t>
            </a:r>
          </a:p>
          <a:p>
            <a:r>
              <a:rPr lang="hu-HU" dirty="0" smtClean="0"/>
              <a:t>Az USA egykori területén létrejött gyarmati berendezkedés az USA létrejöttéig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2422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i.e. 10 000 évvel az első kultúrák nagy folyók mentén</a:t>
            </a:r>
          </a:p>
          <a:p>
            <a:r>
              <a:rPr lang="hu-HU" dirty="0" smtClean="0"/>
              <a:t>Az első ókori államok i.e. 3000 </a:t>
            </a:r>
          </a:p>
          <a:p>
            <a:r>
              <a:rPr lang="hu-HU" dirty="0" smtClean="0"/>
              <a:t>Görögök  - ők az elsők, akik az emberek közötti viszonyt nem eleve elrendeltnek, hanem célszerűen és önállóan alakíthatónak tartották.</a:t>
            </a:r>
          </a:p>
          <a:p>
            <a:r>
              <a:rPr lang="hu-HU" dirty="0" smtClean="0"/>
              <a:t>Korszakok: archaikus kor, klasszikus kor, hellenizmus időszaka (nincs egyetértés)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i.e. 3.évezred végétől bevándorlás, </a:t>
            </a:r>
            <a:r>
              <a:rPr lang="hu-HU" dirty="0"/>
              <a:t> 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Az i.e. 16.-11.</a:t>
            </a:r>
            <a:r>
              <a:rPr lang="hu-HU" dirty="0"/>
              <a:t> századig tartó kor </a:t>
            </a:r>
            <a:r>
              <a:rPr lang="hu-HU" dirty="0" smtClean="0"/>
              <a:t>: </a:t>
            </a:r>
            <a:r>
              <a:rPr lang="hu-HU" dirty="0" err="1" smtClean="0"/>
              <a:t>mükénei</a:t>
            </a:r>
            <a:r>
              <a:rPr lang="hu-HU" dirty="0"/>
              <a:t> 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i.e. 11. -8. századig „sötét kor”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i.e. 8. századtól poliszok kezdete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i.e. 6. századtól klasszikus görög civilizáció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i.e. 336 – i.e. 30-ig: hellenisztikus kor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i.e. 187 -  i.e. 123 között fokozatos római terjeszkedés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4575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475" y="819149"/>
            <a:ext cx="7381875" cy="5934075"/>
          </a:xfrm>
        </p:spPr>
      </p:pic>
    </p:spTree>
    <p:extLst>
      <p:ext uri="{BB962C8B-B14F-4D97-AF65-F5344CB8AC3E}">
        <p14:creationId xmlns:p14="http://schemas.microsoft.com/office/powerpoint/2010/main" val="94413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ókori Görögországban kb. 561 </a:t>
            </a:r>
            <a:r>
              <a:rPr lang="hu-HU" dirty="0" err="1"/>
              <a:t>polis</a:t>
            </a:r>
            <a:r>
              <a:rPr lang="hu-HU" dirty="0"/>
              <a:t> lehetett.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err="1"/>
              <a:t>polisok</a:t>
            </a:r>
            <a:r>
              <a:rPr lang="hu-HU" dirty="0"/>
              <a:t> területének mérete </a:t>
            </a:r>
            <a:r>
              <a:rPr lang="hu-HU" dirty="0" smtClean="0"/>
              <a:t>eltérőek voltak</a:t>
            </a:r>
          </a:p>
          <a:p>
            <a:r>
              <a:rPr lang="hu-HU" dirty="0" smtClean="0"/>
              <a:t>A </a:t>
            </a:r>
            <a:r>
              <a:rPr lang="hu-HU" dirty="0"/>
              <a:t>legnagyobb Spárta (8000 km</a:t>
            </a:r>
            <a:r>
              <a:rPr lang="hu-HU" baseline="30000" dirty="0"/>
              <a:t>2</a:t>
            </a:r>
            <a:r>
              <a:rPr lang="hu-HU" dirty="0"/>
              <a:t>),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második </a:t>
            </a:r>
            <a:r>
              <a:rPr lang="hu-HU" dirty="0" err="1"/>
              <a:t>Syrakusai</a:t>
            </a:r>
            <a:r>
              <a:rPr lang="hu-HU" dirty="0"/>
              <a:t> (3885 km</a:t>
            </a:r>
            <a:r>
              <a:rPr lang="hu-HU" baseline="30000" dirty="0"/>
              <a:t>2</a:t>
            </a:r>
            <a:r>
              <a:rPr lang="hu-HU" dirty="0"/>
              <a:t>),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harmadik Attika (2350 km</a:t>
            </a:r>
            <a:r>
              <a:rPr lang="hu-HU" baseline="30000" dirty="0"/>
              <a:t>2</a:t>
            </a:r>
            <a:r>
              <a:rPr lang="hu-HU" dirty="0" smtClean="0"/>
              <a:t>)</a:t>
            </a:r>
          </a:p>
          <a:p>
            <a:r>
              <a:rPr lang="hu-HU" dirty="0" smtClean="0"/>
              <a:t>Az </a:t>
            </a:r>
            <a:r>
              <a:rPr lang="hu-HU" dirty="0"/>
              <a:t>ismert területű </a:t>
            </a:r>
            <a:r>
              <a:rPr lang="hu-HU" dirty="0" err="1"/>
              <a:t>polisok</a:t>
            </a:r>
            <a:r>
              <a:rPr lang="hu-HU" dirty="0"/>
              <a:t> több mint a fele 100 km</a:t>
            </a:r>
            <a:r>
              <a:rPr lang="hu-HU" baseline="30000" dirty="0"/>
              <a:t>2</a:t>
            </a:r>
            <a:r>
              <a:rPr lang="hu-HU" dirty="0"/>
              <a:t>-nél kisebb volt és több mint 2/3-uk nem érte el a 200 km</a:t>
            </a:r>
            <a:r>
              <a:rPr lang="hu-HU" baseline="30000" dirty="0"/>
              <a:t>2</a:t>
            </a:r>
            <a:r>
              <a:rPr lang="hu-HU" dirty="0"/>
              <a:t>-t.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5648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515</TotalTime>
  <Words>2450</Words>
  <Application>Microsoft Office PowerPoint</Application>
  <PresentationFormat>Szélesvásznú</PresentationFormat>
  <Paragraphs>241</Paragraphs>
  <Slides>40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40</vt:i4>
      </vt:variant>
    </vt:vector>
  </HeadingPairs>
  <TitlesOfParts>
    <vt:vector size="45" baseType="lpstr">
      <vt:lpstr>Arial</vt:lpstr>
      <vt:lpstr>Century Gothic</vt:lpstr>
      <vt:lpstr>Times New Roman</vt:lpstr>
      <vt:lpstr>Wingdings 3</vt:lpstr>
      <vt:lpstr>Szálak</vt:lpstr>
      <vt:lpstr>A kezdetek és a görögök</vt:lpstr>
      <vt:lpstr>A kezdetek Az államok előtti idők </vt:lpstr>
      <vt:lpstr>PowerPoint-bemutató</vt:lpstr>
      <vt:lpstr>PowerPoint-bemutató</vt:lpstr>
      <vt:lpstr>Az első féléves tananyagunk    /a polgári forradalmakig, átalakulásig/ </vt:lpstr>
      <vt:lpstr>Áttekintendő korszakok, államok:</vt:lpstr>
      <vt:lpstr>PowerPoint-bemutató</vt:lpstr>
      <vt:lpstr>PowerPoint-bemutató</vt:lpstr>
      <vt:lpstr>PowerPoint-bemutató</vt:lpstr>
      <vt:lpstr>Spárta</vt:lpstr>
      <vt:lpstr>Spárta társadalma és államszervezet</vt:lpstr>
      <vt:lpstr>Helóták </vt:lpstr>
      <vt:lpstr>2 király</vt:lpstr>
      <vt:lpstr>Öregek tanácsa</vt:lpstr>
      <vt:lpstr>népgyűlés</vt:lpstr>
      <vt:lpstr>Felügyelők</vt:lpstr>
      <vt:lpstr>Athén</vt:lpstr>
      <vt:lpstr>PowerPoint-bemutató</vt:lpstr>
      <vt:lpstr>Athéni társadalom</vt:lpstr>
      <vt:lpstr>korszakok</vt:lpstr>
      <vt:lpstr>Az athéni társadalom rétegei a demokrácia korában </vt:lpstr>
      <vt:lpstr>Teljes jogú athéni polgárok</vt:lpstr>
      <vt:lpstr>Polgár jogai</vt:lpstr>
      <vt:lpstr>Polgár jogai</vt:lpstr>
      <vt:lpstr>A nő</vt:lpstr>
      <vt:lpstr>PowerPoint-bemutató</vt:lpstr>
      <vt:lpstr>A metoikosok</vt:lpstr>
      <vt:lpstr>A metoikosok</vt:lpstr>
      <vt:lpstr>A rabszolgák</vt:lpstr>
      <vt:lpstr>A rabszolgák</vt:lpstr>
      <vt:lpstr>A polisok államszervezete              A bulé (ötszázak tanácsa) </vt:lpstr>
      <vt:lpstr>A görög városállamok állami szervezetrendszerének változásai (i.e. 8. sz. után)</vt:lpstr>
      <vt:lpstr>A polisok államszervezete              Az ekklésia (népgyűlés) </vt:lpstr>
      <vt:lpstr>A polisok államszervezete               A héliaia (esküdtbíróság)   </vt:lpstr>
      <vt:lpstr>Katonai tisztségek</vt:lpstr>
      <vt:lpstr>Drakon reformjai (i.e. 621) /???/</vt:lpstr>
      <vt:lpstr>Szolón (i.e. 638 körül – i.e. 558 körül)</vt:lpstr>
      <vt:lpstr>Szolón reformjai   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kezdetek és a görögök</dc:title>
  <dc:creator>Benjáminné dr.Szigeti Magdolna</dc:creator>
  <cp:lastModifiedBy>Benjáminné dr.Szigeti Magdolna</cp:lastModifiedBy>
  <cp:revision>52</cp:revision>
  <dcterms:created xsi:type="dcterms:W3CDTF">2020-09-07T10:33:54Z</dcterms:created>
  <dcterms:modified xsi:type="dcterms:W3CDTF">2021-09-17T05:57:12Z</dcterms:modified>
</cp:coreProperties>
</file>