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202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55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67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53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46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46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91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56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7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52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25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23EE8-2D35-4EF4-ADD4-BBCABBC6E3C3}" type="datetimeFigureOut">
              <a:rPr lang="hu-HU" smtClean="0"/>
              <a:t>2021. 03. 25.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ACEF-A7B0-4DF1-9CB4-B1E22CBE2B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1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s://hu.wikipedia.org/w/index.php?title=Frankfurti_Nagyhercegs%C3%A9g&amp;action=edit&amp;redlink=1" TargetMode="External"/><Relationship Id="rId18" Type="http://schemas.openxmlformats.org/officeDocument/2006/relationships/hyperlink" Target="https://hu.wikipedia.org/wiki/Sz%C3%A1sz_Kir%C3%A1lys%C3%A1g" TargetMode="External"/><Relationship Id="rId26" Type="http://schemas.openxmlformats.org/officeDocument/2006/relationships/hyperlink" Target="https://hu.wikipedia.org/w/index.php?title=Reuss-Ebersdorf&amp;action=edit&amp;redlink=1" TargetMode="External"/><Relationship Id="rId21" Type="http://schemas.openxmlformats.org/officeDocument/2006/relationships/hyperlink" Target="https://hu.wikipedia.org/w/index.php?title=Anhalt-K%C3%B6then&amp;action=edit&amp;redlink=1" TargetMode="External"/><Relationship Id="rId34" Type="http://schemas.openxmlformats.org/officeDocument/2006/relationships/hyperlink" Target="https://hu.wikipedia.org/w/index.php?title=Schaumburg-Lippe&amp;action=edit&amp;redlink=1" TargetMode="External"/><Relationship Id="rId7" Type="http://schemas.openxmlformats.org/officeDocument/2006/relationships/hyperlink" Target="https://hu.wikipedia.org/w/index.php?title=Hohenzollern-Hechingen&amp;action=edit&amp;redlink=1" TargetMode="External"/><Relationship Id="rId12" Type="http://schemas.openxmlformats.org/officeDocument/2006/relationships/hyperlink" Target="https://hu.wikipedia.org/w/index.php?title=Mainzi_%C3%89rseks%C3%A9g&amp;action=edit&amp;redlink=1" TargetMode="External"/><Relationship Id="rId17" Type="http://schemas.openxmlformats.org/officeDocument/2006/relationships/hyperlink" Target="https://hu.wikipedia.org/wiki/W%C3%BCrzburg" TargetMode="External"/><Relationship Id="rId25" Type="http://schemas.openxmlformats.org/officeDocument/2006/relationships/hyperlink" Target="https://hu.wikipedia.org/wiki/Oldenburg" TargetMode="External"/><Relationship Id="rId33" Type="http://schemas.openxmlformats.org/officeDocument/2006/relationships/hyperlink" Target="https://hu.wikipedia.org/w/index.php?title=Sz%C3%A1sz-Weimar&amp;action=edit&amp;redlink=1" TargetMode="External"/><Relationship Id="rId38" Type="http://schemas.openxmlformats.org/officeDocument/2006/relationships/hyperlink" Target="https://hu.wikipedia.org/wiki/%C3%89szak-Rajna-Vesztf%C3%A1lia" TargetMode="External"/><Relationship Id="rId2" Type="http://schemas.openxmlformats.org/officeDocument/2006/relationships/hyperlink" Target="https://hu.wikipedia.org/w/index.php?title=Arenberg&amp;action=edit&amp;redlink=1" TargetMode="External"/><Relationship Id="rId16" Type="http://schemas.openxmlformats.org/officeDocument/2006/relationships/hyperlink" Target="https://hu.wikipedia.org/w/index.php?title=W%C3%BCrttembergi_Kir%C3%A1lys%C3%A1g&amp;action=edit&amp;redlink=1" TargetMode="External"/><Relationship Id="rId20" Type="http://schemas.openxmlformats.org/officeDocument/2006/relationships/hyperlink" Target="https://hu.wikipedia.org/w/index.php?title=Anhalt-Dessau&amp;action=edit&amp;redlink=1" TargetMode="External"/><Relationship Id="rId29" Type="http://schemas.openxmlformats.org/officeDocument/2006/relationships/hyperlink" Target="https://hu.wikipedia.org/w/index.php?title=Reuss-Schleiz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/index.php?title=Hessen-Darmstadt&amp;action=edit&amp;redlink=1" TargetMode="External"/><Relationship Id="rId11" Type="http://schemas.openxmlformats.org/officeDocument/2006/relationships/hyperlink" Target="https://hu.wikipedia.org/wiki/Liechtenstein" TargetMode="External"/><Relationship Id="rId24" Type="http://schemas.openxmlformats.org/officeDocument/2006/relationships/hyperlink" Target="https://hu.wikipedia.org/wiki/Mecklenburg-Strelitz" TargetMode="External"/><Relationship Id="rId32" Type="http://schemas.openxmlformats.org/officeDocument/2006/relationships/hyperlink" Target="https://hu.wikipedia.org/w/index.php?title=Sz%C3%A1sz-Hildburghausen&amp;action=edit&amp;redlink=1" TargetMode="External"/><Relationship Id="rId37" Type="http://schemas.openxmlformats.org/officeDocument/2006/relationships/hyperlink" Target="https://hu.wikipedia.org/wiki/Waldeck-Pyrmont" TargetMode="External"/><Relationship Id="rId5" Type="http://schemas.openxmlformats.org/officeDocument/2006/relationships/hyperlink" Target="https://hu.wikipedia.org/w/index.php?title=Berg_Nagyhercegs%C3%A9g&amp;action=edit&amp;redlink=1" TargetMode="External"/><Relationship Id="rId15" Type="http://schemas.openxmlformats.org/officeDocument/2006/relationships/hyperlink" Target="https://hu.wikipedia.org/w/index.php?title=Salm&amp;action=edit&amp;redlink=1" TargetMode="External"/><Relationship Id="rId23" Type="http://schemas.openxmlformats.org/officeDocument/2006/relationships/hyperlink" Target="https://hu.wikipedia.org/wiki/Mecklenburg-Schwerin" TargetMode="External"/><Relationship Id="rId28" Type="http://schemas.openxmlformats.org/officeDocument/2006/relationships/hyperlink" Target="https://hu.wikipedia.org/w/index.php?title=Reuss-Lobenstein&amp;action=edit&amp;redlink=1" TargetMode="External"/><Relationship Id="rId36" Type="http://schemas.openxmlformats.org/officeDocument/2006/relationships/hyperlink" Target="https://hu.wikipedia.org/w/index.php?title=Schwarzburg-Sondershausen&amp;action=edit&amp;redlink=1" TargetMode="External"/><Relationship Id="rId10" Type="http://schemas.openxmlformats.org/officeDocument/2006/relationships/hyperlink" Target="https://hu.wikipedia.org/w/index.php?title=Leyeni_Fejedelems%C3%A9g&amp;action=edit&amp;redlink=1" TargetMode="External"/><Relationship Id="rId19" Type="http://schemas.openxmlformats.org/officeDocument/2006/relationships/hyperlink" Target="https://hu.wikipedia.org/w/index.php?title=Anhalt-Bernburg&amp;action=edit&amp;redlink=1" TargetMode="External"/><Relationship Id="rId31" Type="http://schemas.openxmlformats.org/officeDocument/2006/relationships/hyperlink" Target="https://hu.wikipedia.org/w/index.php?title=Sz%C3%A1sz-Gotha&amp;action=edit&amp;redlink=1" TargetMode="External"/><Relationship Id="rId4" Type="http://schemas.openxmlformats.org/officeDocument/2006/relationships/hyperlink" Target="https://hu.wikipedia.org/w/index.php?title=Bajor_KIr%C3%A1lys%C3%A1g&amp;action=edit&amp;redlink=1" TargetMode="External"/><Relationship Id="rId9" Type="http://schemas.openxmlformats.org/officeDocument/2006/relationships/hyperlink" Target="https://hu.wikipedia.org/w/index.php?title=Isenburg-Birstein&amp;action=edit&amp;redlink=1" TargetMode="External"/><Relationship Id="rId14" Type="http://schemas.openxmlformats.org/officeDocument/2006/relationships/hyperlink" Target="https://hu.wikipedia.org/wiki/Nassau" TargetMode="External"/><Relationship Id="rId22" Type="http://schemas.openxmlformats.org/officeDocument/2006/relationships/hyperlink" Target="https://hu.wikipedia.org/w/index.php?title=Lippe-Detmold&amp;action=edit&amp;redlink=1" TargetMode="External"/><Relationship Id="rId27" Type="http://schemas.openxmlformats.org/officeDocument/2006/relationships/hyperlink" Target="https://hu.wikipedia.org/w/index.php?title=Reuss-Greiz&amp;action=edit&amp;redlink=1" TargetMode="External"/><Relationship Id="rId30" Type="http://schemas.openxmlformats.org/officeDocument/2006/relationships/hyperlink" Target="https://hu.wikipedia.org/w/index.php?title=Sz%C3%A1sz-Coburg&amp;action=edit&amp;redlink=1" TargetMode="External"/><Relationship Id="rId35" Type="http://schemas.openxmlformats.org/officeDocument/2006/relationships/hyperlink" Target="https://hu.wikipedia.org/w/index.php?title=Schwarzburg-Rudolstadt&amp;action=edit&amp;redlink=1" TargetMode="External"/><Relationship Id="rId8" Type="http://schemas.openxmlformats.org/officeDocument/2006/relationships/hyperlink" Target="https://hu.wikipedia.org/w/index.php?title=Hohenzollern-Sigmaringen&amp;action=edit&amp;redlink=1" TargetMode="External"/><Relationship Id="rId3" Type="http://schemas.openxmlformats.org/officeDocument/2006/relationships/hyperlink" Target="https://hu.wikipedia.org/wiki/Badeni_Nagyhercegs%C3%A9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Holstein" TargetMode="External"/><Relationship Id="rId3" Type="http://schemas.openxmlformats.org/officeDocument/2006/relationships/hyperlink" Target="https://hu.wikipedia.org/wiki/Frankfurt_am_Main" TargetMode="External"/><Relationship Id="rId7" Type="http://schemas.openxmlformats.org/officeDocument/2006/relationships/hyperlink" Target="https://hu.wikipedia.org/wiki/Luxemburg" TargetMode="External"/><Relationship Id="rId2" Type="http://schemas.openxmlformats.org/officeDocument/2006/relationships/hyperlink" Target="https://hu.wikipedia.org/wiki/L%C3%BCbec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N%C3%A9metalf%C3%B6ld" TargetMode="External"/><Relationship Id="rId5" Type="http://schemas.openxmlformats.org/officeDocument/2006/relationships/hyperlink" Target="https://hu.wikipedia.org/wiki/Hamburg" TargetMode="External"/><Relationship Id="rId4" Type="http://schemas.openxmlformats.org/officeDocument/2006/relationships/hyperlink" Target="https://hu.wikipedia.org/wiki/Br%C3%A9ma_(telep%C3%BCl%C3%A9s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német Polgári Törvénykönyv</a:t>
            </a:r>
            <a:br>
              <a:rPr lang="hu-HU" dirty="0" smtClean="0"/>
            </a:br>
            <a:r>
              <a:rPr lang="hu-HU" dirty="0" err="1" smtClean="0">
                <a:solidFill>
                  <a:srgbClr val="C00000"/>
                </a:solidFill>
              </a:rPr>
              <a:t>B</a:t>
            </a:r>
            <a:r>
              <a:rPr lang="hu-HU" dirty="0" err="1" smtClean="0"/>
              <a:t>ürgerliches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rgbClr val="C00000"/>
                </a:solidFill>
              </a:rPr>
              <a:t>G</a:t>
            </a:r>
            <a:r>
              <a:rPr lang="hu-HU" dirty="0" err="1" smtClean="0"/>
              <a:t>esetz</a:t>
            </a:r>
            <a:r>
              <a:rPr lang="hu-HU" dirty="0" err="1" smtClean="0">
                <a:solidFill>
                  <a:srgbClr val="C00000"/>
                </a:solidFill>
              </a:rPr>
              <a:t>b</a:t>
            </a:r>
            <a:r>
              <a:rPr lang="hu-HU" dirty="0" err="1" smtClean="0"/>
              <a:t>uch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6600" dirty="0" smtClean="0">
                <a:solidFill>
                  <a:schemeClr val="tx1"/>
                </a:solidFill>
              </a:rPr>
              <a:t>BGB</a:t>
            </a:r>
            <a:endParaRPr lang="hu-H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6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BGB tervezete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1874: </a:t>
            </a:r>
            <a:r>
              <a:rPr lang="hu-HU" dirty="0" err="1" smtClean="0"/>
              <a:t>előbizottság</a:t>
            </a:r>
            <a:r>
              <a:rPr lang="hu-HU" dirty="0" smtClean="0"/>
              <a:t> megalakul (</a:t>
            </a:r>
            <a:r>
              <a:rPr lang="hu-HU" dirty="0" err="1" smtClean="0"/>
              <a:t>Windscheid</a:t>
            </a:r>
            <a:r>
              <a:rPr lang="hu-HU" dirty="0" smtClean="0"/>
              <a:t>)</a:t>
            </a:r>
          </a:p>
          <a:p>
            <a:r>
              <a:rPr lang="hu-HU" dirty="0" smtClean="0"/>
              <a:t>1887: elkészül az első tervezet</a:t>
            </a:r>
          </a:p>
          <a:p>
            <a:r>
              <a:rPr lang="hu-HU" dirty="0" smtClean="0"/>
              <a:t>1888: elkészül a magyarázat</a:t>
            </a:r>
          </a:p>
          <a:p>
            <a:r>
              <a:rPr lang="hu-HU" dirty="0" err="1" smtClean="0"/>
              <a:t>Pandektisztika</a:t>
            </a:r>
            <a:r>
              <a:rPr lang="hu-HU" dirty="0" smtClean="0"/>
              <a:t> – germanisták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nem veszi figyelembe a német élő jogot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szociális érzékenység hiánya</a:t>
            </a:r>
          </a:p>
          <a:p>
            <a:pPr marL="0" indent="0">
              <a:buNone/>
            </a:pPr>
            <a:r>
              <a:rPr lang="hu-HU" dirty="0" smtClean="0"/>
              <a:t>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816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1890:  2. bizottság </a:t>
            </a:r>
          </a:p>
          <a:p>
            <a:pPr marL="0" indent="0">
              <a:buNone/>
            </a:pPr>
            <a:r>
              <a:rPr lang="hu-HU" dirty="0" smtClean="0"/>
              <a:t>          (10/11 állandó + 12/13 nem állandó tag)</a:t>
            </a:r>
          </a:p>
          <a:p>
            <a:r>
              <a:rPr lang="hu-HU" dirty="0" smtClean="0"/>
              <a:t>1895: 2. tervezet kész</a:t>
            </a:r>
          </a:p>
          <a:p>
            <a:r>
              <a:rPr lang="hu-HU" dirty="0" smtClean="0"/>
              <a:t>1896. január 17. : 3. tervezet kész</a:t>
            </a:r>
          </a:p>
          <a:p>
            <a:r>
              <a:rPr lang="hu-HU" dirty="0" smtClean="0"/>
              <a:t>1896. augusztus 18. Reichstag elfogadja</a:t>
            </a:r>
          </a:p>
          <a:p>
            <a:r>
              <a:rPr lang="hu-HU" dirty="0" smtClean="0"/>
              <a:t>1900. január 1. : hatályba lép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084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BGB részei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I. Általános rész</a:t>
            </a:r>
          </a:p>
          <a:p>
            <a:r>
              <a:rPr lang="hu-HU" dirty="0" smtClean="0"/>
              <a:t>II. Kötelmi jog</a:t>
            </a:r>
          </a:p>
          <a:p>
            <a:r>
              <a:rPr lang="hu-HU" dirty="0" smtClean="0"/>
              <a:t>III. Dologi jog</a:t>
            </a:r>
          </a:p>
          <a:p>
            <a:r>
              <a:rPr lang="hu-HU" dirty="0" smtClean="0"/>
              <a:t>IV. Családjog</a:t>
            </a:r>
          </a:p>
          <a:p>
            <a:r>
              <a:rPr lang="hu-HU" dirty="0" smtClean="0"/>
              <a:t>V. Öröklési jog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670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Hatás: római jog,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germán jog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természetjog</a:t>
            </a:r>
          </a:p>
          <a:p>
            <a:r>
              <a:rPr lang="hu-HU" dirty="0" smtClean="0"/>
              <a:t>Nyelvezet:  magasan fejlett szakmai nyelv, tárgyszerű, tudományos precizitás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724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ad egységes szabályozást (jogegység csorbul)</a:t>
            </a:r>
          </a:p>
          <a:p>
            <a:r>
              <a:rPr lang="hu-HU" dirty="0" smtClean="0"/>
              <a:t>Tartományi törvényhozás körében marad:</a:t>
            </a:r>
          </a:p>
          <a:p>
            <a:pPr>
              <a:buFontTx/>
              <a:buChar char="-"/>
            </a:pPr>
            <a:r>
              <a:rPr lang="hu-HU" dirty="0" smtClean="0"/>
              <a:t>Bizonyos tartományi magánjog (biztosítási, kiadói jog)</a:t>
            </a:r>
          </a:p>
          <a:p>
            <a:pPr>
              <a:buFontTx/>
              <a:buChar char="-"/>
            </a:pPr>
            <a:r>
              <a:rPr lang="hu-HU" dirty="0" smtClean="0"/>
              <a:t>uralkodó házak külön jogai</a:t>
            </a:r>
          </a:p>
          <a:p>
            <a:pPr>
              <a:buFontTx/>
              <a:buChar char="-"/>
            </a:pPr>
            <a:r>
              <a:rPr lang="hu-HU" dirty="0" smtClean="0"/>
              <a:t>Paraszti és nemesi magánjog (tiltja a birtokok elaprózódását, vadászati, halászati jog)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368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Generálklauzulák: arányosság, jó erkölcs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                    rugalmas bírói gyakorlat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Előny vagy hátrány??????????????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4572000" y="24208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012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Szociális érzékenység hiánya (bérlővédelem, bérmunkás védelme)</a:t>
            </a:r>
          </a:p>
          <a:p>
            <a:r>
              <a:rPr lang="hu-HU" dirty="0" smtClean="0"/>
              <a:t>Családjogban jogegyenlőtlenség</a:t>
            </a:r>
          </a:p>
          <a:p>
            <a:r>
              <a:rPr lang="hu-HU" dirty="0" smtClean="0"/>
              <a:t>Hatás: Svájc, Magyarország,  Törökország, Japán, Brazília, Thaiföld, Peru, Görögország</a:t>
            </a:r>
          </a:p>
          <a:p>
            <a:r>
              <a:rPr lang="hu-HU" dirty="0" smtClean="0"/>
              <a:t>A mai BGB alapja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059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Alkotmányjogi 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2800" dirty="0" smtClean="0"/>
              <a:t>1806  Német Nemzet Szent Római Birodalma szétesik</a:t>
            </a:r>
          </a:p>
          <a:p>
            <a:endParaRPr lang="hu-HU" sz="2800" dirty="0" smtClean="0"/>
          </a:p>
          <a:p>
            <a:r>
              <a:rPr lang="hu-HU" sz="2800" dirty="0" smtClean="0"/>
              <a:t>1806 – 1814 </a:t>
            </a:r>
            <a:r>
              <a:rPr lang="hu-HU" sz="2800" b="1" u="sng" dirty="0" smtClean="0"/>
              <a:t>Rajnai Szövetség,</a:t>
            </a:r>
          </a:p>
          <a:p>
            <a:pPr marL="0" indent="0">
              <a:buNone/>
            </a:pPr>
            <a:r>
              <a:rPr lang="hu-HU" sz="2800" b="1" dirty="0" smtClean="0"/>
              <a:t>Alapító (1806. július 25.) államok : </a:t>
            </a:r>
            <a:r>
              <a:rPr lang="hu-HU" sz="2800" u="sng" dirty="0" err="1" smtClean="0">
                <a:hlinkClick r:id="rId2" tooltip="Arenberg (a lap nem létezik)"/>
              </a:rPr>
              <a:t>Arenberg</a:t>
            </a:r>
            <a:r>
              <a:rPr lang="hu-HU" sz="2800" u="sng" dirty="0" smtClean="0"/>
              <a:t>,</a:t>
            </a:r>
            <a:r>
              <a:rPr lang="hu-HU" sz="2800" u="sng" dirty="0" smtClean="0">
                <a:hlinkClick r:id="rId3" tooltip="Badeni Nagyhercegség"/>
              </a:rPr>
              <a:t>Badeni Nagyhercegség</a:t>
            </a:r>
            <a:r>
              <a:rPr lang="hu-HU" sz="2800" u="sng" dirty="0" smtClean="0"/>
              <a:t>, </a:t>
            </a:r>
            <a:r>
              <a:rPr lang="hu-HU" sz="2800" u="sng" dirty="0" smtClean="0">
                <a:hlinkClick r:id="rId4" tooltip="Bajor KIrályság (a lap nem létezik)"/>
              </a:rPr>
              <a:t>Bajor K</a:t>
            </a:r>
            <a:r>
              <a:rPr lang="hu-HU" sz="2800" u="sng" dirty="0" smtClean="0">
                <a:hlinkClick r:id="rId5" tooltip="Berg Nagyhercegség (a lap nem létezik)"/>
              </a:rPr>
              <a:t>i</a:t>
            </a:r>
            <a:r>
              <a:rPr lang="hu-HU" sz="2800" u="sng" dirty="0" smtClean="0">
                <a:hlinkClick r:id="rId4" tooltip="Bajor KIrályság (a lap nem létezik)"/>
              </a:rPr>
              <a:t>rályság</a:t>
            </a:r>
            <a:r>
              <a:rPr lang="hu-HU" sz="2800" u="sng" dirty="0" smtClean="0"/>
              <a:t>, </a:t>
            </a:r>
            <a:r>
              <a:rPr lang="hu-HU" sz="2800" u="sng" dirty="0" smtClean="0">
                <a:hlinkClick r:id="rId5" tooltip="Berg Nagyhercegség (a lap nem létezik)"/>
              </a:rPr>
              <a:t>Berg Nagyhercegség</a:t>
            </a:r>
            <a:r>
              <a:rPr lang="hu-HU" sz="2800" u="sng" dirty="0" smtClean="0"/>
              <a:t>, </a:t>
            </a:r>
            <a:r>
              <a:rPr lang="hu-HU" sz="2800" u="sng" dirty="0" smtClean="0">
                <a:hlinkClick r:id="rId6" tooltip="Hessen-Darmstadt (a lap nem létezik)"/>
              </a:rPr>
              <a:t>Hessen-Darmstadt</a:t>
            </a:r>
            <a:r>
              <a:rPr lang="hu-HU" sz="2800" u="sng" dirty="0" smtClean="0"/>
              <a:t>, </a:t>
            </a:r>
            <a:r>
              <a:rPr lang="hu-HU" sz="2800" u="sng" dirty="0" err="1" smtClean="0">
                <a:hlinkClick r:id="rId7" tooltip="Hohenzollern-Hechingen (a lap nem létezik)"/>
              </a:rPr>
              <a:t>Hohenzollern-Hechingen</a:t>
            </a:r>
            <a:r>
              <a:rPr lang="hu-HU" sz="2800" u="sng" dirty="0" smtClean="0"/>
              <a:t>, </a:t>
            </a:r>
            <a:r>
              <a:rPr lang="hu-HU" sz="2800" u="sng" dirty="0" err="1" smtClean="0">
                <a:hlinkClick r:id="rId8" tooltip="Hohenzollern-Sigmaringen (a lap nem létezik)"/>
              </a:rPr>
              <a:t>Hohenzollern-Sigmaringen</a:t>
            </a:r>
            <a:r>
              <a:rPr lang="hu-HU" sz="2800" u="sng" dirty="0" err="1" smtClean="0">
                <a:hlinkClick r:id="rId9" tooltip="Isenburg-Birstein (a lap nem létezik)"/>
              </a:rPr>
              <a:t>Isenburg-Birstein</a:t>
            </a:r>
            <a:r>
              <a:rPr lang="hu-HU" sz="2800" u="sng" dirty="0" smtClean="0"/>
              <a:t>, </a:t>
            </a:r>
            <a:r>
              <a:rPr lang="hu-HU" sz="2800" u="sng" dirty="0" err="1" smtClean="0">
                <a:hlinkClick r:id="rId10" tooltip="Leyeni Fejedelemség (a lap nem létezik)"/>
              </a:rPr>
              <a:t>Leyeni</a:t>
            </a:r>
            <a:r>
              <a:rPr lang="hu-HU" sz="2800" u="sng" dirty="0" smtClean="0">
                <a:hlinkClick r:id="rId10" tooltip="Leyeni Fejedelemség (a lap nem létezik)"/>
              </a:rPr>
              <a:t> Fejedelemség</a:t>
            </a:r>
            <a:r>
              <a:rPr lang="hu-HU" sz="2800" u="sng" dirty="0" smtClean="0"/>
              <a:t>, </a:t>
            </a:r>
            <a:r>
              <a:rPr lang="hu-HU" sz="2800" u="sng" dirty="0" smtClean="0">
                <a:hlinkClick r:id="rId11" tooltip="Liechtenstein"/>
              </a:rPr>
              <a:t>Liechtenstein</a:t>
            </a:r>
            <a:r>
              <a:rPr lang="hu-HU" sz="2800" u="sng" dirty="0" smtClean="0"/>
              <a:t>, </a:t>
            </a:r>
            <a:r>
              <a:rPr lang="hu-HU" sz="2800" u="sng" dirty="0" smtClean="0">
                <a:hlinkClick r:id="rId12" tooltip="Mainzi Érsekség (a lap nem létezik)"/>
              </a:rPr>
              <a:t>Mainzi Érsekség</a:t>
            </a:r>
            <a:endParaRPr lang="hu-HU" sz="2800" u="sng" dirty="0" smtClean="0"/>
          </a:p>
          <a:p>
            <a:pPr marL="0" indent="0">
              <a:buNone/>
            </a:pPr>
            <a:r>
              <a:rPr lang="hu-HU" sz="2800" b="1" dirty="0" smtClean="0"/>
              <a:t>1810 után </a:t>
            </a:r>
            <a:r>
              <a:rPr lang="hu-HU" sz="2800" dirty="0" smtClean="0"/>
              <a:t>: </a:t>
            </a:r>
            <a:r>
              <a:rPr lang="hu-HU" sz="2800" dirty="0" smtClean="0">
                <a:hlinkClick r:id="rId13" tooltip="Frankfurti Nagyhercegség (a lap nem létezik)"/>
              </a:rPr>
              <a:t>Frankfurti Nagyhercegség</a:t>
            </a:r>
            <a:r>
              <a:rPr lang="hu-HU" sz="2800" dirty="0" smtClean="0"/>
              <a:t>, </a:t>
            </a:r>
            <a:r>
              <a:rPr lang="hu-HU" sz="2800" dirty="0" err="1" smtClean="0">
                <a:hlinkClick r:id="rId14" tooltip="Nassau"/>
              </a:rPr>
              <a:t>Nassau</a:t>
            </a:r>
            <a:r>
              <a:rPr lang="hu-HU" sz="2800" dirty="0" err="1" smtClean="0">
                <a:hlinkClick r:id="rId15" tooltip="Salm (a lap nem létezik)"/>
              </a:rPr>
              <a:t>Salm</a:t>
            </a:r>
            <a:r>
              <a:rPr lang="hu-HU" sz="2800" dirty="0" smtClean="0"/>
              <a:t> (</a:t>
            </a:r>
            <a:r>
              <a:rPr lang="hu-HU" sz="2800" dirty="0" err="1" smtClean="0"/>
              <a:t>Salm-Salm</a:t>
            </a:r>
            <a:r>
              <a:rPr lang="hu-HU" sz="2800" dirty="0" smtClean="0"/>
              <a:t> és </a:t>
            </a:r>
            <a:r>
              <a:rPr lang="hu-HU" sz="2800" dirty="0" err="1" smtClean="0"/>
              <a:t>Salm-Kyrburg</a:t>
            </a:r>
            <a:r>
              <a:rPr lang="hu-HU" sz="2800" dirty="0" smtClean="0"/>
              <a:t>), </a:t>
            </a:r>
            <a:r>
              <a:rPr lang="hu-HU" sz="2800" dirty="0" smtClean="0">
                <a:hlinkClick r:id="rId16" tooltip="Württembergi Királyság (a lap nem létezik)"/>
              </a:rPr>
              <a:t>Württembergi Királyság</a:t>
            </a:r>
            <a:r>
              <a:rPr lang="hu-HU" sz="2800" dirty="0" smtClean="0"/>
              <a:t>.</a:t>
            </a:r>
          </a:p>
          <a:p>
            <a:pPr marL="0" indent="0">
              <a:buNone/>
            </a:pPr>
            <a:r>
              <a:rPr lang="hu-HU" sz="2800" b="1" dirty="0" smtClean="0"/>
              <a:t>1806. szeptember 15-én csatlakozott államok:</a:t>
            </a:r>
            <a:r>
              <a:rPr lang="hu-HU" sz="2800" dirty="0" smtClean="0">
                <a:hlinkClick r:id="rId17" tooltip="Würzburg"/>
              </a:rPr>
              <a:t>Würzburg</a:t>
            </a:r>
            <a:endParaRPr lang="hu-HU" sz="2800" dirty="0"/>
          </a:p>
          <a:p>
            <a:pPr marL="0" indent="0">
              <a:buNone/>
            </a:pPr>
            <a:r>
              <a:rPr lang="hu-HU" sz="2800" b="1" dirty="0" smtClean="0"/>
              <a:t>1806. december 11-én csatlakozott államok:</a:t>
            </a:r>
            <a:r>
              <a:rPr lang="hu-HU" sz="2800" dirty="0" smtClean="0">
                <a:hlinkClick r:id="rId18" tooltip="Szász Királyság"/>
              </a:rPr>
              <a:t>Szász Királyság</a:t>
            </a:r>
            <a:endParaRPr lang="hu-HU" sz="2800" dirty="0"/>
          </a:p>
          <a:p>
            <a:pPr marL="0" indent="0">
              <a:buNone/>
            </a:pPr>
            <a:r>
              <a:rPr lang="hu-HU" sz="2800" b="1" dirty="0" smtClean="0"/>
              <a:t>1806. december 15-én csatlakozott államok: </a:t>
            </a:r>
            <a:r>
              <a:rPr lang="hu-HU" sz="2800" dirty="0" err="1" smtClean="0">
                <a:hlinkClick r:id="rId19" tooltip="Anhalt-Bernburg (a lap nem létezik)"/>
              </a:rPr>
              <a:t>Anhalt-Bernburg</a:t>
            </a:r>
            <a:r>
              <a:rPr lang="hu-HU" sz="2800" dirty="0" smtClean="0"/>
              <a:t>, </a:t>
            </a:r>
            <a:r>
              <a:rPr lang="hu-HU" sz="2800" dirty="0" err="1" smtClean="0">
                <a:hlinkClick r:id="rId20" tooltip="Anhalt-Dessau (a lap nem létezik)"/>
              </a:rPr>
              <a:t>Anhalt-Dessau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err="1" smtClean="0">
                <a:hlinkClick r:id="rId21" tooltip="Anhalt-Köthen (a lap nem létezik)"/>
              </a:rPr>
              <a:t>Anhalt-Köthen</a:t>
            </a:r>
            <a:r>
              <a:rPr lang="hu-HU" sz="2800" dirty="0" smtClean="0"/>
              <a:t>,</a:t>
            </a:r>
            <a:r>
              <a:rPr lang="hu-HU" sz="2800" dirty="0" err="1" smtClean="0">
                <a:hlinkClick r:id="rId22" tooltip="Lippe-Detmold (a lap nem létezik)"/>
              </a:rPr>
              <a:t>Lippe-Detmold</a:t>
            </a:r>
            <a:r>
              <a:rPr lang="hu-HU" sz="2800" dirty="0" smtClean="0"/>
              <a:t>, </a:t>
            </a:r>
            <a:r>
              <a:rPr lang="hu-HU" sz="2800" dirty="0" err="1" smtClean="0">
                <a:hlinkClick r:id="rId23" tooltip="Mecklenburg-Schwerin"/>
              </a:rPr>
              <a:t>Mecklenburg-Schwerin</a:t>
            </a:r>
            <a:r>
              <a:rPr lang="hu-HU" sz="2800" dirty="0" smtClean="0"/>
              <a:t>, </a:t>
            </a:r>
            <a:r>
              <a:rPr lang="hu-HU" sz="2800" dirty="0" err="1" smtClean="0">
                <a:hlinkClick r:id="rId24" tooltip="Mecklenburg-Strelitz"/>
              </a:rPr>
              <a:t>Mecklenburg-Strelitz</a:t>
            </a:r>
            <a:r>
              <a:rPr lang="hu-HU" sz="2800" dirty="0" err="1" smtClean="0">
                <a:hlinkClick r:id="rId25" tooltip="Oldenburg"/>
              </a:rPr>
              <a:t>Oldenburg</a:t>
            </a:r>
            <a:r>
              <a:rPr lang="hu-HU" sz="2800" dirty="0" smtClean="0"/>
              <a:t>, </a:t>
            </a:r>
            <a:r>
              <a:rPr lang="hu-HU" sz="2800" dirty="0" err="1" smtClean="0">
                <a:hlinkClick r:id="rId26" tooltip="Reuss-Ebersdorf (a lap nem létezik)"/>
              </a:rPr>
              <a:t>Reuss-Ebersdorf</a:t>
            </a:r>
            <a:r>
              <a:rPr lang="hu-HU" sz="2800" dirty="0" smtClean="0"/>
              <a:t>, </a:t>
            </a:r>
            <a:r>
              <a:rPr lang="hu-HU" sz="2800" dirty="0" err="1" smtClean="0">
                <a:hlinkClick r:id="rId27" tooltip="Reuss-Greiz (a lap nem létezik)"/>
              </a:rPr>
              <a:t>Reuss-Greiz</a:t>
            </a:r>
            <a:r>
              <a:rPr lang="hu-HU" sz="2800" dirty="0" smtClean="0"/>
              <a:t>,</a:t>
            </a:r>
            <a:r>
              <a:rPr lang="hu-HU" sz="2800" dirty="0" err="1" smtClean="0">
                <a:hlinkClick r:id="rId28" tooltip="Reuss-Lobenstein (a lap nem létezik)"/>
              </a:rPr>
              <a:t>Reuss-Lobenstein</a:t>
            </a:r>
            <a:r>
              <a:rPr lang="hu-HU" sz="2800" dirty="0" smtClean="0"/>
              <a:t>,</a:t>
            </a:r>
            <a:r>
              <a:rPr lang="hu-HU" sz="2800" dirty="0" err="1" smtClean="0">
                <a:hlinkClick r:id="rId29" tooltip="Reuss-Schleiz (a lap nem létezik)"/>
              </a:rPr>
              <a:t>Reuss-Schleiz</a:t>
            </a:r>
            <a:r>
              <a:rPr lang="hu-HU" sz="2800" dirty="0" smtClean="0"/>
              <a:t>,</a:t>
            </a:r>
            <a:r>
              <a:rPr lang="hu-HU" sz="2800" dirty="0" err="1" smtClean="0">
                <a:hlinkClick r:id="rId30" tooltip="Szász-Coburg (a lap nem létezik)"/>
              </a:rPr>
              <a:t>Szász-Coburg</a:t>
            </a:r>
            <a:r>
              <a:rPr lang="hu-HU" sz="2800" dirty="0" smtClean="0"/>
              <a:t>,</a:t>
            </a:r>
            <a:r>
              <a:rPr lang="hu-HU" sz="2800" dirty="0" smtClean="0">
                <a:hlinkClick r:id="rId31" tooltip="Szász-Gotha (a lap nem létezik)"/>
              </a:rPr>
              <a:t>Szász-Gotha</a:t>
            </a:r>
            <a:r>
              <a:rPr lang="hu-HU" sz="2800" dirty="0" smtClean="0"/>
              <a:t>,</a:t>
            </a:r>
            <a:r>
              <a:rPr lang="hu-HU" sz="2800" dirty="0" err="1" smtClean="0">
                <a:hlinkClick r:id="rId32" tooltip="Szász-Hildburghausen (a lap nem létezik)"/>
              </a:rPr>
              <a:t>Szász-Hildburghausen</a:t>
            </a:r>
            <a:r>
              <a:rPr lang="hu-HU" sz="2800" dirty="0" smtClean="0"/>
              <a:t>,</a:t>
            </a:r>
            <a:r>
              <a:rPr lang="hu-HU" sz="2800" dirty="0" err="1" smtClean="0"/>
              <a:t>Szász-Meiningen</a:t>
            </a:r>
            <a:r>
              <a:rPr lang="hu-HU" sz="2800" dirty="0" smtClean="0"/>
              <a:t>, </a:t>
            </a:r>
            <a:r>
              <a:rPr lang="hu-HU" sz="2800" dirty="0" err="1" smtClean="0">
                <a:hlinkClick r:id="rId33" tooltip="Szász-Weimar (a lap nem létezik)"/>
              </a:rPr>
              <a:t>Szász-Weimar</a:t>
            </a:r>
            <a:r>
              <a:rPr lang="hu-HU" sz="2800" dirty="0" smtClean="0"/>
              <a:t>, </a:t>
            </a:r>
            <a:r>
              <a:rPr lang="hu-HU" sz="2800" dirty="0" err="1" smtClean="0">
                <a:hlinkClick r:id="rId34" tooltip="Schaumburg-Lippe (a lap nem létezik)"/>
              </a:rPr>
              <a:t>Schaumburg-Lippe</a:t>
            </a:r>
            <a:r>
              <a:rPr lang="hu-HU" sz="2800" dirty="0" smtClean="0"/>
              <a:t>, </a:t>
            </a:r>
            <a:r>
              <a:rPr lang="hu-HU" sz="2800" dirty="0" err="1" smtClean="0">
                <a:hlinkClick r:id="rId35" tooltip="Schwarzburg-Rudolstadt (a lap nem létezik)"/>
              </a:rPr>
              <a:t>Schwarzburg-Rudolstadt</a:t>
            </a:r>
            <a:r>
              <a:rPr lang="hu-HU" sz="2800" dirty="0" smtClean="0"/>
              <a:t>,</a:t>
            </a:r>
            <a:r>
              <a:rPr lang="hu-HU" sz="2800" dirty="0" err="1" smtClean="0">
                <a:hlinkClick r:id="rId36" tooltip="Schwarzburg-Sondershausen (a lap nem létezik)"/>
              </a:rPr>
              <a:t>Schwarzburg-Sondershausen</a:t>
            </a:r>
            <a:r>
              <a:rPr lang="hu-HU" sz="2800" dirty="0" smtClean="0"/>
              <a:t>, </a:t>
            </a:r>
            <a:r>
              <a:rPr lang="hu-HU" sz="2800" dirty="0" err="1" smtClean="0">
                <a:hlinkClick r:id="rId37" tooltip="Waldeck-Pyrmont"/>
              </a:rPr>
              <a:t>Waldeck</a:t>
            </a:r>
            <a:r>
              <a:rPr lang="hu-HU" sz="2800" dirty="0" smtClean="0"/>
              <a:t>.</a:t>
            </a:r>
          </a:p>
          <a:p>
            <a:pPr marL="0" indent="0">
              <a:buNone/>
            </a:pPr>
            <a:r>
              <a:rPr lang="hu-HU" sz="2800" b="1" dirty="0" smtClean="0"/>
              <a:t>1807. november 15-én csatlakozott államok: </a:t>
            </a:r>
            <a:r>
              <a:rPr lang="hu-HU" sz="2800" dirty="0" smtClean="0">
                <a:hlinkClick r:id="rId38" tooltip="Észak-Rajna-Vesztfália"/>
              </a:rPr>
              <a:t>Vesztfália</a:t>
            </a:r>
            <a:endParaRPr lang="hu-HU" sz="2800" dirty="0" smtClean="0"/>
          </a:p>
          <a:p>
            <a:pPr marL="0" indent="0" algn="ctr">
              <a:buNone/>
            </a:pPr>
            <a:r>
              <a:rPr lang="hu-HU" sz="7000" b="1" dirty="0" smtClean="0"/>
              <a:t>Itt bevezetik a </a:t>
            </a:r>
            <a:r>
              <a:rPr lang="hu-HU" sz="7000" b="1" dirty="0" err="1" smtClean="0"/>
              <a:t>Code</a:t>
            </a:r>
            <a:r>
              <a:rPr lang="hu-HU" sz="7000" b="1" dirty="0" smtClean="0"/>
              <a:t> Civil-t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342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1806 – 1814 Rajnai Szövetség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2167731"/>
            <a:ext cx="4448175" cy="3390900"/>
          </a:xfrm>
        </p:spPr>
      </p:pic>
    </p:spTree>
    <p:extLst>
      <p:ext uri="{BB962C8B-B14F-4D97-AF65-F5344CB8AC3E}">
        <p14:creationId xmlns:p14="http://schemas.microsoft.com/office/powerpoint/2010/main" val="114117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1815 – 1866   Német Szövetség</a:t>
            </a:r>
          </a:p>
          <a:p>
            <a:pPr marL="0" indent="0">
              <a:buNone/>
            </a:pPr>
            <a:r>
              <a:rPr lang="hu-HU" dirty="0" smtClean="0"/>
              <a:t>Tagjai voltak: az összes német állam, </a:t>
            </a:r>
          </a:p>
          <a:p>
            <a:pPr marL="0" indent="0">
              <a:buNone/>
            </a:pPr>
            <a:r>
              <a:rPr lang="hu-HU" dirty="0" smtClean="0"/>
              <a:t>szám szerint 35 ( 31 monarchikus állam és 4 szabad város:</a:t>
            </a:r>
            <a:r>
              <a:rPr lang="hu-HU" dirty="0" smtClean="0">
                <a:hlinkClick r:id="rId2" tooltip="Lübeck"/>
              </a:rPr>
              <a:t>Lübeck</a:t>
            </a:r>
            <a:r>
              <a:rPr lang="hu-HU" dirty="0" smtClean="0"/>
              <a:t>, </a:t>
            </a:r>
            <a:r>
              <a:rPr lang="hu-HU" dirty="0" smtClean="0">
                <a:hlinkClick r:id="rId3" tooltip="Frankfurt am Main"/>
              </a:rPr>
              <a:t>Frankfurt am Main</a:t>
            </a:r>
            <a:r>
              <a:rPr lang="hu-HU" dirty="0" smtClean="0"/>
              <a:t>, </a:t>
            </a:r>
            <a:r>
              <a:rPr lang="hu-HU" dirty="0" smtClean="0">
                <a:hlinkClick r:id="rId4" tooltip="Bréma (település)"/>
              </a:rPr>
              <a:t>Bréma</a:t>
            </a:r>
            <a:r>
              <a:rPr lang="hu-HU" dirty="0" smtClean="0"/>
              <a:t> és </a:t>
            </a:r>
            <a:r>
              <a:rPr lang="hu-HU" dirty="0" smtClean="0">
                <a:hlinkClick r:id="rId5" tooltip="Hamburg"/>
              </a:rPr>
              <a:t>Hamburg</a:t>
            </a:r>
            <a:r>
              <a:rPr lang="hu-HU" dirty="0" smtClean="0"/>
              <a:t>), </a:t>
            </a:r>
          </a:p>
          <a:p>
            <a:pPr marL="0" indent="0">
              <a:buNone/>
            </a:pPr>
            <a:r>
              <a:rPr lang="hu-HU" dirty="0" smtClean="0"/>
              <a:t>Ausztria német tartományai miatt: (</a:t>
            </a:r>
            <a:r>
              <a:rPr lang="hu-HU" dirty="0" smtClean="0">
                <a:hlinkClick r:id="rId6" tooltip="Németalföld"/>
              </a:rPr>
              <a:t>Németalföld</a:t>
            </a:r>
            <a:r>
              <a:rPr lang="hu-HU" dirty="0" smtClean="0"/>
              <a:t>, </a:t>
            </a:r>
            <a:r>
              <a:rPr lang="hu-HU" dirty="0" smtClean="0">
                <a:hlinkClick r:id="rId7" tooltip="Luxemburg"/>
              </a:rPr>
              <a:t>Luxemburg</a:t>
            </a:r>
            <a:r>
              <a:rPr lang="hu-HU" dirty="0" smtClean="0"/>
              <a:t> )</a:t>
            </a:r>
          </a:p>
          <a:p>
            <a:pPr marL="0" indent="0">
              <a:buNone/>
            </a:pPr>
            <a:r>
              <a:rPr lang="hu-HU" dirty="0" smtClean="0"/>
              <a:t> Dánia német tartománya miatt : (</a:t>
            </a:r>
            <a:r>
              <a:rPr lang="hu-HU" dirty="0" smtClean="0">
                <a:hlinkClick r:id="rId8" tooltip="Holstein"/>
              </a:rPr>
              <a:t>Holstein</a:t>
            </a:r>
            <a:r>
              <a:rPr lang="hu-HU" dirty="0" smtClean="0"/>
              <a:t>) </a:t>
            </a:r>
          </a:p>
          <a:p>
            <a:pPr marL="0" indent="0">
              <a:buNone/>
            </a:pPr>
            <a:r>
              <a:rPr lang="hu-HU" b="1" dirty="0" smtClean="0"/>
              <a:t>Sokféle civiljog érvényesül: </a:t>
            </a:r>
          </a:p>
          <a:p>
            <a:pPr marL="0" indent="0">
              <a:buNone/>
            </a:pPr>
            <a:r>
              <a:rPr lang="hu-HU" dirty="0" smtClean="0"/>
              <a:t>                   </a:t>
            </a:r>
            <a:r>
              <a:rPr lang="hu-HU" sz="4300" b="1" dirty="0" err="1" smtClean="0"/>
              <a:t>Code</a:t>
            </a:r>
            <a:r>
              <a:rPr lang="hu-HU" sz="4300" b="1" dirty="0" smtClean="0"/>
              <a:t> Civil, ALR, szokásjog </a:t>
            </a:r>
            <a:endParaRPr lang="hu-HU" sz="4300" b="1" dirty="0"/>
          </a:p>
        </p:txBody>
      </p:sp>
    </p:spTree>
    <p:extLst>
      <p:ext uri="{BB962C8B-B14F-4D97-AF65-F5344CB8AC3E}">
        <p14:creationId xmlns:p14="http://schemas.microsoft.com/office/powerpoint/2010/main" val="298903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1815 – 1866   Német Szövetség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09" y="1600200"/>
            <a:ext cx="4140981" cy="4525963"/>
          </a:xfrm>
        </p:spPr>
      </p:pic>
    </p:spTree>
    <p:extLst>
      <p:ext uri="{BB962C8B-B14F-4D97-AF65-F5344CB8AC3E}">
        <p14:creationId xmlns:p14="http://schemas.microsoft.com/office/powerpoint/2010/main" val="298859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1866 – 1871: Észak –Német Szövetség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75" y="1600200"/>
            <a:ext cx="4887649" cy="4525963"/>
          </a:xfrm>
        </p:spPr>
      </p:pic>
    </p:spTree>
    <p:extLst>
      <p:ext uri="{BB962C8B-B14F-4D97-AF65-F5344CB8AC3E}">
        <p14:creationId xmlns:p14="http://schemas.microsoft.com/office/powerpoint/2010/main" val="198499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1871 - 1918: Német Birodalom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48" y="1600200"/>
            <a:ext cx="4904704" cy="4525963"/>
          </a:xfrm>
        </p:spPr>
      </p:pic>
    </p:spTree>
    <p:extLst>
      <p:ext uri="{BB962C8B-B14F-4D97-AF65-F5344CB8AC3E}">
        <p14:creationId xmlns:p14="http://schemas.microsoft.com/office/powerpoint/2010/main" val="345655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1814 </a:t>
            </a:r>
            <a:br>
              <a:rPr lang="hu-HU" dirty="0" smtClean="0"/>
            </a:br>
            <a:r>
              <a:rPr lang="hu-HU" dirty="0" smtClean="0"/>
              <a:t>vita a kodifikáció szükségességéről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1804 – 1810: Napóleon törvényei</a:t>
            </a:r>
          </a:p>
          <a:p>
            <a:r>
              <a:rPr lang="hu-HU" dirty="0" smtClean="0"/>
              <a:t>Anton Friedrich </a:t>
            </a:r>
            <a:r>
              <a:rPr lang="hu-HU" dirty="0" err="1" smtClean="0"/>
              <a:t>Justus</a:t>
            </a:r>
            <a:r>
              <a:rPr lang="hu-HU" dirty="0" smtClean="0"/>
              <a:t> </a:t>
            </a:r>
            <a:r>
              <a:rPr lang="hu-HU" b="1" dirty="0" err="1" smtClean="0"/>
              <a:t>Thibaut</a:t>
            </a:r>
            <a:r>
              <a:rPr lang="hu-HU" b="1" dirty="0" smtClean="0"/>
              <a:t> </a:t>
            </a:r>
            <a:r>
              <a:rPr lang="hu-HU" dirty="0" smtClean="0"/>
              <a:t>(1772-1840)</a:t>
            </a:r>
          </a:p>
          <a:p>
            <a:r>
              <a:rPr lang="hu-HU" dirty="0" smtClean="0"/>
              <a:t>Friedrich Carl von </a:t>
            </a:r>
            <a:r>
              <a:rPr lang="hu-HU" b="1" dirty="0" err="1" smtClean="0"/>
              <a:t>Savigny</a:t>
            </a:r>
            <a:r>
              <a:rPr lang="hu-HU" dirty="0" smtClean="0"/>
              <a:t> (1779 – 1861)</a:t>
            </a:r>
          </a:p>
          <a:p>
            <a:r>
              <a:rPr lang="hu-HU" dirty="0" smtClean="0"/>
              <a:t>Történeti Jogi Iskola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606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Friedrich Carl von </a:t>
            </a:r>
            <a:r>
              <a:rPr lang="hu-HU" b="1" dirty="0" err="1" smtClean="0"/>
              <a:t>Savigny</a:t>
            </a:r>
            <a:r>
              <a:rPr lang="hu-HU" dirty="0" smtClean="0"/>
              <a:t>  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58181"/>
            <a:ext cx="3048000" cy="3810000"/>
          </a:xfrm>
        </p:spPr>
      </p:pic>
    </p:spTree>
    <p:extLst>
      <p:ext uri="{BB962C8B-B14F-4D97-AF65-F5344CB8AC3E}">
        <p14:creationId xmlns:p14="http://schemas.microsoft.com/office/powerpoint/2010/main" val="205062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449</Words>
  <Application>Microsoft Office PowerPoint</Application>
  <PresentationFormat>Diavetítés a képernyőre (4:3 oldalarány)</PresentationFormat>
  <Paragraphs>71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Office-téma</vt:lpstr>
      <vt:lpstr>A német Polgári Törvénykönyv Bürgerliches Gesetzbuch</vt:lpstr>
      <vt:lpstr>Alkotmányjogi háttér</vt:lpstr>
      <vt:lpstr>1806 – 1814 Rajnai Szövetség </vt:lpstr>
      <vt:lpstr>PowerPoint-bemutató</vt:lpstr>
      <vt:lpstr>1815 – 1866   Német Szövetség </vt:lpstr>
      <vt:lpstr>1866 – 1871: Észak –Német Szövetség </vt:lpstr>
      <vt:lpstr>1871 - 1918: Német Birodalom</vt:lpstr>
      <vt:lpstr>1814  vita a kodifikáció szükségességéről</vt:lpstr>
      <vt:lpstr>Friedrich Carl von Savigny   </vt:lpstr>
      <vt:lpstr>BGB tervezete</vt:lpstr>
      <vt:lpstr>PowerPoint-bemutató</vt:lpstr>
      <vt:lpstr>BGB részei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német Polgári Törvénykönyv Bürgerliches Gesetzbuch</dc:title>
  <dc:creator>PPKE</dc:creator>
  <cp:lastModifiedBy>Körmendy Renáta</cp:lastModifiedBy>
  <cp:revision>12</cp:revision>
  <dcterms:created xsi:type="dcterms:W3CDTF">2015-11-19T18:45:45Z</dcterms:created>
  <dcterms:modified xsi:type="dcterms:W3CDTF">2021-03-25T10:24:22Z</dcterms:modified>
</cp:coreProperties>
</file>