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293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009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743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7397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0404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1072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780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395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540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23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008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3230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6575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2100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646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026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F92B-1FEB-4389-8129-FC5DF6F86ED9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062654-AAFC-4D50-83E4-574E270AA0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99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 A szociális jog szabályozása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58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Középkor: család,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nagycsalád,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település,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céh,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egyház</a:t>
            </a:r>
          </a:p>
          <a:p>
            <a:pPr marL="0" indent="0">
              <a:buNone/>
            </a:pPr>
            <a:r>
              <a:rPr lang="hu-HU" dirty="0" smtClean="0"/>
              <a:t>Nem intézményes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8915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Szociális gondoskodás a jelentősen veszélyeztetett foglalkozásoknál:  pl. bányászat</a:t>
            </a:r>
          </a:p>
          <a:p>
            <a:r>
              <a:rPr lang="hu-HU" dirty="0" smtClean="0"/>
              <a:t>Járványok – karantén (40 nap) közegészségügy  </a:t>
            </a:r>
          </a:p>
          <a:p>
            <a:r>
              <a:rPr lang="hu-HU" dirty="0" smtClean="0"/>
              <a:t>Szegénység – alamizsna</a:t>
            </a:r>
          </a:p>
          <a:p>
            <a:r>
              <a:rPr lang="hu-HU" dirty="0" smtClean="0"/>
              <a:t>Koldusok – szegényházak – városi szegényügyi szabályrendeletek</a:t>
            </a:r>
          </a:p>
          <a:p>
            <a:pPr marL="0" indent="0">
              <a:buNone/>
            </a:pPr>
            <a:r>
              <a:rPr lang="hu-HU" dirty="0" smtClean="0"/>
              <a:t>   16. sz. Anglia –  dologházak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1601. Anglia (I. Erzsébet) szegényügyi törvény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hatósági gondozórendszer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németek: segélyezés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88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i="1" u="sng" dirty="0" smtClean="0"/>
              <a:t>Anglia </a:t>
            </a:r>
          </a:p>
          <a:p>
            <a:r>
              <a:rPr lang="hu-HU" b="1" dirty="0" smtClean="0"/>
              <a:t> 1535</a:t>
            </a:r>
            <a:r>
              <a:rPr lang="hu-HU" b="1" dirty="0"/>
              <a:t>: VIII. Henrik rendelete: 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Szegénypénztárak létrehozása.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Koldulás betiltása.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Szegényadó-fizetési kötelezettség.</a:t>
            </a:r>
          </a:p>
          <a:p>
            <a:pPr marL="0" indent="0">
              <a:buNone/>
            </a:pPr>
            <a:r>
              <a:rPr lang="hu-HU" dirty="0" smtClean="0"/>
              <a:t>       - </a:t>
            </a:r>
            <a:r>
              <a:rPr lang="hu-HU" dirty="0"/>
              <a:t>A közösségek tartsák el saját szegényeiket.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  <a:p>
            <a:r>
              <a:rPr lang="hu-HU" b="1" dirty="0"/>
              <a:t>1601: I. Erzsébet </a:t>
            </a:r>
            <a:r>
              <a:rPr lang="hu-HU" b="1" dirty="0" smtClean="0"/>
              <a:t>szegénytörvénye: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  </a:t>
            </a:r>
            <a:r>
              <a:rPr lang="hu-HU" dirty="0" smtClean="0"/>
              <a:t>Cél</a:t>
            </a:r>
            <a:r>
              <a:rPr lang="hu-HU" dirty="0"/>
              <a:t>: féken tartani, </a:t>
            </a:r>
            <a:r>
              <a:rPr lang="hu-HU" dirty="0" smtClean="0"/>
              <a:t>  érdemesek-érdemtelenek</a:t>
            </a:r>
          </a:p>
          <a:p>
            <a:pPr marL="0" indent="0">
              <a:buNone/>
            </a:pPr>
            <a:r>
              <a:rPr lang="hu-HU" dirty="0" smtClean="0"/>
              <a:t>Zárt rendszer 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916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Szegényház Angliában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1988840"/>
            <a:ext cx="6591300" cy="4320480"/>
          </a:xfrm>
        </p:spPr>
      </p:pic>
    </p:spTree>
    <p:extLst>
      <p:ext uri="{BB962C8B-B14F-4D97-AF65-F5344CB8AC3E}">
        <p14:creationId xmlns:p14="http://schemas.microsoft.com/office/powerpoint/2010/main" val="2676386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- 1911, országos társadalombiztosítási törvény: </a:t>
            </a:r>
          </a:p>
          <a:p>
            <a:r>
              <a:rPr lang="hu-HU" dirty="0"/>
              <a:t>	betegségi</a:t>
            </a:r>
          </a:p>
          <a:p>
            <a:r>
              <a:rPr lang="hu-HU" dirty="0"/>
              <a:t>	anyasági</a:t>
            </a:r>
          </a:p>
          <a:p>
            <a:r>
              <a:rPr lang="hu-HU" dirty="0"/>
              <a:t>	munkanélküli biztosítás</a:t>
            </a:r>
          </a:p>
          <a:p>
            <a:r>
              <a:rPr lang="hu-HU" dirty="0"/>
              <a:t>- 1925: a társadalombiztosítási törvény kiegészítése</a:t>
            </a:r>
          </a:p>
          <a:p>
            <a:r>
              <a:rPr lang="hu-HU" dirty="0"/>
              <a:t>	öregségi</a:t>
            </a:r>
          </a:p>
          <a:p>
            <a:r>
              <a:rPr lang="hu-HU" dirty="0"/>
              <a:t>	özvegységi</a:t>
            </a:r>
          </a:p>
          <a:p>
            <a:r>
              <a:rPr lang="hu-HU" dirty="0"/>
              <a:t>	árvasági ellátás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9347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u="sng" dirty="0"/>
              <a:t>Német modell </a:t>
            </a:r>
            <a:endParaRPr lang="hu-HU" b="1" u="sng" dirty="0" smtClean="0"/>
          </a:p>
          <a:p>
            <a:pPr marL="0" indent="0">
              <a:buNone/>
            </a:pPr>
            <a:r>
              <a:rPr lang="hu-HU" b="1" dirty="0" smtClean="0"/>
              <a:t>XVIII</a:t>
            </a:r>
            <a:r>
              <a:rPr lang="hu-HU" b="1" dirty="0"/>
              <a:t>. sz., I. Frigyes rendelete</a:t>
            </a:r>
            <a:r>
              <a:rPr lang="hu-HU" u="sng" dirty="0"/>
              <a:t>: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- a közösségnek kell ellátnia a szegényeit</a:t>
            </a:r>
          </a:p>
          <a:p>
            <a:pPr marL="0" indent="0">
              <a:buNone/>
            </a:pPr>
            <a:r>
              <a:rPr lang="hu-HU" dirty="0"/>
              <a:t>- a munkaképeseknek munkát 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- a csökkent munkaképességűeknek alamizsnát 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- a munkaképteleneknek szállást, élelmet 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- a munkakerülőket büntetni </a:t>
            </a:r>
            <a:r>
              <a:rPr lang="hu-HU" dirty="0" smtClean="0"/>
              <a:t>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866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 </a:t>
            </a:r>
            <a:r>
              <a:rPr lang="hu-HU" dirty="0"/>
              <a:t>Bismarck </a:t>
            </a:r>
            <a:r>
              <a:rPr lang="hu-HU" dirty="0" smtClean="0"/>
              <a:t>:  </a:t>
            </a:r>
            <a:r>
              <a:rPr lang="hu-HU" dirty="0"/>
              <a:t>„szociális </a:t>
            </a:r>
            <a:r>
              <a:rPr lang="hu-HU" dirty="0" smtClean="0"/>
              <a:t>törvényei”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1881: üzemi balesetbiztosítás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1883: munkásbiztosítási törvény – balesetre, betegségre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1889: öregségi biztosítás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Nem a meglevő pénztárakra építenek, új rendszert hoznak létre. 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Munkások és munkaadók számára kötelező befizetés az új pénztárakba.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Az állam nem fizet.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Foglalkoztatási biztosítás: csak az ipari munkásokra terjed ki (állami alkalmazottakra nem &gt; később rájuk is).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Az ellátás arányos a korábbi munkabérrel és befizetésekkel.</a:t>
            </a:r>
          </a:p>
          <a:p>
            <a:pPr marL="0" indent="0">
              <a:buNone/>
            </a:pPr>
            <a:r>
              <a:rPr lang="hu-HU" dirty="0" smtClean="0"/>
              <a:t>      - </a:t>
            </a:r>
            <a:r>
              <a:rPr lang="hu-HU" dirty="0"/>
              <a:t>Megmarad a segélyezés és a hadigondozás.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0669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Franciaország: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Le </a:t>
            </a:r>
            <a:r>
              <a:rPr lang="hu-HU" dirty="0" err="1" smtClean="0"/>
              <a:t>Chapelier-féle</a:t>
            </a:r>
            <a:r>
              <a:rPr lang="hu-HU" dirty="0" smtClean="0"/>
              <a:t> törvény 1791</a:t>
            </a:r>
          </a:p>
          <a:p>
            <a:pPr marL="0" indent="0">
              <a:buNone/>
            </a:pPr>
            <a:r>
              <a:rPr lang="hu-HU" dirty="0" smtClean="0"/>
              <a:t>(Isaac René Guy le </a:t>
            </a:r>
            <a:r>
              <a:rPr lang="hu-HU" dirty="0" err="1" smtClean="0"/>
              <a:t>Chapelier</a:t>
            </a:r>
            <a:r>
              <a:rPr lang="hu-HU" smtClean="0"/>
              <a:t>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4222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5764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társadalmilag kielégítendőnek elismert egyéni szükségletek </a:t>
            </a:r>
          </a:p>
          <a:p>
            <a:r>
              <a:rPr lang="hu-HU" dirty="0" smtClean="0"/>
              <a:t>piaci </a:t>
            </a:r>
            <a:r>
              <a:rPr lang="hu-HU" dirty="0"/>
              <a:t>úton nem </a:t>
            </a:r>
            <a:r>
              <a:rPr lang="hu-HU" dirty="0" smtClean="0"/>
              <a:t>kielégíthető szükségletek </a:t>
            </a:r>
          </a:p>
          <a:p>
            <a:r>
              <a:rPr lang="hu-HU" dirty="0" smtClean="0"/>
              <a:t>társadalmi szintű, közös </a:t>
            </a:r>
            <a:r>
              <a:rPr lang="hu-HU" dirty="0"/>
              <a:t>eszközökből </a:t>
            </a:r>
            <a:r>
              <a:rPr lang="hu-HU" dirty="0" smtClean="0"/>
              <a:t>történő kielégítés</a:t>
            </a:r>
          </a:p>
          <a:p>
            <a:r>
              <a:rPr lang="hu-HU" dirty="0" smtClean="0"/>
              <a:t>Kiknek? - Akik önhibájukon kívül </a:t>
            </a:r>
            <a:r>
              <a:rPr lang="hu-HU" dirty="0"/>
              <a:t>nem </a:t>
            </a:r>
            <a:r>
              <a:rPr lang="hu-HU" dirty="0" smtClean="0"/>
              <a:t>tudnak </a:t>
            </a:r>
            <a:r>
              <a:rPr lang="hu-HU" dirty="0"/>
              <a:t>saját megélhetésükről gondoskodni </a:t>
            </a:r>
            <a:endParaRPr lang="hu-HU" dirty="0" smtClean="0"/>
          </a:p>
          <a:p>
            <a:r>
              <a:rPr lang="hu-HU" dirty="0" smtClean="0"/>
              <a:t>Hogyan? – A társadalom tagjai  által megtermelt anyagi javak egy részének elvonásával képzett alapból támogatás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szociális jog </a:t>
            </a:r>
            <a:r>
              <a:rPr lang="hu-HU" dirty="0" smtClean="0"/>
              <a:t>a társadalmi </a:t>
            </a:r>
            <a:r>
              <a:rPr lang="hu-HU" dirty="0"/>
              <a:t>gondoskodás joga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6551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Tipikusan bekövetkező kockázatok:</a:t>
            </a:r>
          </a:p>
          <a:p>
            <a:r>
              <a:rPr lang="hu-HU" dirty="0"/>
              <a:t>baleset, </a:t>
            </a:r>
          </a:p>
          <a:p>
            <a:r>
              <a:rPr lang="hu-HU" dirty="0" smtClean="0"/>
              <a:t>betegség</a:t>
            </a:r>
          </a:p>
          <a:p>
            <a:r>
              <a:rPr lang="hu-HU" dirty="0" smtClean="0"/>
              <a:t>élemedett </a:t>
            </a:r>
            <a:r>
              <a:rPr lang="hu-HU" dirty="0"/>
              <a:t>kor miatti kereső- vagy </a:t>
            </a:r>
            <a:r>
              <a:rPr lang="hu-HU" dirty="0" smtClean="0"/>
              <a:t>munkaképtelenség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3813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Szolidaritás elve:</a:t>
            </a:r>
          </a:p>
          <a:p>
            <a:pPr marL="0" indent="0">
              <a:buNone/>
            </a:pPr>
            <a:r>
              <a:rPr lang="hu-HU" dirty="0" smtClean="0"/>
              <a:t>A tagok együttesen </a:t>
            </a:r>
            <a:r>
              <a:rPr lang="hu-HU" dirty="0"/>
              <a:t>teremtik meg a kockázatok kezeléséhez </a:t>
            </a:r>
            <a:r>
              <a:rPr lang="hu-HU" dirty="0" smtClean="0"/>
              <a:t>szükséges alapot</a:t>
            </a:r>
            <a:r>
              <a:rPr lang="hu-HU" dirty="0"/>
              <a:t>, melyből a kockázatok által jobban sújtott egyének nagyobb mértékben </a:t>
            </a:r>
            <a:r>
              <a:rPr lang="hu-HU" dirty="0" smtClean="0"/>
              <a:t>részesülnek.</a:t>
            </a:r>
          </a:p>
          <a:p>
            <a:pPr marL="0" indent="0">
              <a:buNone/>
            </a:pPr>
            <a:r>
              <a:rPr lang="hu-HU" dirty="0" smtClean="0"/>
              <a:t>Kik ezek a tagok?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egyazon foglalkozáshoz tartozók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a társadalom tagjai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6431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Kik számára biztosítja az ellátást?</a:t>
            </a:r>
          </a:p>
          <a:p>
            <a:pPr marL="0" indent="0">
              <a:buNone/>
            </a:pPr>
            <a:r>
              <a:rPr lang="hu-HU" dirty="0" smtClean="0"/>
              <a:t>   - egyazon foglalkozáshoz tartozók</a:t>
            </a:r>
          </a:p>
          <a:p>
            <a:pPr marL="0" indent="0">
              <a:buNone/>
            </a:pPr>
            <a:r>
              <a:rPr lang="hu-HU" dirty="0" smtClean="0"/>
              <a:t>   - a társadalom tagjai,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egy adott államban élők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számára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ha rászorultak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2385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Biztosítási </a:t>
            </a:r>
            <a:r>
              <a:rPr lang="hu-HU" dirty="0" smtClean="0"/>
              <a:t>elv: járulékfizetés </a:t>
            </a:r>
          </a:p>
          <a:p>
            <a:r>
              <a:rPr lang="hu-HU" dirty="0" smtClean="0"/>
              <a:t>Állami </a:t>
            </a:r>
            <a:r>
              <a:rPr lang="hu-HU" dirty="0"/>
              <a:t>gondoskodás </a:t>
            </a:r>
            <a:r>
              <a:rPr lang="hu-HU" dirty="0" smtClean="0"/>
              <a:t>elve: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A társadalombiztosítás </a:t>
            </a:r>
            <a:r>
              <a:rPr lang="hu-HU" dirty="0"/>
              <a:t>működésének biztosítása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állami feladat: 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</a:t>
            </a:r>
            <a:r>
              <a:rPr lang="hu-HU" dirty="0"/>
              <a:t>társadalombiztosítási jogviszonyok </a:t>
            </a:r>
            <a:r>
              <a:rPr lang="hu-HU" dirty="0" smtClean="0"/>
              <a:t>szabályozása,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a </a:t>
            </a:r>
            <a:r>
              <a:rPr lang="hu-HU" dirty="0"/>
              <a:t>társadalombiztosítás </a:t>
            </a:r>
            <a:r>
              <a:rPr lang="hu-HU" dirty="0" smtClean="0"/>
              <a:t>működtetése,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az intézményrendszer létrehozása, fejlesztése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6135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További elvek érvényesülése a XX. sz. 2. felétől:</a:t>
            </a:r>
          </a:p>
          <a:p>
            <a:r>
              <a:rPr lang="hu-HU" dirty="0" smtClean="0"/>
              <a:t>Kötelező részvétel elve</a:t>
            </a:r>
          </a:p>
          <a:p>
            <a:r>
              <a:rPr lang="hu-HU" dirty="0" smtClean="0"/>
              <a:t>Járulékfizetés elve</a:t>
            </a:r>
          </a:p>
          <a:p>
            <a:r>
              <a:rPr lang="hu-HU" dirty="0"/>
              <a:t>Állami garanciavállalás elve</a:t>
            </a:r>
          </a:p>
          <a:p>
            <a:r>
              <a:rPr lang="hu-HU" dirty="0" smtClean="0"/>
              <a:t>Jogorvoslati </a:t>
            </a:r>
            <a:r>
              <a:rPr lang="hu-HU" dirty="0"/>
              <a:t>jogosultság elve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1646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társadalombiztosításnak ágazatai: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egészségbiztosítás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- nyugdíjbiztosítás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(baleset-biztosítás)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új: szociálpolitika  joga </a:t>
            </a:r>
          </a:p>
          <a:p>
            <a:pPr marL="0" indent="0">
              <a:buNone/>
            </a:pPr>
            <a:r>
              <a:rPr lang="hu-HU" dirty="0" smtClean="0"/>
              <a:t>            – rászorultság alapján, pl. segélyezés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– juttatások, pl. gyerekek iskoláztatása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7513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Ókor: görög városállamok, Róma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gondoskodás (háború/béke)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– katonákról,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özvegyekről,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gyerekekről,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éhezőkről</a:t>
            </a:r>
          </a:p>
          <a:p>
            <a:pPr marL="0" indent="0">
              <a:buNone/>
            </a:pPr>
            <a:r>
              <a:rPr lang="hu-HU" dirty="0" smtClean="0"/>
              <a:t>Hogyan? – magánerőből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– állami erőből</a:t>
            </a:r>
          </a:p>
          <a:p>
            <a:pPr marL="0" indent="0">
              <a:buNone/>
            </a:pPr>
            <a:r>
              <a:rPr lang="hu-HU" dirty="0" smtClean="0"/>
              <a:t>                 – császár magánvagyonából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7561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</TotalTime>
  <Words>550</Words>
  <Application>Microsoft Office PowerPoint</Application>
  <PresentationFormat>Diavetítés a képernyőre (4:3 oldalarány)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Szálak</vt:lpstr>
      <vt:lpstr> A szociális jog szabályozása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JOGFORRÁSOK</vt:lpstr>
      <vt:lpstr>Szegényház Angliában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szociális jog szabályozása</dc:title>
  <dc:creator>PPKE</dc:creator>
  <cp:lastModifiedBy>Körmendy Renáta</cp:lastModifiedBy>
  <cp:revision>13</cp:revision>
  <dcterms:created xsi:type="dcterms:W3CDTF">2015-11-25T21:36:53Z</dcterms:created>
  <dcterms:modified xsi:type="dcterms:W3CDTF">2021-03-25T10:25:15Z</dcterms:modified>
</cp:coreProperties>
</file>