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69" r:id="rId15"/>
    <p:sldId id="268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6293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0540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623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0008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323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6575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2100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0564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102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009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7743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47397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0404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1072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5780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339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EF92B-1FEB-4389-8129-FC5DF6F86ED9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1062654-AAFC-4D50-83E4-574E270AA0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199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 A szociális jog szabályozása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765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társadalmilag kielégítendőnek elismert egyéni szükségletek </a:t>
            </a:r>
          </a:p>
          <a:p>
            <a:r>
              <a:rPr lang="hu-HU" dirty="0" smtClean="0"/>
              <a:t>piaci </a:t>
            </a:r>
            <a:r>
              <a:rPr lang="hu-HU" dirty="0"/>
              <a:t>úton nem </a:t>
            </a:r>
            <a:r>
              <a:rPr lang="hu-HU" dirty="0" smtClean="0"/>
              <a:t>kielégíthető szükségletek </a:t>
            </a:r>
          </a:p>
          <a:p>
            <a:r>
              <a:rPr lang="hu-HU" dirty="0" smtClean="0"/>
              <a:t>társadalmi szintű, közös </a:t>
            </a:r>
            <a:r>
              <a:rPr lang="hu-HU" dirty="0"/>
              <a:t>eszközökből </a:t>
            </a:r>
            <a:r>
              <a:rPr lang="hu-HU" dirty="0" smtClean="0"/>
              <a:t>történő kielégítés</a:t>
            </a:r>
          </a:p>
          <a:p>
            <a:r>
              <a:rPr lang="hu-HU" dirty="0" smtClean="0"/>
              <a:t>Kiknek? - Akik önhibájukon kívül </a:t>
            </a:r>
            <a:r>
              <a:rPr lang="hu-HU" dirty="0"/>
              <a:t>nem </a:t>
            </a:r>
            <a:r>
              <a:rPr lang="hu-HU" dirty="0" smtClean="0"/>
              <a:t>tudnak </a:t>
            </a:r>
            <a:r>
              <a:rPr lang="hu-HU" dirty="0"/>
              <a:t>saját megélhetésükről gondoskodni </a:t>
            </a:r>
            <a:endParaRPr lang="hu-HU" dirty="0" smtClean="0"/>
          </a:p>
          <a:p>
            <a:r>
              <a:rPr lang="hu-HU" dirty="0" smtClean="0"/>
              <a:t>Hogyan? – A társadalom tagjai  által megtermelt anyagi javak egy részének elvonásával képzett alapból támogatás</a:t>
            </a:r>
          </a:p>
          <a:p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szociális jog </a:t>
            </a:r>
            <a:r>
              <a:rPr lang="hu-HU" dirty="0" smtClean="0"/>
              <a:t>a társadalmi </a:t>
            </a:r>
            <a:r>
              <a:rPr lang="hu-HU" dirty="0"/>
              <a:t>gondoskodás joga</a:t>
            </a:r>
          </a:p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26551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Tipikusan bekövetkező kockázatok:</a:t>
            </a:r>
          </a:p>
          <a:p>
            <a:r>
              <a:rPr lang="hu-HU" dirty="0"/>
              <a:t>baleset, </a:t>
            </a:r>
          </a:p>
          <a:p>
            <a:r>
              <a:rPr lang="hu-HU" dirty="0" smtClean="0"/>
              <a:t>betegség</a:t>
            </a:r>
          </a:p>
          <a:p>
            <a:r>
              <a:rPr lang="hu-HU" dirty="0" smtClean="0"/>
              <a:t>élemedett </a:t>
            </a:r>
            <a:r>
              <a:rPr lang="hu-HU" dirty="0"/>
              <a:t>kor miatti kereső- vagy </a:t>
            </a:r>
            <a:r>
              <a:rPr lang="hu-HU" dirty="0" smtClean="0"/>
              <a:t>munkaképtelenség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83813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Szolidaritás elve:</a:t>
            </a:r>
          </a:p>
          <a:p>
            <a:pPr marL="0" indent="0">
              <a:buNone/>
            </a:pPr>
            <a:r>
              <a:rPr lang="hu-HU" dirty="0" smtClean="0"/>
              <a:t>A tagok együttesen </a:t>
            </a:r>
            <a:r>
              <a:rPr lang="hu-HU" dirty="0"/>
              <a:t>teremtik meg a kockázatok kezeléséhez </a:t>
            </a:r>
            <a:r>
              <a:rPr lang="hu-HU" dirty="0" smtClean="0"/>
              <a:t>szükséges alapot</a:t>
            </a:r>
            <a:r>
              <a:rPr lang="hu-HU" dirty="0"/>
              <a:t>, melyből a kockázatok által jobban sújtott egyének nagyobb mértékben </a:t>
            </a:r>
            <a:r>
              <a:rPr lang="hu-HU" dirty="0" smtClean="0"/>
              <a:t>részesülnek.</a:t>
            </a:r>
          </a:p>
          <a:p>
            <a:pPr marL="0" indent="0">
              <a:buNone/>
            </a:pPr>
            <a:r>
              <a:rPr lang="hu-HU" dirty="0" smtClean="0"/>
              <a:t>Kik ezek a tagok?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- egyazon foglalkozáshoz tartozók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- a társadalom tagjai</a:t>
            </a:r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6431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Kik számára biztosítja az ellátást?</a:t>
            </a:r>
          </a:p>
          <a:p>
            <a:pPr marL="0" indent="0">
              <a:buNone/>
            </a:pPr>
            <a:r>
              <a:rPr lang="hu-HU" dirty="0" smtClean="0"/>
              <a:t>   - egyazon foglalkozáshoz tartozók</a:t>
            </a:r>
          </a:p>
          <a:p>
            <a:pPr marL="0" indent="0">
              <a:buNone/>
            </a:pPr>
            <a:r>
              <a:rPr lang="hu-HU" dirty="0" smtClean="0"/>
              <a:t>   - a társadalom tagjai, 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- egy adott államban élők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számára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ha rászorultak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2385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Biztosítási </a:t>
            </a:r>
            <a:r>
              <a:rPr lang="hu-HU" dirty="0" smtClean="0"/>
              <a:t>elv: járulékfizetés </a:t>
            </a:r>
          </a:p>
          <a:p>
            <a:r>
              <a:rPr lang="hu-HU" dirty="0" smtClean="0"/>
              <a:t>Állami </a:t>
            </a:r>
            <a:r>
              <a:rPr lang="hu-HU" dirty="0"/>
              <a:t>gondoskodás </a:t>
            </a:r>
            <a:r>
              <a:rPr lang="hu-HU" dirty="0" smtClean="0"/>
              <a:t>elve: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    A társadalombiztosítás </a:t>
            </a:r>
            <a:r>
              <a:rPr lang="hu-HU" dirty="0"/>
              <a:t>működésének biztosítása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állami feladat:  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    </a:t>
            </a:r>
            <a:r>
              <a:rPr lang="hu-HU" dirty="0"/>
              <a:t>társadalombiztosítási jogviszonyok </a:t>
            </a:r>
            <a:r>
              <a:rPr lang="hu-HU" dirty="0" smtClean="0"/>
              <a:t>szabályozása,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a </a:t>
            </a:r>
            <a:r>
              <a:rPr lang="hu-HU" dirty="0"/>
              <a:t>társadalombiztosítás </a:t>
            </a:r>
            <a:r>
              <a:rPr lang="hu-HU" dirty="0" smtClean="0"/>
              <a:t>működtetése,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az intézményrendszer létrehozása, fejlesztése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86135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További elvek érvényesülése a XX. sz. 2. felétől:</a:t>
            </a:r>
          </a:p>
          <a:p>
            <a:r>
              <a:rPr lang="hu-HU" dirty="0" smtClean="0"/>
              <a:t>Kötelező részvétel elve</a:t>
            </a:r>
          </a:p>
          <a:p>
            <a:r>
              <a:rPr lang="hu-HU" dirty="0" smtClean="0"/>
              <a:t>Járulékfizetés elve</a:t>
            </a:r>
          </a:p>
          <a:p>
            <a:r>
              <a:rPr lang="hu-HU" dirty="0"/>
              <a:t>Állami garanciavállalás elve</a:t>
            </a:r>
          </a:p>
          <a:p>
            <a:r>
              <a:rPr lang="hu-HU" dirty="0" smtClean="0"/>
              <a:t>Jogorvoslati </a:t>
            </a:r>
            <a:r>
              <a:rPr lang="hu-HU" dirty="0"/>
              <a:t>jogosultság elve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164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társadalombiztosításnak ágazatai: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egészségbiztosítás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 - nyugdíjbiztosítás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(baleset-biztosítás)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új: szociálpolitika  joga </a:t>
            </a:r>
          </a:p>
          <a:p>
            <a:pPr marL="0" indent="0">
              <a:buNone/>
            </a:pPr>
            <a:r>
              <a:rPr lang="hu-HU" dirty="0" smtClean="0"/>
              <a:t>            – rászorultság alapján, pl. segélyezés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– juttatások, pl. gyerekek iskoláztatása 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07513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Ókor: görög városállamok, Róma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gondoskodás (háború/béke)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– katonákról,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özvegyekről,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gyerekekről,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éhezőkről</a:t>
            </a:r>
          </a:p>
          <a:p>
            <a:pPr marL="0" indent="0">
              <a:buNone/>
            </a:pPr>
            <a:r>
              <a:rPr lang="hu-HU" dirty="0" smtClean="0"/>
              <a:t>Hogyan? – magánerőből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– állami erőből</a:t>
            </a:r>
          </a:p>
          <a:p>
            <a:pPr marL="0" indent="0">
              <a:buNone/>
            </a:pPr>
            <a:r>
              <a:rPr lang="hu-HU" dirty="0" smtClean="0"/>
              <a:t>                 – császár magánvagyonából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47561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Középkor: család,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nagycsalád,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település,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céh,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egyház</a:t>
            </a:r>
          </a:p>
          <a:p>
            <a:pPr marL="0" indent="0">
              <a:buNone/>
            </a:pPr>
            <a:r>
              <a:rPr lang="hu-HU" dirty="0" smtClean="0"/>
              <a:t>Nem intézményes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9891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Szociális gondoskodás a jelentősen veszélyeztetett foglalkozásoknál:  pl. bányászat</a:t>
            </a:r>
          </a:p>
          <a:p>
            <a:r>
              <a:rPr lang="hu-HU" dirty="0" smtClean="0"/>
              <a:t>Járványok – karantén (40 nap) közegészségügy  </a:t>
            </a:r>
          </a:p>
          <a:p>
            <a:r>
              <a:rPr lang="hu-HU" dirty="0" smtClean="0"/>
              <a:t>Szegénység – alamizsna</a:t>
            </a:r>
          </a:p>
          <a:p>
            <a:r>
              <a:rPr lang="hu-HU" dirty="0" smtClean="0"/>
              <a:t>Koldusok – szegényházak – városi szegényügyi szabályrendeletek</a:t>
            </a:r>
          </a:p>
          <a:p>
            <a:pPr marL="0" indent="0">
              <a:buNone/>
            </a:pPr>
            <a:r>
              <a:rPr lang="hu-HU" dirty="0" smtClean="0"/>
              <a:t>   16. sz. Anglia –  dologházak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1601. Anglia (I. Erzsébet) szegényügyi törvény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hatósági gondozórendszer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németek: segélyezés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9887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JOGFORRÁSOK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b="1" i="1" u="sng" dirty="0" smtClean="0"/>
              <a:t>Anglia </a:t>
            </a:r>
          </a:p>
          <a:p>
            <a:r>
              <a:rPr lang="hu-HU" b="1" dirty="0" smtClean="0"/>
              <a:t> 1535</a:t>
            </a:r>
            <a:r>
              <a:rPr lang="hu-HU" b="1" dirty="0"/>
              <a:t>: VIII. Henrik rendelete: 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Szegénypénztárak létrehozása.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Koldulás betiltása.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Szegényadó-fizetési kötelezettség.</a:t>
            </a:r>
          </a:p>
          <a:p>
            <a:pPr marL="0" indent="0">
              <a:buNone/>
            </a:pPr>
            <a:r>
              <a:rPr lang="hu-HU" dirty="0" smtClean="0"/>
              <a:t>       - </a:t>
            </a:r>
            <a:r>
              <a:rPr lang="hu-HU" dirty="0"/>
              <a:t>A közösségek tartsák el saját szegényeiket.</a:t>
            </a:r>
          </a:p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  <a:p>
            <a:r>
              <a:rPr lang="hu-HU" b="1" dirty="0"/>
              <a:t>1601: I. Erzsébet </a:t>
            </a:r>
            <a:r>
              <a:rPr lang="hu-HU" b="1" dirty="0" smtClean="0"/>
              <a:t>szegénytörvénye: </a:t>
            </a:r>
          </a:p>
          <a:p>
            <a:pPr marL="0" indent="0">
              <a:buNone/>
            </a:pPr>
            <a:r>
              <a:rPr lang="hu-HU" b="1" dirty="0"/>
              <a:t> </a:t>
            </a:r>
            <a:r>
              <a:rPr lang="hu-HU" b="1" dirty="0" smtClean="0"/>
              <a:t>      </a:t>
            </a:r>
            <a:r>
              <a:rPr lang="hu-HU" dirty="0" smtClean="0"/>
              <a:t>Cél</a:t>
            </a:r>
            <a:r>
              <a:rPr lang="hu-HU" dirty="0"/>
              <a:t>: féken tartani, </a:t>
            </a:r>
            <a:r>
              <a:rPr lang="hu-HU" dirty="0" smtClean="0"/>
              <a:t>  érdemesek-érdemtelenek</a:t>
            </a:r>
          </a:p>
          <a:p>
            <a:pPr marL="0" indent="0">
              <a:buNone/>
            </a:pPr>
            <a:r>
              <a:rPr lang="hu-HU" dirty="0" smtClean="0"/>
              <a:t>Zárt rendszer 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 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0916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Szegényház Angliában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1988840"/>
            <a:ext cx="6591300" cy="4320480"/>
          </a:xfrm>
        </p:spPr>
      </p:pic>
    </p:spTree>
    <p:extLst>
      <p:ext uri="{BB962C8B-B14F-4D97-AF65-F5344CB8AC3E}">
        <p14:creationId xmlns:p14="http://schemas.microsoft.com/office/powerpoint/2010/main" val="2676386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- 1911, országos társadalombiztosítási törvény: </a:t>
            </a:r>
          </a:p>
          <a:p>
            <a:r>
              <a:rPr lang="hu-HU" dirty="0"/>
              <a:t>	betegségi</a:t>
            </a:r>
          </a:p>
          <a:p>
            <a:r>
              <a:rPr lang="hu-HU" dirty="0"/>
              <a:t>	anyasági</a:t>
            </a:r>
          </a:p>
          <a:p>
            <a:r>
              <a:rPr lang="hu-HU" dirty="0"/>
              <a:t>	munkanélküli biztosítás</a:t>
            </a:r>
          </a:p>
          <a:p>
            <a:r>
              <a:rPr lang="hu-HU" dirty="0"/>
              <a:t>- 1925: a társadalombiztosítási törvény kiegészítése</a:t>
            </a:r>
          </a:p>
          <a:p>
            <a:r>
              <a:rPr lang="hu-HU" dirty="0"/>
              <a:t>	öregségi</a:t>
            </a:r>
          </a:p>
          <a:p>
            <a:r>
              <a:rPr lang="hu-HU" dirty="0"/>
              <a:t>	özvegységi</a:t>
            </a:r>
          </a:p>
          <a:p>
            <a:r>
              <a:rPr lang="hu-HU" dirty="0"/>
              <a:t>	árvasági ellátás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5934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b="1" u="sng" dirty="0"/>
              <a:t>Német modell </a:t>
            </a:r>
            <a:endParaRPr lang="hu-HU" b="1" u="sng" dirty="0" smtClean="0"/>
          </a:p>
          <a:p>
            <a:pPr marL="0" indent="0">
              <a:buNone/>
            </a:pPr>
            <a:r>
              <a:rPr lang="hu-HU" b="1" dirty="0" smtClean="0"/>
              <a:t>XVIII</a:t>
            </a:r>
            <a:r>
              <a:rPr lang="hu-HU" b="1" dirty="0"/>
              <a:t>. sz., I. Frigyes rendelete</a:t>
            </a:r>
            <a:r>
              <a:rPr lang="hu-HU" u="sng" dirty="0"/>
              <a:t>: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- a közösségnek kell ellátnia a szegényeit</a:t>
            </a:r>
          </a:p>
          <a:p>
            <a:pPr marL="0" indent="0">
              <a:buNone/>
            </a:pPr>
            <a:r>
              <a:rPr lang="hu-HU" dirty="0"/>
              <a:t>- a munkaképeseknek munkát 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- a csökkent munkaképességűeknek alamizsnát 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- a munkaképteleneknek szállást, élelmet 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- a munkakerülőket büntetni </a:t>
            </a:r>
            <a:r>
              <a:rPr lang="hu-HU" dirty="0" smtClean="0"/>
              <a:t> 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2866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smtClean="0"/>
              <a:t> </a:t>
            </a:r>
            <a:r>
              <a:rPr lang="hu-HU" dirty="0"/>
              <a:t>Bismarck </a:t>
            </a:r>
            <a:r>
              <a:rPr lang="hu-HU" dirty="0" smtClean="0"/>
              <a:t>:  </a:t>
            </a:r>
            <a:r>
              <a:rPr lang="hu-HU" dirty="0"/>
              <a:t>„szociális </a:t>
            </a:r>
            <a:r>
              <a:rPr lang="hu-HU" dirty="0" smtClean="0"/>
              <a:t>törvényei”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1881: üzemi balesetbiztosítás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1883: munkásbiztosítási törvény – balesetre, betegségre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1889: öregségi biztosítás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Nem a meglevő pénztárakra építenek, új rendszert hoznak létre. 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Munkások és munkaadók számára kötelező befizetés az új pénztárakba.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Az állam nem fizet.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Foglalkoztatási biztosítás: csak az ipari munkásokra terjed ki (állami alkalmazottakra nem &gt; később rájuk is).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Az ellátás arányos a korábbi munkabérrel és befizetésekkel.</a:t>
            </a:r>
          </a:p>
          <a:p>
            <a:pPr marL="0" indent="0">
              <a:buNone/>
            </a:pPr>
            <a:r>
              <a:rPr lang="hu-HU" dirty="0" smtClean="0"/>
              <a:t>      - </a:t>
            </a:r>
            <a:r>
              <a:rPr lang="hu-HU" dirty="0"/>
              <a:t>Megmarad a segélyezés és a hadigondozás.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50669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Franciaország: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Le </a:t>
            </a:r>
            <a:r>
              <a:rPr lang="hu-HU" dirty="0" err="1" smtClean="0"/>
              <a:t>Chapelier-féle</a:t>
            </a:r>
            <a:r>
              <a:rPr lang="hu-HU" dirty="0" smtClean="0"/>
              <a:t> törvény 1791</a:t>
            </a:r>
          </a:p>
          <a:p>
            <a:pPr marL="0" indent="0">
              <a:buNone/>
            </a:pPr>
            <a:r>
              <a:rPr lang="hu-HU" dirty="0" smtClean="0"/>
              <a:t>(Isaac René Guy le </a:t>
            </a:r>
            <a:r>
              <a:rPr lang="hu-HU" dirty="0" err="1" smtClean="0"/>
              <a:t>Chapelier</a:t>
            </a:r>
            <a:r>
              <a:rPr lang="hu-HU" smtClean="0"/>
              <a:t>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14222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85764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175</TotalTime>
  <Words>572</Words>
  <Application>Microsoft Office PowerPoint</Application>
  <PresentationFormat>Diavetítés a képernyőre (4:3 oldalarány)</PresentationFormat>
  <Paragraphs>109</Paragraphs>
  <Slides>18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 3</vt:lpstr>
      <vt:lpstr>Szálak</vt:lpstr>
      <vt:lpstr> A szociális jog szabályozása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JOGFORRÁSOK</vt:lpstr>
      <vt:lpstr>Szegényház Angliában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szociális jog szabályozása</dc:title>
  <dc:creator>PPKE</dc:creator>
  <cp:lastModifiedBy>Körmendy Renáta</cp:lastModifiedBy>
  <cp:revision>13</cp:revision>
  <dcterms:created xsi:type="dcterms:W3CDTF">2015-11-25T21:36:53Z</dcterms:created>
  <dcterms:modified xsi:type="dcterms:W3CDTF">2021-11-11T08:19:43Z</dcterms:modified>
</cp:coreProperties>
</file>