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  <p:sldId id="265" r:id="rId10"/>
    <p:sldId id="268" r:id="rId11"/>
    <p:sldId id="269" r:id="rId12"/>
    <p:sldId id="266" r:id="rId13"/>
    <p:sldId id="264" r:id="rId14"/>
    <p:sldId id="267" r:id="rId15"/>
    <p:sldId id="270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6FCD-1598-4736-905C-31F51C5DBA41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4691-BD5F-462D-8776-0477BD202C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96115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6FCD-1598-4736-905C-31F51C5DBA41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4691-BD5F-462D-8776-0477BD202C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97389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6FCD-1598-4736-905C-31F51C5DBA41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4691-BD5F-462D-8776-0477BD202C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92631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6FCD-1598-4736-905C-31F51C5DBA41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4691-BD5F-462D-8776-0477BD202C0F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59851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6FCD-1598-4736-905C-31F51C5DBA41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4691-BD5F-462D-8776-0477BD202C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10633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6FCD-1598-4736-905C-31F51C5DBA41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4691-BD5F-462D-8776-0477BD202C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33682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6FCD-1598-4736-905C-31F51C5DBA41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4691-BD5F-462D-8776-0477BD202C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70745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6FCD-1598-4736-905C-31F51C5DBA41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4691-BD5F-462D-8776-0477BD202C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13129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6FCD-1598-4736-905C-31F51C5DBA41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4691-BD5F-462D-8776-0477BD202C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49444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6FCD-1598-4736-905C-31F51C5DBA41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4691-BD5F-462D-8776-0477BD202C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45444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6FCD-1598-4736-905C-31F51C5DBA41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4691-BD5F-462D-8776-0477BD202C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94132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6FCD-1598-4736-905C-31F51C5DBA41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4691-BD5F-462D-8776-0477BD202C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83240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6FCD-1598-4736-905C-31F51C5DBA41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4691-BD5F-462D-8776-0477BD202C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70668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6FCD-1598-4736-905C-31F51C5DBA41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4691-BD5F-462D-8776-0477BD202C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1174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6FCD-1598-4736-905C-31F51C5DBA41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4691-BD5F-462D-8776-0477BD202C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27790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6FCD-1598-4736-905C-31F51C5DBA41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4691-BD5F-462D-8776-0477BD202C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68450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6FCD-1598-4736-905C-31F51C5DBA41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4691-BD5F-462D-8776-0477BD202C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52685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9736FCD-1598-4736-905C-31F51C5DBA41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94691-BD5F-462D-8776-0477BD202C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77812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Anglia</a:t>
            </a:r>
            <a:br>
              <a:rPr lang="hu-HU" dirty="0" smtClean="0"/>
            </a:br>
            <a:r>
              <a:rPr lang="hu-HU" dirty="0" smtClean="0"/>
              <a:t>1689 után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72108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 smtClean="0"/>
              <a:t>1831/32.</a:t>
            </a:r>
            <a:r>
              <a:rPr lang="hu-HU" dirty="0" smtClean="0"/>
              <a:t> (első </a:t>
            </a:r>
            <a:r>
              <a:rPr lang="hu-HU" dirty="0" err="1" smtClean="0"/>
              <a:t>reformtv</a:t>
            </a:r>
            <a:r>
              <a:rPr lang="hu-HU" dirty="0" smtClean="0"/>
              <a:t>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Első előterjesztés elutasítva</a:t>
            </a:r>
          </a:p>
          <a:p>
            <a:r>
              <a:rPr lang="hu-HU" dirty="0" smtClean="0"/>
              <a:t>Második előterjesztést /Alsóház: 608 képviselő szavazott, 1 szótöbbséggel/ elfogadják</a:t>
            </a:r>
          </a:p>
          <a:p>
            <a:pPr>
              <a:buFontTx/>
              <a:buChar char="-"/>
            </a:pPr>
            <a:r>
              <a:rPr lang="hu-HU" dirty="0" err="1" smtClean="0"/>
              <a:t>Freeholderek</a:t>
            </a:r>
            <a:r>
              <a:rPr lang="hu-HU" dirty="0" smtClean="0"/>
              <a:t>: ha</a:t>
            </a:r>
          </a:p>
          <a:p>
            <a:pPr marL="514350" indent="-514350">
              <a:buAutoNum type="arabicPeriod"/>
            </a:pPr>
            <a:r>
              <a:rPr lang="hu-HU" dirty="0" err="1" smtClean="0"/>
              <a:t>tv.esen</a:t>
            </a:r>
            <a:r>
              <a:rPr lang="hu-HU" dirty="0" smtClean="0"/>
              <a:t> örökölte, vagy</a:t>
            </a:r>
          </a:p>
          <a:p>
            <a:pPr marL="514350" indent="-514350">
              <a:buAutoNum type="arabicPeriod"/>
            </a:pPr>
            <a:r>
              <a:rPr lang="hu-HU" dirty="0" smtClean="0"/>
              <a:t>Jóhiszeműen birtokolta, vagy</a:t>
            </a:r>
          </a:p>
          <a:p>
            <a:pPr marL="514350" indent="-514350">
              <a:buAutoNum type="arabicPeriod"/>
            </a:pPr>
            <a:r>
              <a:rPr lang="hu-HU" dirty="0" smtClean="0"/>
              <a:t>Házasság, végrendelet, vagy hivatal útján nyerte el.</a:t>
            </a:r>
          </a:p>
          <a:p>
            <a:pPr>
              <a:buFontTx/>
              <a:buChar char="-"/>
            </a:pPr>
            <a:r>
              <a:rPr lang="hu-HU" dirty="0" smtClean="0"/>
              <a:t>Mindenki választó, kinek telke vagy háza után legalább 10 fontnyi a jövedelme; </a:t>
            </a:r>
          </a:p>
          <a:p>
            <a:pPr>
              <a:buFontTx/>
              <a:buChar char="-"/>
            </a:pP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428292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u-HU" dirty="0" err="1" smtClean="0"/>
              <a:t>Copyholderek-</a:t>
            </a:r>
            <a:r>
              <a:rPr lang="hu-HU" dirty="0" smtClean="0"/>
              <a:t> 10 font jövedelem</a:t>
            </a:r>
          </a:p>
          <a:p>
            <a:pPr>
              <a:buFontTx/>
              <a:buChar char="-"/>
            </a:pPr>
            <a:r>
              <a:rPr lang="hu-HU" dirty="0" smtClean="0"/>
              <a:t>Háztulajdonosok, vagy bérlők – ha 10 font</a:t>
            </a:r>
          </a:p>
          <a:p>
            <a:pPr>
              <a:buFontTx/>
              <a:buChar char="-"/>
            </a:pPr>
            <a:r>
              <a:rPr lang="hu-HU" dirty="0" smtClean="0"/>
              <a:t>Haszonbérlők, ha 20 éve bérlők</a:t>
            </a:r>
          </a:p>
          <a:p>
            <a:pPr>
              <a:buFontTx/>
              <a:buChar char="-"/>
            </a:pPr>
            <a:r>
              <a:rPr lang="hu-HU" dirty="0" smtClean="0"/>
              <a:t>a választókat  állandó névsorba írják össze. </a:t>
            </a:r>
          </a:p>
          <a:p>
            <a:pPr>
              <a:buFontTx/>
              <a:buChar char="-"/>
            </a:pPr>
            <a:r>
              <a:rPr lang="hu-HU" dirty="0" smtClean="0"/>
              <a:t> nem elégszik meg a tv. a kerületek igazságosabb felosztásával, hanem a választók számát is növeli,</a:t>
            </a:r>
          </a:p>
          <a:p>
            <a:pPr>
              <a:buFontTx/>
              <a:buChar char="-"/>
            </a:pPr>
            <a:r>
              <a:rPr lang="hu-HU" dirty="0" smtClean="0"/>
              <a:t>Polgárságnak előnyös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316671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hu-HU" dirty="0" smtClean="0"/>
              <a:t>Tanácskozás közben feloszlatják a felsőházat</a:t>
            </a:r>
          </a:p>
          <a:p>
            <a:pPr marL="0" indent="0">
              <a:buNone/>
            </a:pPr>
            <a:r>
              <a:rPr lang="hu-HU" dirty="0" smtClean="0"/>
              <a:t> • Újabb módosítás</a:t>
            </a:r>
          </a:p>
          <a:p>
            <a:pPr>
              <a:buFontTx/>
              <a:buChar char="-"/>
            </a:pPr>
            <a:r>
              <a:rPr lang="hu-HU" dirty="0" smtClean="0"/>
              <a:t>50  font évi bérletet fizető bérlők is választók, még ha rövid időre szól is szerződésük. A rövid szerződésű bérlő legjobban függ földesurától.</a:t>
            </a:r>
          </a:p>
          <a:p>
            <a:pPr>
              <a:buFontTx/>
              <a:buChar char="-"/>
            </a:pPr>
            <a:r>
              <a:rPr lang="hu-HU" dirty="0" err="1" smtClean="0"/>
              <a:t>Tory-párt</a:t>
            </a:r>
            <a:r>
              <a:rPr lang="hu-HU" dirty="0" smtClean="0"/>
              <a:t>: obstrukcióval akarják meggátolni a </a:t>
            </a:r>
            <a:r>
              <a:rPr lang="hu-HU" dirty="0" err="1" smtClean="0"/>
              <a:t>tv.javaslat</a:t>
            </a:r>
            <a:r>
              <a:rPr lang="hu-HU" dirty="0" smtClean="0"/>
              <a:t> elfogadását</a:t>
            </a:r>
          </a:p>
          <a:p>
            <a:pPr>
              <a:buFontTx/>
              <a:buChar char="-"/>
            </a:pPr>
            <a:r>
              <a:rPr lang="hu-HU" dirty="0" smtClean="0"/>
              <a:t>1831. szept. az Alsóház harmadszor   elfogadja a </a:t>
            </a:r>
            <a:r>
              <a:rPr lang="hu-HU" dirty="0" err="1" smtClean="0"/>
              <a:t>billt</a:t>
            </a:r>
            <a:r>
              <a:rPr lang="hu-HU" dirty="0" smtClean="0"/>
              <a:t> – Felsőház nem</a:t>
            </a:r>
          </a:p>
          <a:p>
            <a:pPr>
              <a:buFontTx/>
              <a:buChar char="-"/>
            </a:pPr>
            <a:r>
              <a:rPr lang="hu-HU" dirty="0" smtClean="0"/>
              <a:t>1832. július /2 év/ elfogadják a tv-t</a:t>
            </a:r>
          </a:p>
          <a:p>
            <a:pPr>
              <a:buFontTx/>
              <a:buChar char="-"/>
            </a:pPr>
            <a:r>
              <a:rPr lang="hu-HU" dirty="0" smtClean="0"/>
              <a:t>Lényeges változás nem lesz ennek alapján a parlament összetételében  </a:t>
            </a:r>
          </a:p>
          <a:p>
            <a:pPr>
              <a:buFontTx/>
              <a:buChar char="-"/>
            </a:pPr>
            <a:r>
              <a:rPr lang="hu-HU" dirty="0" smtClean="0"/>
              <a:t>1858. aktív – passzív választójog közötti különbség megszüntetése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113645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u="sng" dirty="0" smtClean="0"/>
              <a:t>1867.</a:t>
            </a:r>
            <a:r>
              <a:rPr lang="hu-HU" dirty="0" smtClean="0"/>
              <a:t> (2. </a:t>
            </a:r>
            <a:r>
              <a:rPr lang="hu-HU" dirty="0" err="1" smtClean="0"/>
              <a:t>reformtv</a:t>
            </a:r>
            <a:r>
              <a:rPr lang="hu-HU" dirty="0" smtClean="0"/>
              <a:t>.) 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u-HU" b="1" u="sng" dirty="0" smtClean="0"/>
          </a:p>
          <a:p>
            <a:pPr>
              <a:buFontTx/>
              <a:buChar char="-"/>
            </a:pPr>
            <a:r>
              <a:rPr lang="hu-HU" dirty="0" smtClean="0"/>
              <a:t>minden 21. életévét betöltött férfi   választásra jogosult,  ha önálló háztartással rendelkezett (</a:t>
            </a:r>
            <a:r>
              <a:rPr lang="hu-HU" dirty="0" err="1" smtClean="0"/>
              <a:t>Household</a:t>
            </a:r>
            <a:r>
              <a:rPr lang="hu-HU" dirty="0" smtClean="0"/>
              <a:t> </a:t>
            </a:r>
            <a:r>
              <a:rPr lang="hu-HU" dirty="0" err="1" smtClean="0"/>
              <a:t>suffrage</a:t>
            </a:r>
            <a:r>
              <a:rPr lang="hu-HU" dirty="0" smtClean="0"/>
              <a:t>),</a:t>
            </a:r>
          </a:p>
          <a:p>
            <a:pPr>
              <a:buFontTx/>
              <a:buChar char="-"/>
            </a:pPr>
            <a:r>
              <a:rPr lang="hu-HU" dirty="0" smtClean="0"/>
              <a:t> az ún. középosztály alsóbb rétegei és a városi munkásság számára is szavazati jogot biztosított. </a:t>
            </a:r>
          </a:p>
          <a:p>
            <a:pPr marL="0" indent="0">
              <a:buNone/>
            </a:pPr>
            <a:r>
              <a:rPr lang="hu-HU" b="1" u="sng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935730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u="sng" dirty="0" smtClean="0"/>
              <a:t>1884.</a:t>
            </a:r>
            <a:r>
              <a:rPr lang="hu-HU" sz="3200" dirty="0" smtClean="0"/>
              <a:t>  egységes választási törvény</a:t>
            </a:r>
            <a:br>
              <a:rPr lang="hu-HU" sz="3200" dirty="0" smtClean="0"/>
            </a:br>
            <a:r>
              <a:rPr lang="hu-HU" sz="3200" dirty="0" smtClean="0"/>
              <a:t>(3. </a:t>
            </a:r>
            <a:r>
              <a:rPr lang="hu-HU" sz="3200" dirty="0" err="1" smtClean="0"/>
              <a:t>reformtv</a:t>
            </a:r>
            <a:r>
              <a:rPr lang="hu-HU" sz="3200" dirty="0" smtClean="0"/>
              <a:t>.)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b="1" dirty="0" smtClean="0"/>
              <a:t> - </a:t>
            </a:r>
            <a:r>
              <a:rPr lang="hu-HU" dirty="0" smtClean="0"/>
              <a:t>Anglia, Wales, Skócia és Írország számára egységes</a:t>
            </a:r>
          </a:p>
          <a:p>
            <a:pPr>
              <a:buFontTx/>
              <a:buChar char="-"/>
            </a:pPr>
            <a:r>
              <a:rPr lang="hu-HU" dirty="0" smtClean="0"/>
              <a:t>Férfi választók: 5 millió, a felnőtt lakosság 28,5%-a</a:t>
            </a:r>
          </a:p>
          <a:p>
            <a:pPr>
              <a:buFontTx/>
              <a:buChar char="-"/>
            </a:pPr>
            <a:r>
              <a:rPr lang="hu-HU" dirty="0" smtClean="0"/>
              <a:t>A nők csak 1918-ban kapnak választójogot</a:t>
            </a:r>
          </a:p>
          <a:p>
            <a:pPr>
              <a:buFontTx/>
              <a:buChar char="-"/>
            </a:pPr>
            <a:r>
              <a:rPr lang="hu-HU" dirty="0" smtClean="0"/>
              <a:t>Egy ember egy szavazat</a:t>
            </a:r>
          </a:p>
          <a:p>
            <a:pPr>
              <a:buFontTx/>
              <a:buChar char="-"/>
            </a:pPr>
            <a:r>
              <a:rPr lang="hu-HU" dirty="0" smtClean="0"/>
              <a:t>A városokban élő albérlőknek minden évben igazolniuk kellett választásra való jogosultságukat, s ezt az eljárást kiterjesztették a grófságokra is.</a:t>
            </a:r>
          </a:p>
          <a:p>
            <a:pPr>
              <a:buFontTx/>
              <a:buChar char="-"/>
            </a:pPr>
            <a:r>
              <a:rPr lang="hu-HU" dirty="0" smtClean="0"/>
              <a:t>Az 1867-es tv. rendelkezéseit kiterjeszti a mezőgazdasági munkásokra</a:t>
            </a:r>
          </a:p>
          <a:p>
            <a:pPr lvl="0">
              <a:buFontTx/>
              <a:buChar char="-"/>
            </a:pPr>
            <a:r>
              <a:rPr lang="hu-HU" dirty="0"/>
              <a:t>1885-ben elfogadott kapcsolódó tv. megvonta 79 olyan város képviseletét, melynek 15 ezernél kevesebb lakosa </a:t>
            </a:r>
            <a:r>
              <a:rPr lang="hu-HU" dirty="0" smtClean="0"/>
              <a:t>volt.</a:t>
            </a:r>
            <a:endParaRPr lang="hu-HU" dirty="0"/>
          </a:p>
          <a:p>
            <a:pPr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851578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24853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Bill of </a:t>
            </a:r>
            <a:r>
              <a:rPr lang="hu-HU" b="1" dirty="0" err="1" smtClean="0"/>
              <a:t>Rights</a:t>
            </a: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dirty="0" smtClean="0"/>
              <a:t>1689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b="1" u="sng" dirty="0" smtClean="0"/>
              <a:t>A király nem teheti meg:</a:t>
            </a:r>
          </a:p>
          <a:p>
            <a:r>
              <a:rPr lang="hu-HU" dirty="0" smtClean="0"/>
              <a:t>Tilos a </a:t>
            </a:r>
            <a:r>
              <a:rPr lang="hu-HU" dirty="0" err="1" smtClean="0"/>
              <a:t>tv.-ek</a:t>
            </a:r>
            <a:r>
              <a:rPr lang="hu-HU" dirty="0" smtClean="0"/>
              <a:t> felfüggesztése, nem végrehajtása</a:t>
            </a:r>
          </a:p>
          <a:p>
            <a:r>
              <a:rPr lang="hu-HU" dirty="0" smtClean="0"/>
              <a:t>Tilos a parlament beleegyezése nélkül a </a:t>
            </a:r>
            <a:r>
              <a:rPr lang="hu-HU" dirty="0" err="1" smtClean="0"/>
              <a:t>tv.hozás</a:t>
            </a:r>
            <a:endParaRPr lang="hu-HU" dirty="0" smtClean="0"/>
          </a:p>
          <a:p>
            <a:r>
              <a:rPr lang="hu-HU" dirty="0" smtClean="0"/>
              <a:t>Tilos a parlament beleegyezése nélkül az adókivetés</a:t>
            </a:r>
          </a:p>
          <a:p>
            <a:r>
              <a:rPr lang="hu-HU" dirty="0" smtClean="0"/>
              <a:t>Tilos különbíróság létrehozása</a:t>
            </a:r>
          </a:p>
          <a:p>
            <a:r>
              <a:rPr lang="hu-HU" dirty="0" smtClean="0"/>
              <a:t>Nem lehet a királynak békeidőben állandó hadserege </a:t>
            </a:r>
          </a:p>
          <a:p>
            <a:r>
              <a:rPr lang="hu-HU" dirty="0" smtClean="0"/>
              <a:t> Nem lehet megtagadni a petíciós jogot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84050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Protestánsok szabad fegyverviselése</a:t>
            </a:r>
          </a:p>
          <a:p>
            <a:r>
              <a:rPr lang="hu-HU" dirty="0" smtClean="0"/>
              <a:t>Képviselők mentelmi joga</a:t>
            </a:r>
          </a:p>
          <a:p>
            <a:r>
              <a:rPr lang="hu-HU" dirty="0" smtClean="0"/>
              <a:t>Szabad választások biztosítása</a:t>
            </a:r>
          </a:p>
          <a:p>
            <a:r>
              <a:rPr lang="hu-HU" dirty="0" smtClean="0"/>
              <a:t>Parlamenti szólásszabadság biztosítása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437577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err="1" smtClean="0"/>
              <a:t>Act</a:t>
            </a:r>
            <a:r>
              <a:rPr lang="hu-HU" b="1" dirty="0" smtClean="0"/>
              <a:t> of </a:t>
            </a:r>
            <a:r>
              <a:rPr lang="hu-HU" b="1" dirty="0" err="1" smtClean="0"/>
              <a:t>Settlement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1701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Trónöröklési tv. (I. György 1714-től, Hannoveri ház)</a:t>
            </a:r>
          </a:p>
          <a:p>
            <a:r>
              <a:rPr lang="hu-HU" dirty="0" smtClean="0"/>
              <a:t>Angol király protestáns</a:t>
            </a:r>
          </a:p>
          <a:p>
            <a:r>
              <a:rPr lang="hu-HU" dirty="0" smtClean="0"/>
              <a:t>Hadsereget csak a parlament beleegyezésével használhatja külföldön</a:t>
            </a:r>
          </a:p>
          <a:p>
            <a:r>
              <a:rPr lang="hu-HU" dirty="0" smtClean="0"/>
              <a:t>Titokban nem hagyhatja el az országot a király</a:t>
            </a:r>
          </a:p>
          <a:p>
            <a:r>
              <a:rPr lang="hu-HU" b="1" u="sng" dirty="0" smtClean="0"/>
              <a:t>A Titkos Tanács nélkül nem kormányozhat</a:t>
            </a:r>
          </a:p>
          <a:p>
            <a:r>
              <a:rPr lang="hu-HU" b="1" u="sng" dirty="0" smtClean="0"/>
              <a:t>Hatalmi ágak szétválasztása</a:t>
            </a:r>
          </a:p>
          <a:p>
            <a:r>
              <a:rPr lang="hu-HU" dirty="0" smtClean="0"/>
              <a:t>Hatalmi ágakban csak a birodalom szülöttei működhetnek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335247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Államforma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Államberendezkedés formája:</a:t>
            </a:r>
          </a:p>
          <a:p>
            <a:pPr>
              <a:buFontTx/>
              <a:buChar char="-"/>
            </a:pPr>
            <a:r>
              <a:rPr lang="hu-HU" dirty="0" smtClean="0"/>
              <a:t>Monarchia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• abszolút monarchia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• alkotmányos monarchia</a:t>
            </a:r>
          </a:p>
          <a:p>
            <a:pPr marL="0" indent="0">
              <a:buNone/>
            </a:pP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Köztársaság</a:t>
            </a:r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42404139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kormányforma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Hatalmi ágak egymáshoz való viszonya milyen</a:t>
            </a:r>
          </a:p>
          <a:p>
            <a:pPr>
              <a:buFontTx/>
              <a:buChar char="-"/>
            </a:pPr>
            <a:r>
              <a:rPr lang="hu-HU" dirty="0" err="1" smtClean="0"/>
              <a:t>Tvhozó</a:t>
            </a:r>
            <a:r>
              <a:rPr lang="hu-HU" dirty="0" smtClean="0"/>
              <a:t> és végrehajtó hatalom viszonya</a:t>
            </a:r>
          </a:p>
          <a:p>
            <a:pPr>
              <a:buFontTx/>
              <a:buChar char="-"/>
            </a:pPr>
            <a:r>
              <a:rPr lang="hu-HU" dirty="0" smtClean="0"/>
              <a:t>Ki gyakorolja a végrehajtó hatalmat</a:t>
            </a:r>
          </a:p>
          <a:p>
            <a:r>
              <a:rPr lang="hu-HU" dirty="0" smtClean="0"/>
              <a:t>Parlamentarizmus:</a:t>
            </a:r>
          </a:p>
          <a:p>
            <a:pPr>
              <a:buFontTx/>
              <a:buChar char="-"/>
            </a:pPr>
            <a:r>
              <a:rPr lang="hu-HU" dirty="0" smtClean="0"/>
              <a:t>Kormány a parlamentnek felelős</a:t>
            </a:r>
          </a:p>
          <a:p>
            <a:pPr>
              <a:buFontTx/>
              <a:buChar char="-"/>
            </a:pPr>
            <a:r>
              <a:rPr lang="hu-HU" dirty="0" smtClean="0"/>
              <a:t>Államfő (elnök/uralkodó) gyenge, protokolláris feladatkör, miniszteri ellenjegyzés</a:t>
            </a:r>
          </a:p>
          <a:p>
            <a:r>
              <a:rPr lang="hu-HU" dirty="0" smtClean="0"/>
              <a:t>Parlamentáris kormányformák: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- parlamentáris köztársaság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- parlamentáris monarchia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074234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kabinet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Minisztériumok összessége</a:t>
            </a:r>
          </a:p>
          <a:p>
            <a:r>
              <a:rPr lang="hu-HU" dirty="0" smtClean="0"/>
              <a:t>Az államigazgatás irányítása az egyes minisztériumok kezében</a:t>
            </a:r>
          </a:p>
          <a:p>
            <a:r>
              <a:rPr lang="hu-HU" dirty="0" smtClean="0"/>
              <a:t>Miniszterek politikai felelőssége</a:t>
            </a:r>
          </a:p>
          <a:p>
            <a:r>
              <a:rPr lang="hu-HU" dirty="0" smtClean="0"/>
              <a:t>Szűkebb kabinet, élén miniszterelnök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519728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Kabinetrendszer </a:t>
            </a:r>
            <a:br>
              <a:rPr lang="hu-HU" dirty="0" smtClean="0"/>
            </a:br>
            <a:r>
              <a:rPr lang="hu-HU" dirty="0" smtClean="0"/>
              <a:t>az angol minta alapján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Végrehajtó hatalom: államfő gyenge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kormányfő erős</a:t>
            </a:r>
          </a:p>
          <a:p>
            <a:r>
              <a:rPr lang="hu-HU" dirty="0" smtClean="0"/>
              <a:t>Kormányfőnek van kabinetje, nem a kormánynak van miniszterelnöke</a:t>
            </a:r>
          </a:p>
          <a:p>
            <a:r>
              <a:rPr lang="hu-HU" dirty="0" smtClean="0"/>
              <a:t>Kormányfő – parlamenti többség akarata alapján – államfő nevezi ki</a:t>
            </a:r>
          </a:p>
          <a:p>
            <a:r>
              <a:rPr lang="hu-HU" dirty="0" smtClean="0"/>
              <a:t>A kormány tagjai parlamenti tagok is lehetnek</a:t>
            </a:r>
          </a:p>
          <a:p>
            <a:pPr marL="0" indent="0">
              <a:buNone/>
            </a:pPr>
            <a:r>
              <a:rPr lang="hu-HU" dirty="0" smtClean="0"/>
              <a:t>          (hatalmi ágak szétválasztása????)</a:t>
            </a:r>
          </a:p>
          <a:p>
            <a:pPr marL="0" indent="0">
              <a:buNone/>
            </a:pPr>
            <a:r>
              <a:rPr lang="hu-HU" dirty="0" smtClean="0"/>
              <a:t>• Bizalmatlansági indítvány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676776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Választási reformok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1829. Lord John Russel  indítványa: azokat a kerületeket, melyekre nyilvános vesztegetést bizonyítottak, fosszák meg a követküldés jogától és ruházzák azt a nem képviselt nagy városokra. Az indítvány megbukott. (Rothadt kerületek)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258245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148</TotalTime>
  <Words>605</Words>
  <Application>Microsoft Office PowerPoint</Application>
  <PresentationFormat>Diavetítés a képernyőre (4:3 oldalarány)</PresentationFormat>
  <Paragraphs>89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Ion</vt:lpstr>
      <vt:lpstr>Anglia 1689 után</vt:lpstr>
      <vt:lpstr>Bill of Rights 1689</vt:lpstr>
      <vt:lpstr>PowerPoint-bemutató</vt:lpstr>
      <vt:lpstr>Act of Settlement 1701</vt:lpstr>
      <vt:lpstr>Államforma</vt:lpstr>
      <vt:lpstr>kormányforma</vt:lpstr>
      <vt:lpstr>kabinet</vt:lpstr>
      <vt:lpstr>Kabinetrendszer  az angol minta alapján </vt:lpstr>
      <vt:lpstr>Választási reformok</vt:lpstr>
      <vt:lpstr>1831/32. (első reformtv.)</vt:lpstr>
      <vt:lpstr>PowerPoint-bemutató</vt:lpstr>
      <vt:lpstr>PowerPoint-bemutató</vt:lpstr>
      <vt:lpstr>1867. (2. reformtv.)  </vt:lpstr>
      <vt:lpstr>1884.  egységes választási törvény (3. reformtv.)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Anglia 1689 után</dc:title>
  <dc:creator>PPKE</dc:creator>
  <cp:lastModifiedBy>Körmendy Renáta</cp:lastModifiedBy>
  <cp:revision>19</cp:revision>
  <dcterms:created xsi:type="dcterms:W3CDTF">2016-10-21T00:24:46Z</dcterms:created>
  <dcterms:modified xsi:type="dcterms:W3CDTF">2021-10-15T06:42:30Z</dcterms:modified>
</cp:coreProperties>
</file>