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sldIdLst>
    <p:sldId id="256" r:id="rId2"/>
    <p:sldId id="261" r:id="rId3"/>
    <p:sldId id="262" r:id="rId4"/>
    <p:sldId id="263" r:id="rId5"/>
    <p:sldId id="257" r:id="rId6"/>
    <p:sldId id="264" r:id="rId7"/>
    <p:sldId id="265" r:id="rId8"/>
    <p:sldId id="260" r:id="rId9"/>
    <p:sldId id="259" r:id="rId10"/>
    <p:sldId id="266" r:id="rId11"/>
    <p:sldId id="267" r:id="rId12"/>
    <p:sldId id="268" r:id="rId13"/>
    <p:sldId id="282" r:id="rId14"/>
    <p:sldId id="269" r:id="rId15"/>
    <p:sldId id="275" r:id="rId16"/>
    <p:sldId id="276" r:id="rId17"/>
    <p:sldId id="277" r:id="rId18"/>
    <p:sldId id="279" r:id="rId19"/>
    <p:sldId id="270" r:id="rId20"/>
    <p:sldId id="271" r:id="rId21"/>
    <p:sldId id="272" r:id="rId22"/>
    <p:sldId id="273" r:id="rId23"/>
    <p:sldId id="274" r:id="rId24"/>
    <p:sldId id="280" r:id="rId25"/>
    <p:sldId id="281" r:id="rId2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3E1E-535A-4E17-9C5C-2882AD155CDF}" type="datetimeFigureOut">
              <a:rPr lang="hu-HU" smtClean="0"/>
              <a:t>2020. 09. 08.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78B1871-0080-4DFE-B634-4125C34250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5655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3E1E-535A-4E17-9C5C-2882AD155CDF}" type="datetimeFigureOut">
              <a:rPr lang="hu-HU" smtClean="0"/>
              <a:t>2020. 09. 08.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8B1871-0080-4DFE-B634-4125C34250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35214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3E1E-535A-4E17-9C5C-2882AD155CDF}" type="datetimeFigureOut">
              <a:rPr lang="hu-HU" smtClean="0"/>
              <a:t>2020. 09. 08.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8B1871-0080-4DFE-B634-4125C34250FD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38134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3E1E-535A-4E17-9C5C-2882AD155CDF}" type="datetimeFigureOut">
              <a:rPr lang="hu-HU" smtClean="0"/>
              <a:t>2020. 09. 08.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8B1871-0080-4DFE-B634-4125C34250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45266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3E1E-535A-4E17-9C5C-2882AD155CDF}" type="datetimeFigureOut">
              <a:rPr lang="hu-HU" smtClean="0"/>
              <a:t>2020. 09. 08.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8B1871-0080-4DFE-B634-4125C34250FD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81361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3E1E-535A-4E17-9C5C-2882AD155CDF}" type="datetimeFigureOut">
              <a:rPr lang="hu-HU" smtClean="0"/>
              <a:t>2020. 09. 08.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8B1871-0080-4DFE-B634-4125C34250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764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3E1E-535A-4E17-9C5C-2882AD155CDF}" type="datetimeFigureOut">
              <a:rPr lang="hu-HU" smtClean="0"/>
              <a:t>2020. 09. 08.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1871-0080-4DFE-B634-4125C34250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51369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3E1E-535A-4E17-9C5C-2882AD155CDF}" type="datetimeFigureOut">
              <a:rPr lang="hu-HU" smtClean="0"/>
              <a:t>2020. 09. 08.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1871-0080-4DFE-B634-4125C34250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45355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3E1E-535A-4E17-9C5C-2882AD155CDF}" type="datetimeFigureOut">
              <a:rPr lang="hu-HU" smtClean="0"/>
              <a:t>2020. 09. 08.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1871-0080-4DFE-B634-4125C34250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79888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3E1E-535A-4E17-9C5C-2882AD155CDF}" type="datetimeFigureOut">
              <a:rPr lang="hu-HU" smtClean="0"/>
              <a:t>2020. 09. 08.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8B1871-0080-4DFE-B634-4125C34250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31480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3E1E-535A-4E17-9C5C-2882AD155CDF}" type="datetimeFigureOut">
              <a:rPr lang="hu-HU" smtClean="0"/>
              <a:t>2020. 09. 08.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78B1871-0080-4DFE-B634-4125C34250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41621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3E1E-535A-4E17-9C5C-2882AD155CDF}" type="datetimeFigureOut">
              <a:rPr lang="hu-HU" smtClean="0"/>
              <a:t>2020. 09. 08.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78B1871-0080-4DFE-B634-4125C34250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87214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3E1E-535A-4E17-9C5C-2882AD155CDF}" type="datetimeFigureOut">
              <a:rPr lang="hu-HU" smtClean="0"/>
              <a:t>2020. 09. 08.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1871-0080-4DFE-B634-4125C34250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5429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3E1E-535A-4E17-9C5C-2882AD155CDF}" type="datetimeFigureOut">
              <a:rPr lang="hu-HU" smtClean="0"/>
              <a:t>2020. 09. 08.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1871-0080-4DFE-B634-4125C34250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94423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3E1E-535A-4E17-9C5C-2882AD155CDF}" type="datetimeFigureOut">
              <a:rPr lang="hu-HU" smtClean="0"/>
              <a:t>2020. 09. 08.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1871-0080-4DFE-B634-4125C34250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26341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E3E1E-535A-4E17-9C5C-2882AD155CDF}" type="datetimeFigureOut">
              <a:rPr lang="hu-HU" smtClean="0"/>
              <a:t>2020. 09. 08.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8B1871-0080-4DFE-B634-4125C34250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68123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E3E1E-535A-4E17-9C5C-2882AD155CDF}" type="datetimeFigureOut">
              <a:rPr lang="hu-HU" smtClean="0"/>
              <a:t>2020. 09. 08.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78B1871-0080-4DFE-B634-4125C34250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086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  <p:sldLayoutId id="2147483890" r:id="rId13"/>
    <p:sldLayoutId id="2147483891" r:id="rId14"/>
    <p:sldLayoutId id="2147483892" r:id="rId15"/>
    <p:sldLayoutId id="2147483893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A</a:t>
            </a:r>
            <a:r>
              <a:rPr lang="hu-HU" dirty="0" smtClean="0"/>
              <a:t>NGLIA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1066 - 1688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0391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Vilmos idején rend és felvirágzás a városokban</a:t>
            </a:r>
          </a:p>
          <a:p>
            <a:r>
              <a:rPr lang="hu-HU" dirty="0" smtClean="0"/>
              <a:t>Jobbágyok védelme</a:t>
            </a:r>
          </a:p>
          <a:p>
            <a:r>
              <a:rPr lang="hu-HU" dirty="0" smtClean="0"/>
              <a:t>Szökött jobbágy 1 év + 1 nap után szabad lesz</a:t>
            </a:r>
          </a:p>
          <a:p>
            <a:r>
              <a:rPr lang="hu-HU" dirty="0" smtClean="0"/>
              <a:t>Szabadságot jelent az egyházi pálya 1164-ig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98080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1215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Konfliktus az egyházzal → III. Ince pápa kiközösítette az országot</a:t>
            </a:r>
          </a:p>
          <a:p>
            <a:r>
              <a:rPr lang="hu-HU" dirty="0" smtClean="0"/>
              <a:t>Háborúk miatt adóztatás</a:t>
            </a:r>
          </a:p>
          <a:p>
            <a:r>
              <a:rPr lang="hu-HU" dirty="0" smtClean="0"/>
              <a:t>Urak aláíratják június 15-én a Magna Chartát</a:t>
            </a:r>
          </a:p>
          <a:p>
            <a:r>
              <a:rPr lang="hu-HU" dirty="0" smtClean="0"/>
              <a:t>Modern szabadságjogok alapköve</a:t>
            </a:r>
          </a:p>
          <a:p>
            <a:r>
              <a:rPr lang="hu-HU" dirty="0" smtClean="0"/>
              <a:t>Alkotmányos törvények sorában az első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9229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Magna Charta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63 cikkely</a:t>
            </a:r>
          </a:p>
          <a:p>
            <a:r>
              <a:rPr lang="hu-HU" dirty="0" smtClean="0"/>
              <a:t>Egyház szabadságát biztosítja</a:t>
            </a:r>
          </a:p>
          <a:p>
            <a:r>
              <a:rPr lang="hu-HU" dirty="0" smtClean="0"/>
              <a:t>Rendkívüli adókat csak a nagytanáccsal vethet ki a király</a:t>
            </a:r>
          </a:p>
          <a:p>
            <a:r>
              <a:rPr lang="hu-HU" dirty="0" smtClean="0"/>
              <a:t>Szabad embert tárgyalás nélkül nem lehet elítélni</a:t>
            </a:r>
          </a:p>
          <a:p>
            <a:r>
              <a:rPr lang="hu-HU" dirty="0" smtClean="0"/>
              <a:t>Kereskedők szabad mozgása békeidőben</a:t>
            </a:r>
          </a:p>
          <a:p>
            <a:r>
              <a:rPr lang="hu-HU" dirty="0" smtClean="0"/>
              <a:t> Egységes súly és mértékrendszer</a:t>
            </a:r>
          </a:p>
          <a:p>
            <a:r>
              <a:rPr lang="hu-HU" dirty="0" smtClean="0"/>
              <a:t>Büntetőjogban arányosság elve</a:t>
            </a:r>
          </a:p>
          <a:p>
            <a:r>
              <a:rPr lang="hu-HU" dirty="0" smtClean="0"/>
              <a:t>Önálló hűbéri bíráskodás</a:t>
            </a:r>
          </a:p>
          <a:p>
            <a:r>
              <a:rPr lang="hu-HU" dirty="0" smtClean="0"/>
              <a:t>Városok jogainak megerősítése</a:t>
            </a:r>
          </a:p>
          <a:p>
            <a:r>
              <a:rPr lang="hu-HU" dirty="0" smtClean="0"/>
              <a:t>Zsidók pénzkölcsönzésének visszaszorítása</a:t>
            </a: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6897314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Nőkre nem lehet istenítéletet alkalmazni, </a:t>
            </a:r>
            <a:r>
              <a:rPr lang="hu-HU" dirty="0" err="1"/>
              <a:t>kiv</a:t>
            </a:r>
            <a:r>
              <a:rPr lang="hu-HU" dirty="0"/>
              <a:t>.: férjgyilkosság</a:t>
            </a:r>
          </a:p>
          <a:p>
            <a:r>
              <a:rPr lang="hu-HU" dirty="0"/>
              <a:t>Nemesség is mentes a próbák alól</a:t>
            </a:r>
          </a:p>
          <a:p>
            <a:r>
              <a:rPr lang="hu-HU" dirty="0"/>
              <a:t>Királyi bíróság hatáskörének kiterjesztése</a:t>
            </a:r>
          </a:p>
          <a:p>
            <a:r>
              <a:rPr lang="hu-HU" dirty="0" smtClean="0"/>
              <a:t>Ellenállási záradék (61. cikkely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25  fős bárói tanács – a Magna Charta betartásának ellenőrzése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4 fő észleli a </a:t>
            </a:r>
            <a:r>
              <a:rPr lang="hu-HU" dirty="0" err="1" smtClean="0"/>
              <a:t>tv.telenséget</a:t>
            </a:r>
            <a:r>
              <a:rPr lang="hu-HU" dirty="0" smtClean="0"/>
              <a:t> – felszólítja a királyt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király 40 napja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25 fő dönthet a katonák toborzásáról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király ígérete: nem </a:t>
            </a:r>
            <a:r>
              <a:rPr lang="hu-HU" smtClean="0"/>
              <a:t>fog szankcionálni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321718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1258 oxfordi províziók – 24 tagú tanács: kormányzásra</a:t>
            </a:r>
          </a:p>
          <a:p>
            <a:pPr marL="0" indent="0">
              <a:buNone/>
            </a:pPr>
            <a:r>
              <a:rPr lang="hu-HU" dirty="0" smtClean="0"/>
              <a:t>                                           </a:t>
            </a:r>
            <a:r>
              <a:rPr lang="hu-HU" dirty="0"/>
              <a:t>–</a:t>
            </a:r>
            <a:r>
              <a:rPr lang="hu-HU" dirty="0" smtClean="0"/>
              <a:t> külön testület a tanácsadásra </a:t>
            </a:r>
          </a:p>
          <a:p>
            <a:r>
              <a:rPr lang="hu-HU" dirty="0" smtClean="0"/>
              <a:t>Simon de Monfort /1265/ városok és vidék képviselete</a:t>
            </a:r>
          </a:p>
          <a:p>
            <a:r>
              <a:rPr lang="hu-HU" dirty="0" smtClean="0"/>
              <a:t>1295. Mintaparlament</a:t>
            </a:r>
          </a:p>
          <a:p>
            <a:r>
              <a:rPr lang="hu-HU" dirty="0" smtClean="0"/>
              <a:t>Parlament: Felsőház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Alsóház</a:t>
            </a:r>
          </a:p>
        </p:txBody>
      </p:sp>
    </p:spTree>
    <p:extLst>
      <p:ext uri="{BB962C8B-B14F-4D97-AF65-F5344CB8AC3E}">
        <p14:creationId xmlns:p14="http://schemas.microsoft.com/office/powerpoint/2010/main" val="40369624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u="sng" dirty="0" smtClean="0"/>
              <a:t>Parlament</a:t>
            </a:r>
            <a:endParaRPr lang="hu-HU" b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             </a:t>
            </a:r>
            <a:r>
              <a:rPr lang="hu-HU" b="1" u="sng" dirty="0" smtClean="0"/>
              <a:t>Felsőház </a:t>
            </a:r>
            <a:r>
              <a:rPr lang="hu-HU" b="1" dirty="0" smtClean="0"/>
              <a:t>                                                      </a:t>
            </a:r>
            <a:r>
              <a:rPr lang="hu-HU" b="1" u="sng" dirty="0" smtClean="0"/>
              <a:t>Alsóház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House of </a:t>
            </a:r>
            <a:r>
              <a:rPr lang="hu-HU" dirty="0" err="1" smtClean="0"/>
              <a:t>Lords</a:t>
            </a:r>
            <a:r>
              <a:rPr lang="hu-HU" dirty="0" smtClean="0"/>
              <a:t>                                        House of </a:t>
            </a:r>
            <a:r>
              <a:rPr lang="hu-HU" dirty="0" err="1" smtClean="0"/>
              <a:t>Commons</a:t>
            </a:r>
            <a:endParaRPr lang="hu-HU" dirty="0" smtClean="0"/>
          </a:p>
          <a:p>
            <a:r>
              <a:rPr lang="hu-HU" dirty="0"/>
              <a:t> </a:t>
            </a:r>
            <a:r>
              <a:rPr lang="hu-HU" dirty="0" smtClean="0"/>
              <a:t>világi és egyházi urak                            városok és vidék képviselői  </a:t>
            </a:r>
          </a:p>
          <a:p>
            <a:pPr marL="0" indent="0">
              <a:buNone/>
            </a:pPr>
            <a:r>
              <a:rPr lang="hu-HU" dirty="0" smtClean="0"/>
              <a:t>/14. sz.: 21 megyéspüspök                 város </a:t>
            </a:r>
            <a:r>
              <a:rPr lang="hu-HU" dirty="0"/>
              <a:t>(ált. 80-90</a:t>
            </a:r>
            <a:r>
              <a:rPr lang="hu-HU" dirty="0" smtClean="0"/>
              <a:t>):  2-2 képviselő 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47-67 világi úr                                          vidék:  2-2 lovag (74 fő)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8-23 hivatalnok</a:t>
            </a:r>
          </a:p>
          <a:p>
            <a:pPr marL="0" indent="0">
              <a:buNone/>
            </a:pPr>
            <a:r>
              <a:rPr lang="hu-HU" dirty="0" smtClean="0"/>
              <a:t>+ apátok és mások/</a:t>
            </a:r>
          </a:p>
          <a:p>
            <a:r>
              <a:rPr lang="hu-HU" dirty="0" smtClean="0"/>
              <a:t>Névre szóló meghívók                     sheriff útján</a:t>
            </a:r>
          </a:p>
          <a:p>
            <a:r>
              <a:rPr lang="hu-HU" dirty="0"/>
              <a:t> </a:t>
            </a:r>
            <a:r>
              <a:rPr lang="hu-HU" dirty="0" smtClean="0"/>
              <a:t>                                                      1429. szavazati jog: évi 40 shilling jövedelem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158000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                                                 Alsóház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                                                             1445. lovag – évi 20 font jövedelem</a:t>
            </a:r>
          </a:p>
          <a:p>
            <a:r>
              <a:rPr lang="hu-HU" dirty="0"/>
              <a:t> </a:t>
            </a:r>
            <a:r>
              <a:rPr lang="hu-HU" dirty="0" smtClean="0"/>
              <a:t>                                                             vidéken választások közfelkiáltással</a:t>
            </a:r>
          </a:p>
          <a:p>
            <a:r>
              <a:rPr lang="hu-HU" dirty="0"/>
              <a:t> </a:t>
            </a:r>
            <a:r>
              <a:rPr lang="hu-HU" dirty="0" smtClean="0"/>
              <a:t>                                                    városokban eltérő választójogi feltételek</a:t>
            </a:r>
          </a:p>
          <a:p>
            <a:r>
              <a:rPr lang="hu-HU" dirty="0" smtClean="0"/>
              <a:t>                                                      ha a király az alsóházra támaszkodik →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                                 urak ellenében</a:t>
            </a:r>
          </a:p>
          <a:p>
            <a:pPr marL="0" indent="0">
              <a:buNone/>
            </a:pPr>
            <a:r>
              <a:rPr lang="hu-HU" dirty="0" smtClean="0"/>
              <a:t>•                                                   1384. Alsóház egyetértése nélkül nincs tv.</a:t>
            </a:r>
          </a:p>
          <a:p>
            <a:pPr marL="0" indent="0">
              <a:buNone/>
            </a:pPr>
            <a:r>
              <a:rPr lang="hu-HU" dirty="0" smtClean="0"/>
              <a:t>•                                 VII. Henrik: parlament – király </a:t>
            </a:r>
            <a:r>
              <a:rPr lang="hu-HU" dirty="0" err="1" smtClean="0"/>
              <a:t>tv.hozásban</a:t>
            </a:r>
            <a:r>
              <a:rPr lang="hu-HU" dirty="0" smtClean="0"/>
              <a:t> egyenlők</a:t>
            </a:r>
          </a:p>
          <a:p>
            <a:pPr marL="0" indent="0">
              <a:buNone/>
            </a:pPr>
            <a:r>
              <a:rPr lang="hu-HU" dirty="0" smtClean="0"/>
              <a:t>•                                                    </a:t>
            </a:r>
            <a:r>
              <a:rPr lang="hu-HU" dirty="0" err="1" smtClean="0"/>
              <a:t>tv.szövegek</a:t>
            </a:r>
            <a:r>
              <a:rPr lang="hu-HU" dirty="0" smtClean="0"/>
              <a:t> parlamenti tekercsekben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22023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Parlament kivételes jogköre: bíráskodás (Alsóház: vádat emel, Felsőház ítéletet mond, király: szentesít)</a:t>
            </a:r>
          </a:p>
          <a:p>
            <a:r>
              <a:rPr lang="hu-HU" dirty="0" smtClean="0"/>
              <a:t>Alsóház: </a:t>
            </a:r>
            <a:r>
              <a:rPr lang="hu-HU" dirty="0" err="1" smtClean="0"/>
              <a:t>speaker</a:t>
            </a:r>
            <a:r>
              <a:rPr lang="hu-HU" dirty="0" smtClean="0"/>
              <a:t> – viták vezetése</a:t>
            </a:r>
          </a:p>
          <a:p>
            <a:r>
              <a:rPr lang="hu-HU" dirty="0" smtClean="0"/>
              <a:t>Parlamenterek védelme 15. sz. közepétől (</a:t>
            </a:r>
            <a:r>
              <a:rPr lang="hu-HU" dirty="0" err="1" smtClean="0"/>
              <a:t>kiv</a:t>
            </a:r>
            <a:r>
              <a:rPr lang="hu-HU" dirty="0" smtClean="0"/>
              <a:t>.: felségsértés)</a:t>
            </a:r>
          </a:p>
          <a:p>
            <a:r>
              <a:rPr lang="hu-HU" dirty="0" smtClean="0"/>
              <a:t>Szólásszabadság</a:t>
            </a:r>
          </a:p>
          <a:p>
            <a:r>
              <a:rPr lang="hu-HU" dirty="0" smtClean="0"/>
              <a:t>Pénzügyi </a:t>
            </a:r>
            <a:r>
              <a:rPr lang="hu-HU" dirty="0" err="1" smtClean="0"/>
              <a:t>tv.ek</a:t>
            </a:r>
            <a:r>
              <a:rPr lang="hu-HU" dirty="0" smtClean="0"/>
              <a:t> beterjesztése középkortól az Alsóházban</a:t>
            </a:r>
          </a:p>
          <a:p>
            <a:r>
              <a:rPr lang="hu-HU" dirty="0" smtClean="0"/>
              <a:t>Parlament nem szűnik meg az abszolutizmusban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5597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Angol parlament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835" y="1451728"/>
            <a:ext cx="9100777" cy="5231876"/>
          </a:xfrm>
        </p:spPr>
      </p:pic>
    </p:spTree>
    <p:extLst>
      <p:ext uri="{BB962C8B-B14F-4D97-AF65-F5344CB8AC3E}">
        <p14:creationId xmlns:p14="http://schemas.microsoft.com/office/powerpoint/2010/main" val="28256895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Abszolutizmus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Rózsák háborúja (York – Lancaster) Tudorok</a:t>
            </a:r>
          </a:p>
          <a:p>
            <a:r>
              <a:rPr lang="hu-HU" dirty="0" smtClean="0"/>
              <a:t>VII. Henrik: adó, fizetett katonák, hivatalnokok, diplomácia (Arthur fiát Aragóniai Katalinnal házasítja össze)</a:t>
            </a:r>
          </a:p>
          <a:p>
            <a:r>
              <a:rPr lang="hu-HU" dirty="0" smtClean="0"/>
              <a:t>Polgárok nemesítése</a:t>
            </a:r>
          </a:p>
          <a:p>
            <a:r>
              <a:rPr lang="hu-HU" dirty="0" smtClean="0"/>
              <a:t>VIII. Henrik (1509 – 1547)</a:t>
            </a:r>
          </a:p>
          <a:p>
            <a:pPr>
              <a:buFontTx/>
              <a:buChar char="-"/>
            </a:pPr>
            <a:r>
              <a:rPr lang="hu-HU" dirty="0" smtClean="0"/>
              <a:t>6 feleség</a:t>
            </a:r>
          </a:p>
          <a:p>
            <a:pPr>
              <a:buFontTx/>
              <a:buChar char="-"/>
            </a:pPr>
            <a:r>
              <a:rPr lang="hu-HU" dirty="0" smtClean="0"/>
              <a:t>Egyik legkegyetlenebb uralkodó</a:t>
            </a:r>
          </a:p>
          <a:p>
            <a:pPr>
              <a:buFontTx/>
              <a:buChar char="-"/>
            </a:pPr>
            <a:r>
              <a:rPr lang="hu-HU" dirty="0" smtClean="0"/>
              <a:t>Fontos a tudás</a:t>
            </a:r>
          </a:p>
          <a:p>
            <a:pPr>
              <a:buFontTx/>
              <a:buChar char="-"/>
            </a:pPr>
            <a:r>
              <a:rPr lang="hu-HU" dirty="0" smtClean="0"/>
              <a:t>Anglikán egyház megalapítása, egyház feje a király (1528: William </a:t>
            </a:r>
            <a:r>
              <a:rPr lang="hu-HU" dirty="0" err="1" smtClean="0"/>
              <a:t>Tyndale</a:t>
            </a:r>
            <a:r>
              <a:rPr lang="hu-HU" dirty="0" smtClean="0"/>
              <a:t>: A keresztény ember engedelmessége)</a:t>
            </a:r>
          </a:p>
          <a:p>
            <a:pPr>
              <a:buFontTx/>
              <a:buChar char="-"/>
            </a:pPr>
            <a:r>
              <a:rPr lang="hu-HU" dirty="0" smtClean="0"/>
              <a:t>1535: </a:t>
            </a:r>
            <a:r>
              <a:rPr lang="hu-HU" dirty="0" err="1" smtClean="0"/>
              <a:t>Mórus</a:t>
            </a:r>
            <a:r>
              <a:rPr lang="hu-HU" dirty="0" smtClean="0"/>
              <a:t> Tamás kivégzése, mert nem ismeri el a király egyházi főhatalmát, 1540-ben a protestánsokat üldözi</a:t>
            </a:r>
          </a:p>
          <a:p>
            <a:pPr>
              <a:buFontTx/>
              <a:buChar char="-"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26485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Anglia és Wales 878-ban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280" y="1404594"/>
            <a:ext cx="4468306" cy="5453406"/>
          </a:xfrm>
        </p:spPr>
      </p:pic>
    </p:spTree>
    <p:extLst>
      <p:ext uri="{BB962C8B-B14F-4D97-AF65-F5344CB8AC3E}">
        <p14:creationId xmlns:p14="http://schemas.microsoft.com/office/powerpoint/2010/main" val="10655265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VIII. Henrik (Hans Holbein)</a:t>
            </a:r>
            <a:br>
              <a:rPr lang="hu-HU" dirty="0" smtClean="0"/>
            </a:br>
            <a:r>
              <a:rPr lang="en-US" sz="2000" dirty="0"/>
              <a:t>1491. </a:t>
            </a:r>
            <a:r>
              <a:rPr lang="en-US" sz="2000" dirty="0" err="1"/>
              <a:t>június</a:t>
            </a:r>
            <a:r>
              <a:rPr lang="en-US" sz="2000" dirty="0"/>
              <a:t> 28. – </a:t>
            </a:r>
            <a:r>
              <a:rPr lang="en-US" sz="2000" dirty="0" smtClean="0"/>
              <a:t>1547</a:t>
            </a:r>
            <a:r>
              <a:rPr lang="en-US" sz="2000" dirty="0"/>
              <a:t>. </a:t>
            </a:r>
            <a:r>
              <a:rPr lang="en-US" sz="2000" dirty="0" err="1"/>
              <a:t>január</a:t>
            </a:r>
            <a:r>
              <a:rPr lang="en-US" sz="2000" dirty="0"/>
              <a:t> 28.</a:t>
            </a:r>
            <a:endParaRPr lang="hu-HU" sz="2000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663" y="1517716"/>
            <a:ext cx="4047846" cy="5165888"/>
          </a:xfrm>
        </p:spPr>
      </p:pic>
    </p:spTree>
    <p:extLst>
      <p:ext uri="{BB962C8B-B14F-4D97-AF65-F5344CB8AC3E}">
        <p14:creationId xmlns:p14="http://schemas.microsoft.com/office/powerpoint/2010/main" val="22390503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Legfőbb kormányzati szerv: </a:t>
            </a:r>
            <a:r>
              <a:rPr lang="hu-HU" dirty="0" err="1" smtClean="0"/>
              <a:t>Privy</a:t>
            </a:r>
            <a:r>
              <a:rPr lang="hu-HU" dirty="0" smtClean="0"/>
              <a:t> </a:t>
            </a:r>
            <a:r>
              <a:rPr lang="hu-HU" dirty="0" err="1" smtClean="0"/>
              <a:t>Council</a:t>
            </a:r>
            <a:r>
              <a:rPr lang="hu-HU" dirty="0" smtClean="0"/>
              <a:t>  </a:t>
            </a:r>
          </a:p>
          <a:p>
            <a:r>
              <a:rPr lang="hu-HU" dirty="0" smtClean="0"/>
              <a:t>Tagokat a király nevezi ki (főkancellár, főkincstárnok, főpecsétőr, </a:t>
            </a:r>
            <a:r>
              <a:rPr lang="hu-HU" dirty="0"/>
              <a:t>főkamarás, admirális, meghívott tanácsosok</a:t>
            </a:r>
            <a:r>
              <a:rPr lang="hu-HU" dirty="0" smtClean="0"/>
              <a:t>) – kb. 15-20 tekintélyes személyiség, világi, egyházi</a:t>
            </a:r>
          </a:p>
          <a:p>
            <a:r>
              <a:rPr lang="hu-HU" dirty="0" smtClean="0"/>
              <a:t>Bizottságok: külügyi, belügyi, kereskedelmi, gyarmatügyi, ír ügyek b., tüzérségi, </a:t>
            </a:r>
          </a:p>
          <a:p>
            <a:r>
              <a:rPr lang="hu-HU" dirty="0" smtClean="0"/>
              <a:t>1667 utáni bizottságok: </a:t>
            </a:r>
            <a:r>
              <a:rPr lang="hu-HU" dirty="0"/>
              <a:t>külügyi, </a:t>
            </a:r>
            <a:r>
              <a:rPr lang="hu-HU" dirty="0" smtClean="0"/>
              <a:t>belügyi, admiralitás, gyarmatügyi, kérvény- és </a:t>
            </a:r>
            <a:r>
              <a:rPr lang="hu-HU" dirty="0" err="1" smtClean="0"/>
              <a:t>panaszb</a:t>
            </a:r>
            <a:r>
              <a:rPr lang="hu-HU" dirty="0" smtClean="0"/>
              <a:t>.</a:t>
            </a:r>
          </a:p>
          <a:p>
            <a:r>
              <a:rPr lang="hu-HU" dirty="0" smtClean="0"/>
              <a:t>I. Erzsébet (1558 – 1603)</a:t>
            </a:r>
          </a:p>
          <a:p>
            <a:pPr>
              <a:buFontTx/>
              <a:buChar char="-"/>
            </a:pPr>
            <a:r>
              <a:rPr lang="hu-HU" dirty="0" smtClean="0"/>
              <a:t>Egyházreform</a:t>
            </a:r>
          </a:p>
          <a:p>
            <a:pPr>
              <a:buFontTx/>
              <a:buChar char="-"/>
            </a:pPr>
            <a:r>
              <a:rPr lang="hu-HU" dirty="0" smtClean="0"/>
              <a:t>Tengeri nagyhatalom</a:t>
            </a:r>
          </a:p>
          <a:p>
            <a:pPr>
              <a:buFontTx/>
              <a:buChar char="-"/>
            </a:pPr>
            <a:r>
              <a:rPr lang="hu-HU" dirty="0" smtClean="0"/>
              <a:t>Parlament erősödik</a:t>
            </a:r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295579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 Stuartok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Király – parlament konfliktusa</a:t>
            </a:r>
          </a:p>
          <a:p>
            <a:r>
              <a:rPr lang="hu-HU" b="1" u="sng" dirty="0" smtClean="0"/>
              <a:t>1628: Petition of Right</a:t>
            </a:r>
          </a:p>
          <a:p>
            <a:pPr>
              <a:buFontTx/>
              <a:buChar char="-"/>
            </a:pPr>
            <a:r>
              <a:rPr lang="hu-HU" dirty="0" smtClean="0"/>
              <a:t>Parlament beleegyezése nélkül a király nem kötelezhet senkit anyagi terhek viselésére (kényszerkölcsön elvetése)</a:t>
            </a:r>
          </a:p>
          <a:p>
            <a:pPr>
              <a:buFontTx/>
              <a:buChar char="-"/>
            </a:pPr>
            <a:r>
              <a:rPr lang="hu-HU" dirty="0" smtClean="0"/>
              <a:t>Vádemelés nélkül senkit nem lehet letartóztatni, szabadságvesztést nem lehet kiszabni törvényes </a:t>
            </a:r>
            <a:r>
              <a:rPr lang="hu-HU" dirty="0" err="1" smtClean="0"/>
              <a:t>elj</a:t>
            </a:r>
            <a:r>
              <a:rPr lang="hu-HU" dirty="0" smtClean="0"/>
              <a:t>. nélkül</a:t>
            </a:r>
          </a:p>
          <a:p>
            <a:pPr>
              <a:buFontTx/>
              <a:buChar char="-"/>
            </a:pPr>
            <a:r>
              <a:rPr lang="hu-HU" dirty="0" smtClean="0"/>
              <a:t>Statáriális bíróság nem ítélkezhet civilek felett</a:t>
            </a:r>
          </a:p>
          <a:p>
            <a:pPr>
              <a:buFontTx/>
              <a:buChar char="-"/>
            </a:pPr>
            <a:r>
              <a:rPr lang="hu-HU" dirty="0" smtClean="0"/>
              <a:t>Adót csak a parlament beleegyezésével lehet kivetni</a:t>
            </a:r>
          </a:p>
          <a:p>
            <a:pPr>
              <a:buFontTx/>
              <a:buChar char="-"/>
            </a:pPr>
            <a:r>
              <a:rPr lang="hu-HU" dirty="0" smtClean="0"/>
              <a:t>Katonák beszállásolásának tilalma</a:t>
            </a:r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545658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1649. I. Károly kivégzése</a:t>
            </a:r>
          </a:p>
          <a:p>
            <a:r>
              <a:rPr lang="hu-HU" dirty="0" smtClean="0"/>
              <a:t>1649 – 1660: Anglia köztársaság (Cromwell)</a:t>
            </a:r>
          </a:p>
          <a:p>
            <a:r>
              <a:rPr lang="hu-HU" dirty="0" smtClean="0"/>
              <a:t>1651. Hajózási tv.</a:t>
            </a:r>
          </a:p>
          <a:p>
            <a:r>
              <a:rPr lang="hu-HU" dirty="0" smtClean="0"/>
              <a:t>1660 után restauráció</a:t>
            </a:r>
          </a:p>
          <a:p>
            <a:r>
              <a:rPr lang="hu-HU" b="1" u="sng" dirty="0" smtClean="0"/>
              <a:t>1679. </a:t>
            </a:r>
            <a:r>
              <a:rPr lang="hu-HU" b="1" u="sng" dirty="0" err="1" smtClean="0"/>
              <a:t>Habeas</a:t>
            </a:r>
            <a:r>
              <a:rPr lang="hu-HU" b="1" u="sng" dirty="0" smtClean="0"/>
              <a:t> Corpus </a:t>
            </a:r>
            <a:r>
              <a:rPr lang="hu-HU" b="1" u="sng" dirty="0" err="1" smtClean="0"/>
              <a:t>Act</a:t>
            </a:r>
            <a:endParaRPr lang="hu-HU" b="1" u="sng" dirty="0" smtClean="0"/>
          </a:p>
          <a:p>
            <a:r>
              <a:rPr lang="hu-HU" dirty="0" smtClean="0"/>
              <a:t>1688. II. Jakab megszöktetése</a:t>
            </a:r>
          </a:p>
          <a:p>
            <a:r>
              <a:rPr lang="hu-HU" dirty="0" smtClean="0"/>
              <a:t>Dicsőséges forradalom: új korszak nyitánya, parlament és király közötti egyensúly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10429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Bill of </a:t>
            </a:r>
            <a:r>
              <a:rPr lang="hu-HU" dirty="0" err="1" smtClean="0"/>
              <a:t>Rights</a:t>
            </a:r>
            <a:r>
              <a:rPr lang="hu-HU" dirty="0" smtClean="0"/>
              <a:t> (1689)</a:t>
            </a:r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321" y="1385740"/>
            <a:ext cx="3146106" cy="5119999"/>
          </a:xfrm>
        </p:spPr>
      </p:pic>
    </p:spTree>
    <p:extLst>
      <p:ext uri="{BB962C8B-B14F-4D97-AF65-F5344CB8AC3E}">
        <p14:creationId xmlns:p14="http://schemas.microsoft.com/office/powerpoint/2010/main" val="16548595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76972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                             Korszakolás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1066 előtt</a:t>
            </a:r>
          </a:p>
          <a:p>
            <a:r>
              <a:rPr lang="hu-HU" dirty="0" smtClean="0"/>
              <a:t>1066 – 1215 – 1265 </a:t>
            </a:r>
          </a:p>
          <a:p>
            <a:r>
              <a:rPr lang="hu-HU" dirty="0" smtClean="0"/>
              <a:t>1265 – 1295 – 1485: rendiség korszaka</a:t>
            </a:r>
          </a:p>
          <a:p>
            <a:r>
              <a:rPr lang="hu-HU" dirty="0" smtClean="0"/>
              <a:t>1485 – 1603 – 1649: Tudor és Stuart abszolutizmus</a:t>
            </a:r>
          </a:p>
          <a:p>
            <a:r>
              <a:rPr lang="hu-HU" dirty="0" smtClean="0"/>
              <a:t>1649 – 1660: Cromwell</a:t>
            </a:r>
          </a:p>
          <a:p>
            <a:r>
              <a:rPr lang="hu-HU" dirty="0" smtClean="0"/>
              <a:t>1660 – 1688: restauráció</a:t>
            </a:r>
          </a:p>
          <a:p>
            <a:r>
              <a:rPr lang="hu-HU" dirty="0" smtClean="0"/>
              <a:t>1689: Bill of </a:t>
            </a:r>
            <a:r>
              <a:rPr lang="hu-HU" dirty="0" err="1" smtClean="0"/>
              <a:t>Rights</a:t>
            </a:r>
            <a:endParaRPr lang="hu-HU" dirty="0" smtClean="0"/>
          </a:p>
          <a:p>
            <a:r>
              <a:rPr lang="hu-HU" dirty="0" smtClean="0"/>
              <a:t>1689 után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235325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1066 előtt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i.e. 1. évezred: kelta törzsek (</a:t>
            </a:r>
            <a:r>
              <a:rPr lang="hu-HU" dirty="0" err="1" smtClean="0"/>
              <a:t>britonok</a:t>
            </a:r>
            <a:r>
              <a:rPr lang="hu-HU" dirty="0" smtClean="0"/>
              <a:t>, belgák)</a:t>
            </a:r>
          </a:p>
          <a:p>
            <a:r>
              <a:rPr lang="hu-HU" dirty="0" err="1" smtClean="0"/>
              <a:t>Ceasar</a:t>
            </a:r>
            <a:r>
              <a:rPr lang="hu-HU" dirty="0" smtClean="0"/>
              <a:t>: De </a:t>
            </a:r>
            <a:r>
              <a:rPr lang="hu-HU" dirty="0" err="1" smtClean="0"/>
              <a:t>bello</a:t>
            </a:r>
            <a:r>
              <a:rPr lang="hu-HU" dirty="0" smtClean="0"/>
              <a:t> </a:t>
            </a:r>
            <a:r>
              <a:rPr lang="hu-HU" dirty="0" err="1" smtClean="0"/>
              <a:t>gallico</a:t>
            </a:r>
            <a:r>
              <a:rPr lang="hu-HU" dirty="0" smtClean="0"/>
              <a:t>  -  terület sűrűn lakott, és hasonlítanak a gallokra</a:t>
            </a:r>
          </a:p>
          <a:p>
            <a:r>
              <a:rPr lang="hu-HU" dirty="0" smtClean="0"/>
              <a:t>Tacitus: nyelvük és külsejük hasonlít a gallokra</a:t>
            </a:r>
          </a:p>
          <a:p>
            <a:r>
              <a:rPr lang="hu-HU" dirty="0" smtClean="0"/>
              <a:t>Claudius császár (i. sz. 43.) meghódítja = új provincia, Britannia (3 és fél millió lakos)</a:t>
            </a:r>
          </a:p>
          <a:p>
            <a:r>
              <a:rPr lang="hu-HU" dirty="0" smtClean="0"/>
              <a:t>410-ben elhagyják a rómaiak a szigetet</a:t>
            </a:r>
          </a:p>
          <a:p>
            <a:r>
              <a:rPr lang="hu-HU" dirty="0" smtClean="0"/>
              <a:t>5. – 6. században 2 hullámban germán törzsek vándorolnak be (angolok, szászok, /10-25ezer/, </a:t>
            </a:r>
            <a:r>
              <a:rPr lang="hu-HU" dirty="0" err="1" smtClean="0"/>
              <a:t>jütök</a:t>
            </a:r>
            <a:r>
              <a:rPr lang="hu-HU" dirty="0" smtClean="0"/>
              <a:t>, frízek, frankok)</a:t>
            </a:r>
          </a:p>
          <a:p>
            <a:r>
              <a:rPr lang="hu-HU" dirty="0" smtClean="0"/>
              <a:t>8. sz. végétől vikingek</a:t>
            </a:r>
          </a:p>
          <a:p>
            <a:r>
              <a:rPr lang="hu-HU" dirty="0" smtClean="0"/>
              <a:t>1066. október Vilmos - normannok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937380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Hódító Vilmos</a:t>
            </a:r>
            <a:br>
              <a:rPr lang="hu-HU" dirty="0" smtClean="0"/>
            </a:br>
            <a:r>
              <a:rPr lang="hu-HU" dirty="0" smtClean="0"/>
              <a:t>(szül. 1028 körül) </a:t>
            </a:r>
            <a:r>
              <a:rPr lang="hu-HU" sz="3600" dirty="0" smtClean="0"/>
              <a:t>1066 - 1087</a:t>
            </a:r>
            <a:endParaRPr lang="hu-HU" sz="3600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962" y="1904999"/>
            <a:ext cx="3535050" cy="5070835"/>
          </a:xfrm>
        </p:spPr>
      </p:pic>
    </p:spTree>
    <p:extLst>
      <p:ext uri="{BB962C8B-B14F-4D97-AF65-F5344CB8AC3E}">
        <p14:creationId xmlns:p14="http://schemas.microsoft.com/office/powerpoint/2010/main" val="31468800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Hódító Vilmos (1066 – 1087)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Normann híveit magával hozza</a:t>
            </a:r>
          </a:p>
          <a:p>
            <a:r>
              <a:rPr lang="hu-HU" dirty="0" smtClean="0"/>
              <a:t>Francia nyelv használata</a:t>
            </a:r>
          </a:p>
          <a:p>
            <a:r>
              <a:rPr lang="hu-HU" dirty="0" smtClean="0"/>
              <a:t>Angolok, akik megadták magukat</a:t>
            </a:r>
          </a:p>
          <a:p>
            <a:r>
              <a:rPr lang="hu-HU" dirty="0" smtClean="0"/>
              <a:t>Nem egyben adja ki a földterületeket</a:t>
            </a:r>
          </a:p>
          <a:p>
            <a:r>
              <a:rPr lang="hu-HU" dirty="0" smtClean="0"/>
              <a:t>Hűbéri láncolat (</a:t>
            </a:r>
            <a:r>
              <a:rPr lang="hu-HU" dirty="0" err="1" smtClean="0"/>
              <a:t>alvazallusok</a:t>
            </a:r>
            <a:r>
              <a:rPr lang="hu-HU" dirty="0" smtClean="0"/>
              <a:t> a királynak is esküt tesznek)</a:t>
            </a:r>
          </a:p>
          <a:p>
            <a:r>
              <a:rPr lang="hu-HU" dirty="0" err="1" smtClean="0"/>
              <a:t>Witan</a:t>
            </a:r>
            <a:r>
              <a:rPr lang="hu-HU" dirty="0" smtClean="0"/>
              <a:t> = bölcsek tanácsa → Nagy Államtanács (Felsőház jogelődje)</a:t>
            </a:r>
          </a:p>
          <a:p>
            <a:r>
              <a:rPr lang="hu-HU" dirty="0" err="1" smtClean="0"/>
              <a:t>Feudalizálódott</a:t>
            </a:r>
            <a:r>
              <a:rPr lang="hu-HU" dirty="0" smtClean="0"/>
              <a:t> társadalom már 1066 előtt</a:t>
            </a:r>
          </a:p>
          <a:p>
            <a:r>
              <a:rPr lang="hu-HU" dirty="0" smtClean="0"/>
              <a:t>12. sz. elejétől városi kiváltságok</a:t>
            </a:r>
          </a:p>
          <a:p>
            <a:r>
              <a:rPr lang="hu-HU" dirty="0" smtClean="0"/>
              <a:t>13. </a:t>
            </a:r>
            <a:r>
              <a:rPr lang="hu-HU" dirty="0" err="1" smtClean="0"/>
              <a:t>sz-tól</a:t>
            </a:r>
            <a:r>
              <a:rPr lang="hu-HU" dirty="0" smtClean="0"/>
              <a:t> </a:t>
            </a:r>
            <a:r>
              <a:rPr lang="hu-HU" dirty="0" err="1" smtClean="0"/>
              <a:t>copy-holderek</a:t>
            </a:r>
            <a:r>
              <a:rPr lang="hu-HU" dirty="0" smtClean="0"/>
              <a:t> 15. </a:t>
            </a:r>
            <a:r>
              <a:rPr lang="hu-HU" dirty="0" err="1" smtClean="0"/>
              <a:t>sz-ra</a:t>
            </a:r>
            <a:r>
              <a:rPr lang="hu-HU" dirty="0" smtClean="0"/>
              <a:t> megszűnik a jobbágyság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855688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Egyházhoz való viszonya</a:t>
            </a:r>
          </a:p>
          <a:p>
            <a:r>
              <a:rPr lang="hu-HU" dirty="0" smtClean="0"/>
              <a:t>1085: országos összeírás</a:t>
            </a:r>
          </a:p>
          <a:p>
            <a:pPr>
              <a:buFontTx/>
              <a:buChar char="-"/>
            </a:pPr>
            <a:r>
              <a:rPr lang="hu-HU" dirty="0" smtClean="0"/>
              <a:t>Mely birtokok, milyen címen, kinek a tulajdonában</a:t>
            </a:r>
          </a:p>
          <a:p>
            <a:pPr>
              <a:buFontTx/>
              <a:buChar char="-"/>
            </a:pPr>
            <a:r>
              <a:rPr lang="hu-HU" dirty="0" smtClean="0"/>
              <a:t>Kik, hányan élnek ott, milyen jogok, kötelezettségek</a:t>
            </a:r>
          </a:p>
          <a:p>
            <a:pPr>
              <a:buFontTx/>
              <a:buChar char="-"/>
            </a:pPr>
            <a:r>
              <a:rPr lang="hu-HU" dirty="0" smtClean="0"/>
              <a:t>Állatállomány</a:t>
            </a:r>
          </a:p>
          <a:p>
            <a:pPr>
              <a:buFontTx/>
              <a:buChar char="-"/>
            </a:pPr>
            <a:r>
              <a:rPr lang="hu-HU" dirty="0" smtClean="0"/>
              <a:t>Eszközállomány</a:t>
            </a:r>
          </a:p>
          <a:p>
            <a:pPr>
              <a:buFontTx/>
              <a:buChar char="-"/>
            </a:pPr>
            <a:r>
              <a:rPr lang="hu-HU" dirty="0" smtClean="0"/>
              <a:t>Mit termelnek</a:t>
            </a:r>
          </a:p>
          <a:p>
            <a:pPr>
              <a:buFontTx/>
              <a:buChar char="-"/>
            </a:pPr>
            <a:r>
              <a:rPr lang="hu-HU" dirty="0" smtClean="0"/>
              <a:t>Mennyi adót fizettek, fizetnek, és lehetne-e többet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84181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36364" y="492134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hu-HU" sz="3600" dirty="0" err="1" smtClean="0"/>
              <a:t>Domesday</a:t>
            </a:r>
            <a:r>
              <a:rPr lang="hu-HU" sz="3600" dirty="0" smtClean="0"/>
              <a:t> </a:t>
            </a:r>
            <a:r>
              <a:rPr lang="hu-HU" sz="3600" dirty="0" err="1" smtClean="0"/>
              <a:t>Book</a:t>
            </a:r>
            <a:endParaRPr lang="hu-HU" sz="3600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055" y="1329179"/>
            <a:ext cx="9087438" cy="5203596"/>
          </a:xfrm>
        </p:spPr>
      </p:pic>
    </p:spTree>
    <p:extLst>
      <p:ext uri="{BB962C8B-B14F-4D97-AF65-F5344CB8AC3E}">
        <p14:creationId xmlns:p14="http://schemas.microsoft.com/office/powerpoint/2010/main" val="25791319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err="1" smtClean="0"/>
              <a:t>Domesday</a:t>
            </a:r>
            <a:r>
              <a:rPr lang="hu-HU" b="1" dirty="0" smtClean="0"/>
              <a:t> </a:t>
            </a:r>
            <a:r>
              <a:rPr lang="hu-HU" b="1" dirty="0" err="1" smtClean="0"/>
              <a:t>Book</a:t>
            </a:r>
            <a:r>
              <a:rPr lang="hu-HU" dirty="0" smtClean="0"/>
              <a:t> (Ítéletnapi könyv)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 kétkötetes összeírás </a:t>
            </a:r>
            <a:r>
              <a:rPr lang="hu-HU" dirty="0"/>
              <a:t>az angliai birtokokról és a lakosságról</a:t>
            </a:r>
            <a:r>
              <a:rPr lang="hu-HU" dirty="0" smtClean="0"/>
              <a:t>.</a:t>
            </a:r>
            <a:endParaRPr lang="hu-HU" dirty="0"/>
          </a:p>
          <a:p>
            <a:r>
              <a:rPr lang="hu-HU" dirty="0" smtClean="0"/>
              <a:t>A </a:t>
            </a:r>
            <a:r>
              <a:rPr lang="hu-HU" dirty="0"/>
              <a:t>név eredetileg arra utalt, hogy a benne szereplő személyek az Ítélet napjára esküdtek meg a szolgáltatott adatok valódiságát illetően. </a:t>
            </a:r>
            <a:endParaRPr lang="hu-HU" dirty="0" smtClean="0"/>
          </a:p>
          <a:p>
            <a:r>
              <a:rPr lang="hu-HU" dirty="0" smtClean="0"/>
              <a:t>Európa </a:t>
            </a:r>
            <a:r>
              <a:rPr lang="hu-HU" dirty="0"/>
              <a:t>első ilyen jellegű, </a:t>
            </a:r>
            <a:r>
              <a:rPr lang="hu-HU" dirty="0" smtClean="0"/>
              <a:t>statisztikai </a:t>
            </a:r>
            <a:r>
              <a:rPr lang="hu-HU" dirty="0"/>
              <a:t>igényű felmérése.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könyv </a:t>
            </a:r>
            <a:r>
              <a:rPr lang="hu-HU" b="1" dirty="0"/>
              <a:t>1086</a:t>
            </a:r>
            <a:r>
              <a:rPr lang="hu-HU" dirty="0"/>
              <a:t> augusztusában készült el és 13 418 település adatait tartalmazza.</a:t>
            </a:r>
          </a:p>
          <a:p>
            <a:r>
              <a:rPr lang="hu-HU" dirty="0"/>
              <a:t>A középkorban a </a:t>
            </a:r>
            <a:r>
              <a:rPr lang="hu-HU" dirty="0" err="1"/>
              <a:t>Domesday</a:t>
            </a:r>
            <a:r>
              <a:rPr lang="hu-HU" dirty="0"/>
              <a:t> </a:t>
            </a:r>
            <a:r>
              <a:rPr lang="hu-HU" dirty="0" err="1"/>
              <a:t>Bookot</a:t>
            </a:r>
            <a:r>
              <a:rPr lang="hu-HU" dirty="0"/>
              <a:t> gyakran magával vitte a királyi család az utazásai során. Elsősorban arra használták, hogy elrendezzék a birtokvitákat, ám a 18. században a híres angol jogtudós, Sir </a:t>
            </a:r>
            <a:r>
              <a:rPr lang="hu-HU" b="1" dirty="0" smtClean="0"/>
              <a:t>William </a:t>
            </a:r>
            <a:r>
              <a:rPr lang="hu-HU" b="1" dirty="0" err="1" smtClean="0"/>
              <a:t>Blackstone</a:t>
            </a:r>
            <a:r>
              <a:rPr lang="hu-HU" dirty="0" smtClean="0"/>
              <a:t> </a:t>
            </a:r>
            <a:r>
              <a:rPr lang="hu-HU" dirty="0"/>
              <a:t> a könyv alapján állapította meg azt is, hogy bizonyos hűbérurak kaphatnak-e szavazati jogot.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299210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376</TotalTime>
  <Words>1057</Words>
  <Application>Microsoft Office PowerPoint</Application>
  <PresentationFormat>Szélesvásznú</PresentationFormat>
  <Paragraphs>148</Paragraphs>
  <Slides>25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9" baseType="lpstr">
      <vt:lpstr>Arial</vt:lpstr>
      <vt:lpstr>Century Gothic</vt:lpstr>
      <vt:lpstr>Wingdings 3</vt:lpstr>
      <vt:lpstr>Szálak</vt:lpstr>
      <vt:lpstr>ANGLIA</vt:lpstr>
      <vt:lpstr>Anglia és Wales 878-ban</vt:lpstr>
      <vt:lpstr>                              Korszakolás</vt:lpstr>
      <vt:lpstr>1066 előtt</vt:lpstr>
      <vt:lpstr>Hódító Vilmos (szül. 1028 körül) 1066 - 1087</vt:lpstr>
      <vt:lpstr>Hódító Vilmos (1066 – 1087)</vt:lpstr>
      <vt:lpstr>PowerPoint-bemutató</vt:lpstr>
      <vt:lpstr>Domesday Book</vt:lpstr>
      <vt:lpstr>Domesday Book (Ítéletnapi könyv)</vt:lpstr>
      <vt:lpstr>PowerPoint-bemutató</vt:lpstr>
      <vt:lpstr>1215</vt:lpstr>
      <vt:lpstr>Magna Charta</vt:lpstr>
      <vt:lpstr>PowerPoint-bemutató</vt:lpstr>
      <vt:lpstr>PowerPoint-bemutató</vt:lpstr>
      <vt:lpstr>Parlament</vt:lpstr>
      <vt:lpstr>                                                  Alsóház</vt:lpstr>
      <vt:lpstr>PowerPoint-bemutató</vt:lpstr>
      <vt:lpstr>Angol parlament</vt:lpstr>
      <vt:lpstr>Abszolutizmus</vt:lpstr>
      <vt:lpstr>VIII. Henrik (Hans Holbein) 1491. június 28. – 1547. január 28.</vt:lpstr>
      <vt:lpstr>PowerPoint-bemutató</vt:lpstr>
      <vt:lpstr> Stuartok</vt:lpstr>
      <vt:lpstr>PowerPoint-bemutató</vt:lpstr>
      <vt:lpstr>Bill of Rights (1689)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ANGLIA</dc:title>
  <dc:creator>Szigeti Magdolna Dr.</dc:creator>
  <cp:lastModifiedBy>Varga Mónika</cp:lastModifiedBy>
  <cp:revision>53</cp:revision>
  <dcterms:created xsi:type="dcterms:W3CDTF">2016-10-07T11:44:52Z</dcterms:created>
  <dcterms:modified xsi:type="dcterms:W3CDTF">2020-09-08T13:39:04Z</dcterms:modified>
</cp:coreProperties>
</file>