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5" r:id="rId17"/>
    <p:sldId id="270" r:id="rId18"/>
    <p:sldId id="271" r:id="rId19"/>
    <p:sldId id="272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36AD-ECA7-49C7-B207-2F5D2558252C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D21B-F7CC-4DBA-AE3F-5BBEB426AC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6354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36AD-ECA7-49C7-B207-2F5D2558252C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D21B-F7CC-4DBA-AE3F-5BBEB426AC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0795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36AD-ECA7-49C7-B207-2F5D2558252C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D21B-F7CC-4DBA-AE3F-5BBEB426AC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2408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36AD-ECA7-49C7-B207-2F5D2558252C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D21B-F7CC-4DBA-AE3F-5BBEB426AC8B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88888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36AD-ECA7-49C7-B207-2F5D2558252C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D21B-F7CC-4DBA-AE3F-5BBEB426AC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37604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36AD-ECA7-49C7-B207-2F5D2558252C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D21B-F7CC-4DBA-AE3F-5BBEB426AC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5508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36AD-ECA7-49C7-B207-2F5D2558252C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D21B-F7CC-4DBA-AE3F-5BBEB426AC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06013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36AD-ECA7-49C7-B207-2F5D2558252C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D21B-F7CC-4DBA-AE3F-5BBEB426AC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7614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36AD-ECA7-49C7-B207-2F5D2558252C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D21B-F7CC-4DBA-AE3F-5BBEB426AC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7666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36AD-ECA7-49C7-B207-2F5D2558252C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D21B-F7CC-4DBA-AE3F-5BBEB426AC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0610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36AD-ECA7-49C7-B207-2F5D2558252C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D21B-F7CC-4DBA-AE3F-5BBEB426AC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7227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36AD-ECA7-49C7-B207-2F5D2558252C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D21B-F7CC-4DBA-AE3F-5BBEB426AC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07622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36AD-ECA7-49C7-B207-2F5D2558252C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D21B-F7CC-4DBA-AE3F-5BBEB426AC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6432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36AD-ECA7-49C7-B207-2F5D2558252C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D21B-F7CC-4DBA-AE3F-5BBEB426AC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7066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36AD-ECA7-49C7-B207-2F5D2558252C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D21B-F7CC-4DBA-AE3F-5BBEB426AC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4802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36AD-ECA7-49C7-B207-2F5D2558252C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D21B-F7CC-4DBA-AE3F-5BBEB426AC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22298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36AD-ECA7-49C7-B207-2F5D2558252C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D21B-F7CC-4DBA-AE3F-5BBEB426AC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352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AA336AD-ECA7-49C7-B207-2F5D2558252C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2D21B-F7CC-4DBA-AE3F-5BBEB426AC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7215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Ausztria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315" y="2052638"/>
            <a:ext cx="3967495" cy="4195762"/>
          </a:xfrm>
        </p:spPr>
      </p:pic>
    </p:spTree>
    <p:extLst>
      <p:ext uri="{BB962C8B-B14F-4D97-AF65-F5344CB8AC3E}">
        <p14:creationId xmlns:p14="http://schemas.microsoft.com/office/powerpoint/2010/main" val="25106982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Törvényhozás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Birodalmi Gyűlés</a:t>
            </a:r>
          </a:p>
          <a:p>
            <a:r>
              <a:rPr lang="hu-HU" dirty="0" smtClean="0"/>
              <a:t>Tartományi gyűlések (</a:t>
            </a:r>
            <a:r>
              <a:rPr lang="hu-HU" dirty="0" err="1" smtClean="0"/>
              <a:t>taxáció</a:t>
            </a:r>
            <a:r>
              <a:rPr lang="hu-HU" dirty="0" smtClean="0"/>
              <a:t> a hatáskörre)</a:t>
            </a:r>
          </a:p>
          <a:p>
            <a:r>
              <a:rPr lang="hu-HU" dirty="0" smtClean="0"/>
              <a:t>                    Birodalmi Gyűlés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↙                 ↘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Nép Kamarája     Tartományok Kamarája</a:t>
            </a:r>
          </a:p>
          <a:p>
            <a:pPr marL="0" indent="0">
              <a:buNone/>
            </a:pPr>
            <a:r>
              <a:rPr lang="hu-HU" dirty="0" smtClean="0"/>
              <a:t>Tagok közvetlen választással,</a:t>
            </a:r>
          </a:p>
          <a:p>
            <a:pPr marL="0" indent="0">
              <a:buNone/>
            </a:pPr>
            <a:r>
              <a:rPr lang="hu-HU" dirty="0" smtClean="0"/>
              <a:t>Császár – felfüggesztő vétójog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5939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végrehajtás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Császár – miniszteri ellenjegyzés</a:t>
            </a:r>
          </a:p>
          <a:p>
            <a:r>
              <a:rPr lang="hu-HU" dirty="0" smtClean="0"/>
              <a:t>Korlátozott jogkör a </a:t>
            </a:r>
            <a:r>
              <a:rPr lang="hu-HU" dirty="0" err="1" smtClean="0"/>
              <a:t>tv.hozással</a:t>
            </a:r>
            <a:r>
              <a:rPr lang="hu-HU" dirty="0" smtClean="0"/>
              <a:t> szemben (feloszlatás, stb.)</a:t>
            </a:r>
          </a:p>
          <a:p>
            <a:r>
              <a:rPr lang="hu-HU" dirty="0" smtClean="0"/>
              <a:t>Minisztertanács</a:t>
            </a:r>
          </a:p>
          <a:p>
            <a:r>
              <a:rPr lang="hu-HU" dirty="0" smtClean="0"/>
              <a:t>MT tanácsadó szervezete = Birodalmi Tanács</a:t>
            </a:r>
          </a:p>
          <a:p>
            <a:r>
              <a:rPr lang="hu-HU" dirty="0" smtClean="0"/>
              <a:t>Helyi szintek (mint az előzőnél)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21943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bíróság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Mint korábban</a:t>
            </a:r>
          </a:p>
          <a:p>
            <a:r>
              <a:rPr lang="hu-HU" dirty="0" smtClean="0"/>
              <a:t>Új : Birodalmi Bíróság = alkotmánybíróság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01428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 smtClean="0"/>
              <a:t>1849-es (olmützi) alkotmány</a:t>
            </a:r>
            <a:endParaRPr lang="hu-HU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Oktrojált</a:t>
            </a:r>
          </a:p>
          <a:p>
            <a:r>
              <a:rPr lang="hu-HU" dirty="0" smtClean="0"/>
              <a:t>1851-ig hatályban</a:t>
            </a:r>
          </a:p>
          <a:p>
            <a:r>
              <a:rPr lang="hu-HU" dirty="0" smtClean="0"/>
              <a:t>Hasonló az 1848-hoz</a:t>
            </a:r>
          </a:p>
          <a:p>
            <a:r>
              <a:rPr lang="hu-HU" dirty="0" smtClean="0"/>
              <a:t>Egész birodalomra kiterjed  </a:t>
            </a:r>
          </a:p>
          <a:p>
            <a:r>
              <a:rPr lang="hu-HU" dirty="0" smtClean="0"/>
              <a:t>+ pátens az alapjogokról (ez nem érvényes mindenhol Pl. Lombardia, Velence, </a:t>
            </a:r>
            <a:r>
              <a:rPr lang="hu-HU" dirty="0" err="1" smtClean="0"/>
              <a:t>Mo</a:t>
            </a:r>
            <a:r>
              <a:rPr lang="hu-HU" dirty="0" smtClean="0"/>
              <a:t>.)</a:t>
            </a:r>
          </a:p>
          <a:p>
            <a:r>
              <a:rPr lang="hu-HU" dirty="0" smtClean="0"/>
              <a:t>+ jobbágyfelszabadítás, tulajdon sérthetetlensége, telekalakítási jog</a:t>
            </a:r>
          </a:p>
          <a:p>
            <a:r>
              <a:rPr lang="hu-HU" dirty="0" smtClean="0"/>
              <a:t>Az alapjogok ostromállapot idején részben felfüggeszthetők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122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törvényhozás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Törvényhozás azonban a </a:t>
            </a:r>
            <a:r>
              <a:rPr lang="hu-HU" dirty="0" err="1" smtClean="0"/>
              <a:t>kremsieri-hez</a:t>
            </a:r>
            <a:r>
              <a:rPr lang="hu-HU" dirty="0" smtClean="0"/>
              <a:t> hasonló</a:t>
            </a:r>
          </a:p>
          <a:p>
            <a:r>
              <a:rPr lang="hu-HU" dirty="0" smtClean="0"/>
              <a:t>Birodalmi Gyűlés: Alsóház, Felsőház!!!!!</a:t>
            </a:r>
          </a:p>
          <a:p>
            <a:r>
              <a:rPr lang="hu-HU" dirty="0" smtClean="0"/>
              <a:t>Felsőház: delegált 2 tag/tartomány + választás (passzív: 40. év, adófizetés)</a:t>
            </a:r>
          </a:p>
          <a:p>
            <a:r>
              <a:rPr lang="hu-HU" dirty="0" smtClean="0"/>
              <a:t>Alsóház: közvetlen választás, cenzusos, (passzív: 30 év, magasabb adócenzus)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29858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Végrehajtás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u="sng" dirty="0" smtClean="0"/>
              <a:t>Császár</a:t>
            </a:r>
          </a:p>
          <a:p>
            <a:r>
              <a:rPr lang="hu-HU" dirty="0" smtClean="0"/>
              <a:t>Törvénykezdeményezés az összes hatalmi ágból</a:t>
            </a:r>
          </a:p>
          <a:p>
            <a:pPr marL="0" indent="0">
              <a:buNone/>
            </a:pPr>
            <a:r>
              <a:rPr lang="hu-HU" dirty="0" smtClean="0"/>
              <a:t>- Abszolút vétójog</a:t>
            </a:r>
          </a:p>
          <a:p>
            <a:pPr marL="0" indent="0">
              <a:buNone/>
            </a:pPr>
            <a:r>
              <a:rPr lang="hu-HU" dirty="0" smtClean="0"/>
              <a:t>- Szükségrendelet-alkotási jog</a:t>
            </a:r>
          </a:p>
          <a:p>
            <a:pPr marL="0" indent="0">
              <a:buNone/>
            </a:pPr>
            <a:r>
              <a:rPr lang="hu-HU" dirty="0" smtClean="0"/>
              <a:t>- Törvényerejű rendeletek (ha a B. </a:t>
            </a:r>
            <a:r>
              <a:rPr lang="hu-HU" dirty="0" err="1" smtClean="0"/>
              <a:t>Gy</a:t>
            </a:r>
            <a:r>
              <a:rPr lang="hu-HU" dirty="0" smtClean="0"/>
              <a:t>. nem ülésezik)</a:t>
            </a:r>
          </a:p>
          <a:p>
            <a:r>
              <a:rPr lang="hu-HU" dirty="0" smtClean="0"/>
              <a:t>Kormány</a:t>
            </a:r>
          </a:p>
          <a:p>
            <a:r>
              <a:rPr lang="hu-HU" dirty="0" smtClean="0"/>
              <a:t>Birodalmi Tanács (itt a császár tanácsadója is)</a:t>
            </a:r>
          </a:p>
          <a:p>
            <a:r>
              <a:rPr lang="hu-HU" dirty="0" smtClean="0"/>
              <a:t>Miniszterek politikai + jogi felelősség (</a:t>
            </a:r>
            <a:r>
              <a:rPr lang="hu-HU" dirty="0" err="1" smtClean="0"/>
              <a:t>B.Gy</a:t>
            </a:r>
            <a:r>
              <a:rPr lang="hu-HU" dirty="0" smtClean="0"/>
              <a:t>. </a:t>
            </a:r>
            <a:r>
              <a:rPr lang="hu-HU" dirty="0"/>
              <a:t>v</a:t>
            </a:r>
            <a:r>
              <a:rPr lang="hu-HU" dirty="0" smtClean="0"/>
              <a:t>ád alá, </a:t>
            </a:r>
            <a:r>
              <a:rPr lang="hu-HU" dirty="0" err="1" smtClean="0"/>
              <a:t>Bir</a:t>
            </a:r>
            <a:r>
              <a:rPr lang="hu-HU" dirty="0" smtClean="0"/>
              <a:t>. Bíróság dönt)</a:t>
            </a:r>
          </a:p>
          <a:p>
            <a:r>
              <a:rPr lang="hu-HU" dirty="0" smtClean="0"/>
              <a:t>Közigazgatás helyi szintjei: mindenhol állami szerv </a:t>
            </a:r>
            <a:r>
              <a:rPr lang="hu-HU" b="1" dirty="0" smtClean="0"/>
              <a:t>is</a:t>
            </a:r>
            <a:r>
              <a:rPr lang="hu-HU" dirty="0" smtClean="0"/>
              <a:t> (helytartó, elöljáró, polgármester) /új/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17227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közigazgatás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Tartomány (tartományi gyűlés – helytartó)</a:t>
            </a:r>
          </a:p>
          <a:p>
            <a:r>
              <a:rPr lang="hu-HU" dirty="0" smtClean="0"/>
              <a:t>Kerület (kerületi elöljáró)</a:t>
            </a:r>
          </a:p>
          <a:p>
            <a:r>
              <a:rPr lang="hu-HU" dirty="0" smtClean="0"/>
              <a:t>Járás (járási elöljáró)</a:t>
            </a:r>
          </a:p>
          <a:p>
            <a:r>
              <a:rPr lang="hu-HU" dirty="0" smtClean="0"/>
              <a:t>Város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(Tanács + polgármester)</a:t>
            </a:r>
          </a:p>
          <a:p>
            <a:r>
              <a:rPr lang="hu-HU" dirty="0" smtClean="0"/>
              <a:t>Község 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7115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Bíráskodás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Hasonló a </a:t>
            </a:r>
            <a:r>
              <a:rPr lang="hu-HU" dirty="0" err="1" smtClean="0"/>
              <a:t>kremsieri-hez</a:t>
            </a:r>
            <a:endParaRPr lang="hu-HU" dirty="0" smtClean="0"/>
          </a:p>
          <a:p>
            <a:r>
              <a:rPr lang="hu-HU" dirty="0" smtClean="0"/>
              <a:t>Új: járásokon: járásbíró (polgári + kihágás)+ járásbíróság – tanácsokban (vétség)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                          ---------------</a:t>
            </a:r>
          </a:p>
          <a:p>
            <a:pPr marL="0" indent="0">
              <a:buNone/>
            </a:pPr>
            <a:r>
              <a:rPr lang="hu-HU" b="1" dirty="0" smtClean="0"/>
              <a:t>1849-es </a:t>
            </a:r>
            <a:r>
              <a:rPr lang="hu-HU" b="1" dirty="0" err="1" smtClean="0"/>
              <a:t>alk</a:t>
            </a:r>
            <a:r>
              <a:rPr lang="hu-HU" b="1" dirty="0" smtClean="0"/>
              <a:t>. </a:t>
            </a:r>
            <a:r>
              <a:rPr lang="hu-HU" b="1" dirty="0"/>
              <a:t>a</a:t>
            </a:r>
            <a:r>
              <a:rPr lang="hu-HU" b="1" dirty="0" smtClean="0"/>
              <a:t> gyakorlatban nem igazán érvényesült</a:t>
            </a:r>
          </a:p>
          <a:p>
            <a:pPr marL="0" indent="0">
              <a:buNone/>
            </a:pPr>
            <a:r>
              <a:rPr lang="hu-HU" dirty="0" smtClean="0"/>
              <a:t>Pl. Birodalmi Gyűlést nem választják meg</a:t>
            </a:r>
          </a:p>
          <a:p>
            <a:pPr marL="0" indent="0">
              <a:buNone/>
            </a:pPr>
            <a:r>
              <a:rPr lang="hu-HU" dirty="0" smtClean="0"/>
              <a:t>1851 – Birodalmi Tanács feladatköre bővül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- miniszterek császárnak felelnek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- Birodalmi Tanács csak a szászár tanácsadó </a:t>
            </a:r>
            <a:r>
              <a:rPr lang="hu-HU" dirty="0"/>
              <a:t> </a:t>
            </a:r>
            <a:r>
              <a:rPr lang="hu-HU" dirty="0" smtClean="0"/>
              <a:t>szerve  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</a:t>
            </a:r>
            <a:r>
              <a:rPr lang="hu-HU" dirty="0"/>
              <a:t>(kormányé nem)</a:t>
            </a:r>
          </a:p>
          <a:p>
            <a:pPr marL="0" indent="0">
              <a:buNone/>
            </a:pPr>
            <a:r>
              <a:rPr lang="hu-HU" dirty="0" smtClean="0"/>
              <a:t>                   Határozatlan ideig elhalasztják az életbe léptetést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1628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u="sng" dirty="0" smtClean="0"/>
              <a:t>Neoabszolutizmus</a:t>
            </a:r>
            <a:br>
              <a:rPr lang="hu-HU" b="1" u="sng" dirty="0" smtClean="0"/>
            </a:br>
            <a:r>
              <a:rPr lang="hu-HU" dirty="0" smtClean="0"/>
              <a:t>(1851 - 1860)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1851. december 31. szilveszteri pátensek</a:t>
            </a:r>
          </a:p>
          <a:p>
            <a:r>
              <a:rPr lang="hu-HU" dirty="0" smtClean="0"/>
              <a:t>1. pátens:</a:t>
            </a:r>
          </a:p>
          <a:p>
            <a:pPr>
              <a:buFontTx/>
              <a:buChar char="-"/>
            </a:pPr>
            <a:r>
              <a:rPr lang="hu-HU" dirty="0" smtClean="0"/>
              <a:t>Felfüggeszti az 1849-es alkotmányt</a:t>
            </a:r>
          </a:p>
          <a:p>
            <a:pPr>
              <a:buFontTx/>
              <a:buChar char="-"/>
            </a:pPr>
            <a:r>
              <a:rPr lang="hu-HU" dirty="0" smtClean="0"/>
              <a:t>Megerősíti a jobbágyfelszabadítást, + tv. előtti egyenlőséget</a:t>
            </a:r>
          </a:p>
          <a:p>
            <a:r>
              <a:rPr lang="hu-HU" dirty="0" smtClean="0"/>
              <a:t>2. pátens: </a:t>
            </a:r>
          </a:p>
          <a:p>
            <a:pPr>
              <a:buFontTx/>
              <a:buChar char="-"/>
            </a:pPr>
            <a:r>
              <a:rPr lang="hu-HU" dirty="0" smtClean="0"/>
              <a:t>Felfüggeszti az 1849-es alapjogokról szóló pátenst</a:t>
            </a:r>
          </a:p>
          <a:p>
            <a:pPr>
              <a:buFontTx/>
              <a:buChar char="-"/>
            </a:pPr>
            <a:r>
              <a:rPr lang="hu-HU" dirty="0" smtClean="0"/>
              <a:t>Törvényesen elismert vallásoknál: szabad vallásgyakorlás + belső igazgatásra jog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45811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Pátensek megszüntetik:</a:t>
            </a:r>
          </a:p>
          <a:p>
            <a:pPr>
              <a:buFontTx/>
              <a:buChar char="-"/>
            </a:pPr>
            <a:r>
              <a:rPr lang="hu-HU" dirty="0" smtClean="0"/>
              <a:t>népképviseletet,</a:t>
            </a:r>
          </a:p>
          <a:p>
            <a:pPr>
              <a:buFontTx/>
              <a:buChar char="-"/>
            </a:pPr>
            <a:r>
              <a:rPr lang="hu-HU" dirty="0" smtClean="0"/>
              <a:t>bírói függetlenséget,</a:t>
            </a:r>
          </a:p>
          <a:p>
            <a:pPr>
              <a:buFontTx/>
              <a:buChar char="-"/>
            </a:pPr>
            <a:r>
              <a:rPr lang="hu-HU" dirty="0" smtClean="0"/>
              <a:t>Hatalommegosztást</a:t>
            </a:r>
          </a:p>
          <a:p>
            <a:pPr marL="0" indent="0">
              <a:buNone/>
            </a:pPr>
            <a:r>
              <a:rPr lang="hu-HU" dirty="0" smtClean="0"/>
              <a:t>• Legfőbb probléma:</a:t>
            </a:r>
          </a:p>
          <a:p>
            <a:pPr>
              <a:buFontTx/>
              <a:buChar char="-"/>
            </a:pPr>
            <a:r>
              <a:rPr lang="hu-HU" dirty="0" smtClean="0"/>
              <a:t>Garanciák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hiánya</a:t>
            </a:r>
          </a:p>
          <a:p>
            <a:pPr>
              <a:buFontTx/>
              <a:buChar char="-"/>
            </a:pPr>
            <a:r>
              <a:rPr lang="hu-HU" dirty="0" smtClean="0"/>
              <a:t>Törvényes ellenőrzés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003324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1848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Legfőbb problémák:</a:t>
            </a:r>
          </a:p>
          <a:p>
            <a:pPr>
              <a:buFontTx/>
              <a:buChar char="-"/>
            </a:pPr>
            <a:r>
              <a:rPr lang="hu-HU" dirty="0" smtClean="0"/>
              <a:t>Jobbágyfelszabadítás (tv. előtti egyenlőség,    ingatlanok feletti korlátlan tulajdonjog, úriszék nélküli bírósági rendszer) [csak ezt oldják meg]</a:t>
            </a:r>
          </a:p>
          <a:p>
            <a:pPr>
              <a:buFontTx/>
              <a:buChar char="-"/>
            </a:pPr>
            <a:r>
              <a:rPr lang="hu-HU" dirty="0" smtClean="0"/>
              <a:t>Nemzeti egység (német, olasz, + nemzetiségek függetlenségi törekvései)</a:t>
            </a:r>
          </a:p>
          <a:p>
            <a:pPr>
              <a:buFontTx/>
              <a:buChar char="-"/>
            </a:pPr>
            <a:r>
              <a:rPr lang="hu-HU" dirty="0" smtClean="0"/>
              <a:t>Alkotmányos átalakulás kérdései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9468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Tv.hozó</a:t>
            </a:r>
            <a:r>
              <a:rPr lang="hu-HU" dirty="0" smtClean="0"/>
              <a:t> + végrehajtó hatalom = császár</a:t>
            </a:r>
          </a:p>
          <a:p>
            <a:r>
              <a:rPr lang="hu-HU" dirty="0"/>
              <a:t>császár: szent és </a:t>
            </a:r>
            <a:r>
              <a:rPr lang="hu-HU" dirty="0" smtClean="0"/>
              <a:t>sérthetetlen</a:t>
            </a:r>
          </a:p>
          <a:p>
            <a:pPr>
              <a:buFontTx/>
              <a:buChar char="-"/>
            </a:pPr>
            <a:r>
              <a:rPr lang="hu-HU" dirty="0" smtClean="0"/>
              <a:t>Hadsereg főparancsnoka</a:t>
            </a:r>
          </a:p>
          <a:p>
            <a:pPr>
              <a:buFontTx/>
              <a:buChar char="-"/>
            </a:pPr>
            <a:r>
              <a:rPr lang="hu-HU" dirty="0" smtClean="0"/>
              <a:t>Háború, béke</a:t>
            </a:r>
          </a:p>
          <a:p>
            <a:pPr>
              <a:buFontTx/>
              <a:buChar char="-"/>
            </a:pPr>
            <a:r>
              <a:rPr lang="hu-HU" dirty="0" smtClean="0"/>
              <a:t>Követeket küld, fogad</a:t>
            </a:r>
          </a:p>
          <a:p>
            <a:pPr>
              <a:buFontTx/>
              <a:buChar char="-"/>
            </a:pPr>
            <a:r>
              <a:rPr lang="hu-HU" dirty="0" smtClean="0"/>
              <a:t>Nemzetközi szerződéseket köt</a:t>
            </a:r>
          </a:p>
          <a:p>
            <a:pPr>
              <a:buFontTx/>
              <a:buChar char="-"/>
            </a:pPr>
            <a:r>
              <a:rPr lang="hu-HU" dirty="0" smtClean="0"/>
              <a:t>Kegyelem</a:t>
            </a:r>
          </a:p>
          <a:p>
            <a:pPr>
              <a:buFontTx/>
              <a:buChar char="-"/>
            </a:pPr>
            <a:r>
              <a:rPr lang="hu-HU" dirty="0" smtClean="0"/>
              <a:t>Büntetésenyhítés</a:t>
            </a:r>
          </a:p>
          <a:p>
            <a:pPr>
              <a:buFontTx/>
              <a:buChar char="-"/>
            </a:pPr>
            <a:r>
              <a:rPr lang="hu-HU" dirty="0" smtClean="0"/>
              <a:t>Kinevezi az állami főtisztviselőket</a:t>
            </a:r>
          </a:p>
          <a:p>
            <a:r>
              <a:rPr lang="hu-HU" dirty="0" smtClean="0"/>
              <a:t>Jogszabályalkotás: </a:t>
            </a:r>
            <a:r>
              <a:rPr lang="hu-HU" dirty="0" err="1" smtClean="0"/>
              <a:t>tv.ek</a:t>
            </a:r>
            <a:r>
              <a:rPr lang="hu-HU" dirty="0" smtClean="0"/>
              <a:t> + pátensek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3043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Birodalmi Tanács:  </a:t>
            </a:r>
          </a:p>
          <a:p>
            <a:pPr>
              <a:buFontTx/>
              <a:buChar char="-"/>
            </a:pPr>
            <a:r>
              <a:rPr lang="hu-HU" dirty="0" smtClean="0"/>
              <a:t>Császár tanácsadó szerve</a:t>
            </a:r>
          </a:p>
          <a:p>
            <a:pPr>
              <a:buFontTx/>
              <a:buChar char="-"/>
            </a:pPr>
            <a:r>
              <a:rPr lang="hu-HU" dirty="0" smtClean="0"/>
              <a:t>nem nyilvános</a:t>
            </a:r>
          </a:p>
          <a:p>
            <a:pPr>
              <a:buFontTx/>
              <a:buChar char="-"/>
            </a:pPr>
            <a:r>
              <a:rPr lang="hu-HU" dirty="0"/>
              <a:t>uralkodótól </a:t>
            </a:r>
            <a:r>
              <a:rPr lang="hu-HU" dirty="0" smtClean="0"/>
              <a:t>megkapja a MT javaslatait – ezeket pénzügyi szempontból véleményezi</a:t>
            </a:r>
          </a:p>
          <a:p>
            <a:r>
              <a:rPr lang="hu-HU" dirty="0" smtClean="0"/>
              <a:t>Kormány:</a:t>
            </a:r>
          </a:p>
          <a:p>
            <a:pPr>
              <a:buFontTx/>
              <a:buChar char="-"/>
            </a:pPr>
            <a:r>
              <a:rPr lang="hu-HU" dirty="0" smtClean="0"/>
              <a:t>Csak a császárnak felelős</a:t>
            </a:r>
          </a:p>
          <a:p>
            <a:pPr>
              <a:buFontTx/>
              <a:buChar char="-"/>
            </a:pPr>
            <a:r>
              <a:rPr lang="hu-HU" dirty="0" smtClean="0"/>
              <a:t>MT = miniszteri konferenciává vált (=reszortvezetők értekezlete)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1349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Közigazgatás</a:t>
            </a:r>
            <a:r>
              <a:rPr lang="hu-HU" dirty="0" smtClean="0"/>
              <a:t>i felosztás marad</a:t>
            </a:r>
          </a:p>
          <a:p>
            <a:r>
              <a:rPr lang="hu-HU" u="sng" dirty="0" smtClean="0"/>
              <a:t>Megszűnik az önkormányzatiság</a:t>
            </a:r>
            <a:r>
              <a:rPr lang="hu-HU" dirty="0" smtClean="0"/>
              <a:t>,</a:t>
            </a:r>
          </a:p>
          <a:p>
            <a:r>
              <a:rPr lang="hu-HU" dirty="0" smtClean="0"/>
              <a:t>Állami közigazgatás marad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8941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Bíróság</a:t>
            </a:r>
            <a:r>
              <a:rPr lang="hu-HU" dirty="0" smtClean="0"/>
              <a:t>i rendszer marad</a:t>
            </a:r>
          </a:p>
          <a:p>
            <a:r>
              <a:rPr lang="hu-HU" dirty="0" smtClean="0"/>
              <a:t>Birodalmi Bíróság megszűnik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62513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1860. március: megerősített </a:t>
            </a:r>
            <a:r>
              <a:rPr lang="hu-HU" b="1" dirty="0" smtClean="0"/>
              <a:t>Birodalmi Tanács</a:t>
            </a:r>
          </a:p>
          <a:p>
            <a:pPr marL="0" indent="0">
              <a:buNone/>
            </a:pPr>
            <a:r>
              <a:rPr lang="hu-HU" dirty="0" smtClean="0"/>
              <a:t>- + főhercegek, egyházi méltóságok, állami szolgálatban kitűnt személyek, tartományi gyűlések delegáltjai</a:t>
            </a:r>
          </a:p>
          <a:p>
            <a:r>
              <a:rPr lang="hu-HU" dirty="0" smtClean="0"/>
              <a:t>Hatáskör: </a:t>
            </a:r>
          </a:p>
          <a:p>
            <a:pPr>
              <a:buFontTx/>
              <a:buChar char="-"/>
            </a:pPr>
            <a:r>
              <a:rPr lang="hu-HU" dirty="0" smtClean="0"/>
              <a:t>pénzügyi kérdések + </a:t>
            </a:r>
          </a:p>
          <a:p>
            <a:pPr>
              <a:buFontTx/>
              <a:buChar char="-"/>
            </a:pPr>
            <a:r>
              <a:rPr lang="hu-HU" dirty="0" err="1" smtClean="0"/>
              <a:t>tv.tervezetek</a:t>
            </a:r>
            <a:r>
              <a:rPr lang="hu-HU" dirty="0" smtClean="0"/>
              <a:t> véleményezése</a:t>
            </a:r>
          </a:p>
          <a:p>
            <a:pPr>
              <a:buFontTx/>
              <a:buChar char="-"/>
            </a:pPr>
            <a:r>
              <a:rPr lang="hu-HU" dirty="0"/>
              <a:t>a</a:t>
            </a:r>
            <a:r>
              <a:rPr lang="hu-HU" dirty="0" smtClean="0"/>
              <a:t>dóügyi </a:t>
            </a:r>
            <a:r>
              <a:rPr lang="hu-HU" dirty="0" err="1" smtClean="0"/>
              <a:t>tv.-hez</a:t>
            </a:r>
            <a:r>
              <a:rPr lang="hu-HU" dirty="0" smtClean="0"/>
              <a:t> hozzájárulás </a:t>
            </a:r>
          </a:p>
          <a:p>
            <a:r>
              <a:rPr lang="hu-HU" dirty="0" smtClean="0"/>
              <a:t>Javaslatot tesz az októberi diploma kiadására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2327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 smtClean="0"/>
              <a:t>Októberi diploma</a:t>
            </a:r>
            <a:endParaRPr lang="hu-HU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1860. október 20.</a:t>
            </a:r>
          </a:p>
          <a:p>
            <a:r>
              <a:rPr lang="hu-HU" dirty="0" smtClean="0"/>
              <a:t>Kapcsolódó </a:t>
            </a:r>
            <a:r>
              <a:rPr lang="hu-HU" dirty="0" err="1" smtClean="0"/>
              <a:t>jsz.-ok</a:t>
            </a:r>
            <a:r>
              <a:rPr lang="hu-HU" dirty="0" smtClean="0"/>
              <a:t>:  </a:t>
            </a:r>
          </a:p>
          <a:p>
            <a:pPr>
              <a:buFontTx/>
              <a:buChar char="-"/>
            </a:pPr>
            <a:r>
              <a:rPr lang="hu-HU" dirty="0" smtClean="0"/>
              <a:t>Tartományi gyűlési ügyrendek</a:t>
            </a:r>
          </a:p>
          <a:p>
            <a:pPr>
              <a:buFontTx/>
              <a:buChar char="-"/>
            </a:pPr>
            <a:r>
              <a:rPr lang="hu-HU" dirty="0" err="1"/>
              <a:t>Mo</a:t>
            </a:r>
            <a:r>
              <a:rPr lang="hu-HU" dirty="0" err="1" smtClean="0"/>
              <a:t>.-on</a:t>
            </a:r>
            <a:r>
              <a:rPr lang="hu-HU" dirty="0" smtClean="0"/>
              <a:t>: </a:t>
            </a:r>
            <a:r>
              <a:rPr lang="hu-HU" dirty="0"/>
              <a:t>legfelső </a:t>
            </a:r>
            <a:r>
              <a:rPr lang="hu-HU" dirty="0" smtClean="0"/>
              <a:t>kéziratok</a:t>
            </a:r>
          </a:p>
          <a:p>
            <a:r>
              <a:rPr lang="hu-HU" dirty="0" smtClean="0"/>
              <a:t>Császári privilégium, a dinasztia örökös önkorlátozása (nem </a:t>
            </a:r>
            <a:r>
              <a:rPr lang="hu-HU" dirty="0" err="1" smtClean="0"/>
              <a:t>alk</a:t>
            </a:r>
            <a:r>
              <a:rPr lang="hu-HU" dirty="0" smtClean="0"/>
              <a:t>.)</a:t>
            </a:r>
          </a:p>
          <a:p>
            <a:r>
              <a:rPr lang="hu-HU" dirty="0" smtClean="0"/>
              <a:t>„visszavonhatatlan állami </a:t>
            </a:r>
            <a:r>
              <a:rPr lang="hu-HU" dirty="0" err="1" smtClean="0"/>
              <a:t>alaptv</a:t>
            </a:r>
            <a:r>
              <a:rPr lang="hu-HU" dirty="0" smtClean="0"/>
              <a:t>.”</a:t>
            </a:r>
          </a:p>
          <a:p>
            <a:r>
              <a:rPr lang="hu-HU" dirty="0" smtClean="0"/>
              <a:t>Garancia? – minden új uralkodónak meg kell erősítenie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6304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Szuverenitás forrása: dinasztia (hordozója az uralkodó)</a:t>
            </a:r>
          </a:p>
          <a:p>
            <a:r>
              <a:rPr lang="hu-HU" dirty="0" smtClean="0"/>
              <a:t>Uralkodó hatalmát csak önmaga korlátozhatja</a:t>
            </a:r>
          </a:p>
          <a:p>
            <a:r>
              <a:rPr lang="hu-HU" dirty="0" smtClean="0"/>
              <a:t>Kormányforma: abszolút monarchia (némi korlát)</a:t>
            </a:r>
          </a:p>
          <a:p>
            <a:r>
              <a:rPr lang="hu-HU" dirty="0" smtClean="0"/>
              <a:t>Államszervezet: decentralizált egységes állam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(neoabszolutizmusban: centralizált)</a:t>
            </a:r>
          </a:p>
          <a:p>
            <a:r>
              <a:rPr lang="hu-HU" dirty="0" smtClean="0"/>
              <a:t>Egész birodalomra kiterjed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15815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Alapjogok: </a:t>
            </a:r>
          </a:p>
          <a:p>
            <a:pPr>
              <a:buFontTx/>
              <a:buChar char="-"/>
            </a:pPr>
            <a:r>
              <a:rPr lang="hu-HU" dirty="0" smtClean="0"/>
              <a:t>mint a neoabszolutizmusban</a:t>
            </a:r>
          </a:p>
          <a:p>
            <a:pPr>
              <a:buFontTx/>
              <a:buChar char="-"/>
            </a:pPr>
            <a:r>
              <a:rPr lang="hu-HU" dirty="0" smtClean="0"/>
              <a:t>+ szabad vallásgyakorlás, egyenlő hivatalviselési képesség, közteherviselés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1694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Tvhozás</a:t>
            </a:r>
            <a:r>
              <a:rPr lang="hu-HU" dirty="0" smtClean="0"/>
              <a:t> + végrehajtás = </a:t>
            </a:r>
            <a:r>
              <a:rPr lang="hu-HU" u="sng" dirty="0" smtClean="0"/>
              <a:t>császár</a:t>
            </a:r>
          </a:p>
          <a:p>
            <a:r>
              <a:rPr lang="hu-HU" dirty="0" smtClean="0"/>
              <a:t>Uralkodói </a:t>
            </a:r>
            <a:r>
              <a:rPr lang="hu-HU" dirty="0" err="1" smtClean="0"/>
              <a:t>prerogatívák</a:t>
            </a:r>
            <a:r>
              <a:rPr lang="hu-HU" dirty="0" smtClean="0"/>
              <a:t>   [előjog</a:t>
            </a:r>
            <a:r>
              <a:rPr lang="hu-HU" dirty="0"/>
              <a:t>, </a:t>
            </a:r>
            <a:r>
              <a:rPr lang="hu-HU" dirty="0" smtClean="0"/>
              <a:t>kiváltság</a:t>
            </a:r>
            <a:r>
              <a:rPr lang="hu-HU" dirty="0"/>
              <a:t>, </a:t>
            </a:r>
            <a:r>
              <a:rPr lang="hu-HU" dirty="0" smtClean="0"/>
              <a:t>tekintély]  körében (külügy, hadügy, biztonságügy, egyházügy, felsőoktatásügy) egyedül </a:t>
            </a:r>
            <a:r>
              <a:rPr lang="hu-HU" b="1" dirty="0" smtClean="0"/>
              <a:t>pátensek</a:t>
            </a:r>
            <a:r>
              <a:rPr lang="hu-HU" dirty="0"/>
              <a:t>et </a:t>
            </a:r>
            <a:r>
              <a:rPr lang="hu-HU" dirty="0" smtClean="0"/>
              <a:t>[parancs</a:t>
            </a:r>
            <a:r>
              <a:rPr lang="hu-HU" dirty="0"/>
              <a:t>, törvényerejű rendelet; szabadalom; nyílt </a:t>
            </a:r>
            <a:r>
              <a:rPr lang="hu-HU" dirty="0" smtClean="0"/>
              <a:t>levél] bocsáthat ki</a:t>
            </a:r>
          </a:p>
          <a:p>
            <a:r>
              <a:rPr lang="hu-HU" dirty="0" smtClean="0"/>
              <a:t>Szükségrendelet alkotás B. T. ügyeiben</a:t>
            </a:r>
          </a:p>
          <a:p>
            <a:r>
              <a:rPr lang="hu-HU" u="sng" dirty="0" smtClean="0"/>
              <a:t>Birodalmi Tanács </a:t>
            </a:r>
            <a:r>
              <a:rPr lang="hu-HU" dirty="0" smtClean="0"/>
              <a:t>jogköreinek felsorolása /közreműködés v. hozzájárulás/</a:t>
            </a:r>
          </a:p>
          <a:p>
            <a:r>
              <a:rPr lang="hu-HU" dirty="0" smtClean="0"/>
              <a:t>Minden egyébhez kell a </a:t>
            </a:r>
            <a:r>
              <a:rPr lang="hu-HU" u="sng" dirty="0" smtClean="0"/>
              <a:t>tartományi gyűlések </a:t>
            </a:r>
            <a:r>
              <a:rPr lang="hu-HU" dirty="0" smtClean="0"/>
              <a:t>közreműködése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3826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végrehajtás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Császár</a:t>
            </a:r>
          </a:p>
          <a:p>
            <a:r>
              <a:rPr lang="hu-HU" dirty="0" smtClean="0"/>
              <a:t>Kormány / miniszterek– közig. irányítása</a:t>
            </a:r>
          </a:p>
          <a:p>
            <a:r>
              <a:rPr lang="hu-HU" dirty="0" smtClean="0"/>
              <a:t>Kormányt ellenőrzi a Legfelső Számvevőszék (pénzügyi kontroll)</a:t>
            </a:r>
          </a:p>
          <a:p>
            <a:r>
              <a:rPr lang="hu-HU" dirty="0" smtClean="0"/>
              <a:t>Miniszterek a császárnak felelősek</a:t>
            </a:r>
          </a:p>
          <a:p>
            <a:r>
              <a:rPr lang="hu-HU" dirty="0" smtClean="0"/>
              <a:t>Helyi szintek maradnak: önkormányzati + állami szervek (</a:t>
            </a:r>
            <a:r>
              <a:rPr lang="hu-HU" dirty="0" err="1" smtClean="0"/>
              <a:t>kiv</a:t>
            </a:r>
            <a:r>
              <a:rPr lang="hu-HU" dirty="0" smtClean="0"/>
              <a:t>. : kerület, járás)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7547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u="sng" dirty="0" smtClean="0"/>
              <a:t/>
            </a:r>
            <a:br>
              <a:rPr lang="hu-HU" b="1" u="sng" dirty="0" smtClean="0"/>
            </a:br>
            <a:r>
              <a:rPr lang="hu-HU" b="1" u="sng" dirty="0" err="1" smtClean="0"/>
              <a:t>Pillersdorfi</a:t>
            </a:r>
            <a:r>
              <a:rPr lang="hu-HU" b="1" u="sng" dirty="0" smtClean="0"/>
              <a:t> alkotmány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700" dirty="0" smtClean="0"/>
              <a:t>(áprilisi alkotmány)</a:t>
            </a:r>
            <a:br>
              <a:rPr lang="hu-HU" sz="2700" dirty="0" smtClean="0"/>
            </a:b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Belügyminiszter</a:t>
            </a:r>
          </a:p>
          <a:p>
            <a:r>
              <a:rPr lang="hu-HU" dirty="0" smtClean="0"/>
              <a:t>Belga minta</a:t>
            </a:r>
          </a:p>
          <a:p>
            <a:r>
              <a:rPr lang="hu-HU" dirty="0" smtClean="0"/>
              <a:t>Oktrojált</a:t>
            </a:r>
          </a:p>
          <a:p>
            <a:r>
              <a:rPr lang="hu-HU" dirty="0" smtClean="0"/>
              <a:t>1848. április 24. hatályba lép</a:t>
            </a:r>
          </a:p>
          <a:p>
            <a:r>
              <a:rPr lang="hu-HU" dirty="0" smtClean="0"/>
              <a:t>1849. március 4-ig hatályban</a:t>
            </a:r>
          </a:p>
          <a:p>
            <a:r>
              <a:rPr lang="hu-HU" dirty="0" smtClean="0"/>
              <a:t>Szuverenitás – uralkodó</a:t>
            </a:r>
          </a:p>
          <a:p>
            <a:r>
              <a:rPr lang="hu-HU" dirty="0" smtClean="0"/>
              <a:t>Alkotmányos monarchia</a:t>
            </a:r>
          </a:p>
          <a:p>
            <a:r>
              <a:rPr lang="hu-HU" dirty="0" smtClean="0"/>
              <a:t>Decentralizált egységes állam</a:t>
            </a:r>
          </a:p>
          <a:p>
            <a:r>
              <a:rPr lang="hu-HU" dirty="0" smtClean="0"/>
              <a:t>Lombardiára, Velencére, Magyarországra nem terjed ki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579536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Tartományi gyűlés:</a:t>
            </a:r>
          </a:p>
          <a:p>
            <a:pPr>
              <a:buFontTx/>
              <a:buChar char="-"/>
            </a:pPr>
            <a:r>
              <a:rPr lang="hu-HU" dirty="0" smtClean="0"/>
              <a:t>Egykamarás</a:t>
            </a:r>
          </a:p>
          <a:p>
            <a:pPr>
              <a:buFontTx/>
              <a:buChar char="-"/>
            </a:pPr>
            <a:r>
              <a:rPr lang="hu-HU" dirty="0" smtClean="0"/>
              <a:t>Választás </a:t>
            </a:r>
            <a:r>
              <a:rPr lang="hu-HU" u="sng" dirty="0" smtClean="0"/>
              <a:t>kuriális választójog </a:t>
            </a:r>
            <a:r>
              <a:rPr lang="hu-HU" dirty="0" smtClean="0"/>
              <a:t>alapján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↓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választókat választási testületekbe 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osztják</a:t>
            </a:r>
          </a:p>
          <a:p>
            <a:pPr marL="0" indent="0">
              <a:buNone/>
            </a:pPr>
            <a:r>
              <a:rPr lang="hu-HU" dirty="0" smtClean="0"/>
              <a:t>- kúriák: virilisták, nagybirtokosok, városok, külkereskedelmi és iparkamarák, községek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4050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Bírói hatalom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Marad a régi</a:t>
            </a:r>
          </a:p>
          <a:p>
            <a:r>
              <a:rPr lang="hu-HU" dirty="0" smtClean="0"/>
              <a:t>Az is, hogy a függetlenségre nincs garancia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-------------------------</a:t>
            </a:r>
          </a:p>
          <a:p>
            <a:r>
              <a:rPr lang="hu-HU" dirty="0" err="1" smtClean="0"/>
              <a:t>M.o</a:t>
            </a:r>
            <a:r>
              <a:rPr lang="hu-HU" dirty="0" smtClean="0"/>
              <a:t>. ellenáll, rendelkezései ált. nem lépnek hatályba</a:t>
            </a:r>
          </a:p>
          <a:p>
            <a:r>
              <a:rPr lang="hu-HU" dirty="0" smtClean="0"/>
              <a:t>Hatása az 1861-es, 1867-es alkotmányozásra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775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 smtClean="0"/>
              <a:t>Februári pátens</a:t>
            </a:r>
            <a:endParaRPr lang="hu-HU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kísérlet arra, hogy az abszolutizmusba alkotmányos elemeket építsenek</a:t>
            </a:r>
          </a:p>
          <a:p>
            <a:r>
              <a:rPr lang="hu-HU" dirty="0" smtClean="0"/>
              <a:t>Kormányforma: abszolút monarchia</a:t>
            </a:r>
          </a:p>
          <a:p>
            <a:r>
              <a:rPr lang="hu-HU" dirty="0" smtClean="0"/>
              <a:t>Államszervezet: decentralizált egységes állam</a:t>
            </a:r>
          </a:p>
          <a:p>
            <a:r>
              <a:rPr lang="hu-HU" dirty="0" smtClean="0"/>
              <a:t>Hatály: egész birodalomra</a:t>
            </a:r>
          </a:p>
          <a:p>
            <a:r>
              <a:rPr lang="hu-HU" dirty="0" smtClean="0"/>
              <a:t>Alapjogok: </a:t>
            </a:r>
          </a:p>
          <a:p>
            <a:pPr>
              <a:buFontTx/>
              <a:buChar char="-"/>
            </a:pPr>
            <a:r>
              <a:rPr lang="hu-HU" dirty="0" smtClean="0"/>
              <a:t>mint az októberi </a:t>
            </a:r>
            <a:r>
              <a:rPr lang="hu-HU" dirty="0" err="1" smtClean="0"/>
              <a:t>dipl</a:t>
            </a:r>
            <a:r>
              <a:rPr lang="hu-HU" dirty="0" smtClean="0"/>
              <a:t>. </a:t>
            </a:r>
          </a:p>
          <a:p>
            <a:pPr>
              <a:buFontTx/>
              <a:buChar char="-"/>
            </a:pPr>
            <a:r>
              <a:rPr lang="hu-HU" dirty="0" smtClean="0"/>
              <a:t>1862. + törvényes bíróhoz való jog</a:t>
            </a:r>
          </a:p>
          <a:p>
            <a:pPr>
              <a:buFontTx/>
              <a:buChar char="-"/>
            </a:pPr>
            <a:r>
              <a:rPr lang="hu-HU" dirty="0" smtClean="0"/>
              <a:t>1862. + magánlakás sérthetetlensége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2049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törvényhozás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Császár</a:t>
            </a:r>
          </a:p>
          <a:p>
            <a:r>
              <a:rPr lang="hu-HU" dirty="0" smtClean="0"/>
              <a:t>Birodalmi Tanács</a:t>
            </a:r>
          </a:p>
          <a:p>
            <a:r>
              <a:rPr lang="hu-HU" dirty="0" smtClean="0"/>
              <a:t>Változás: marad a korábbi állapot, de B. T. – megszűnik a közreműködési jog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→ B.T. =</a:t>
            </a:r>
            <a:r>
              <a:rPr lang="hu-HU" dirty="0" err="1" smtClean="0"/>
              <a:t>tv.hozó</a:t>
            </a:r>
            <a:r>
              <a:rPr lang="hu-HU" dirty="0" smtClean="0"/>
              <a:t> szerv</a:t>
            </a:r>
          </a:p>
          <a:p>
            <a:pPr marL="0" indent="0">
              <a:buNone/>
            </a:pPr>
            <a:r>
              <a:rPr lang="hu-HU" dirty="0" smtClean="0"/>
              <a:t>•                      B.T. : 2 kamarás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↙                    ↘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Képviselőház          Urak Háza</a:t>
            </a:r>
          </a:p>
          <a:p>
            <a:pPr marL="0" indent="0">
              <a:buNone/>
            </a:pPr>
            <a:r>
              <a:rPr lang="hu-HU" dirty="0" smtClean="0"/>
              <a:t>     kuriális választójog    (dinasztia hercegei,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alapján tartományi      császár kinevezettjei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gyűlések delegálnak           /földbirtokosok, művészek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               főpapok/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37862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Császár jogkörei:</a:t>
            </a:r>
          </a:p>
          <a:p>
            <a:pPr>
              <a:buFontTx/>
              <a:buChar char="-"/>
            </a:pPr>
            <a:r>
              <a:rPr lang="hu-HU" dirty="0" smtClean="0"/>
              <a:t>B.T. összehívása, elnapolása</a:t>
            </a:r>
          </a:p>
          <a:p>
            <a:pPr>
              <a:buFontTx/>
              <a:buChar char="-"/>
            </a:pPr>
            <a:r>
              <a:rPr lang="hu-HU" dirty="0" smtClean="0"/>
              <a:t>Képviselőház feloszlatása  </a:t>
            </a:r>
          </a:p>
          <a:p>
            <a:pPr>
              <a:buFontTx/>
              <a:buChar char="-"/>
            </a:pPr>
            <a:r>
              <a:rPr lang="hu-HU" dirty="0" smtClean="0"/>
              <a:t>Abszolút vétójog</a:t>
            </a:r>
          </a:p>
          <a:p>
            <a:pPr>
              <a:buFontTx/>
              <a:buChar char="-"/>
            </a:pPr>
            <a:r>
              <a:rPr lang="hu-HU" dirty="0" err="1"/>
              <a:t>tv.-</a:t>
            </a:r>
            <a:r>
              <a:rPr lang="hu-HU" dirty="0" err="1" smtClean="0"/>
              <a:t>ek</a:t>
            </a:r>
            <a:r>
              <a:rPr lang="hu-HU" dirty="0" smtClean="0"/>
              <a:t>  kihirdetése</a:t>
            </a:r>
          </a:p>
          <a:p>
            <a:pPr marL="0" indent="0">
              <a:buNone/>
            </a:pPr>
            <a:r>
              <a:rPr lang="hu-HU" dirty="0" smtClean="0"/>
              <a:t>• </a:t>
            </a:r>
            <a:r>
              <a:rPr lang="hu-HU" u="sng" dirty="0" err="1" smtClean="0"/>
              <a:t>Tvhozás</a:t>
            </a:r>
            <a:r>
              <a:rPr lang="hu-HU" u="sng" dirty="0" smtClean="0"/>
              <a:t>:</a:t>
            </a:r>
            <a:r>
              <a:rPr lang="hu-HU" dirty="0" smtClean="0"/>
              <a:t> 2 kamara + császár</a:t>
            </a:r>
          </a:p>
          <a:p>
            <a:pPr marL="0" indent="0">
              <a:buNone/>
            </a:pPr>
            <a:r>
              <a:rPr lang="hu-HU" dirty="0" smtClean="0"/>
              <a:t>/abszolút, v. 2/3-os többség/</a:t>
            </a:r>
          </a:p>
          <a:p>
            <a:pPr>
              <a:buFontTx/>
              <a:buChar char="-"/>
            </a:pPr>
            <a:endParaRPr lang="hu-HU" dirty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31642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u="sng" dirty="0" smtClean="0"/>
              <a:t>Végrehajtó hat.: </a:t>
            </a:r>
            <a:r>
              <a:rPr lang="hu-HU" dirty="0" smtClean="0"/>
              <a:t>császár</a:t>
            </a:r>
          </a:p>
          <a:p>
            <a:r>
              <a:rPr lang="hu-HU" dirty="0" smtClean="0"/>
              <a:t>Császárnak felelős kormány</a:t>
            </a:r>
          </a:p>
          <a:p>
            <a:r>
              <a:rPr lang="hu-HU" dirty="0" smtClean="0"/>
              <a:t>Legfelső Számvevőszék</a:t>
            </a:r>
          </a:p>
          <a:p>
            <a:r>
              <a:rPr lang="hu-HU" dirty="0" smtClean="0"/>
              <a:t>Új: Államtanács</a:t>
            </a:r>
          </a:p>
          <a:p>
            <a:r>
              <a:rPr lang="hu-HU" dirty="0" smtClean="0"/>
              <a:t>Helyi szintek: mint korábban, de az önkormányzatiság erősödik</a:t>
            </a:r>
          </a:p>
          <a:p>
            <a:r>
              <a:rPr lang="hu-HU" u="sng" dirty="0" smtClean="0"/>
              <a:t>Bírói: </a:t>
            </a:r>
            <a:r>
              <a:rPr lang="hu-HU" dirty="0" smtClean="0"/>
              <a:t>marad</a:t>
            </a:r>
          </a:p>
          <a:p>
            <a:r>
              <a:rPr lang="hu-HU" dirty="0" smtClean="0"/>
              <a:t>1865-ig marad hatályban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3692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1866. poroszok győzelme</a:t>
            </a:r>
          </a:p>
          <a:p>
            <a:r>
              <a:rPr lang="hu-HU" dirty="0" smtClean="0"/>
              <a:t>1867. kiegyezés</a:t>
            </a:r>
          </a:p>
          <a:p>
            <a:r>
              <a:rPr lang="hu-HU" dirty="0" smtClean="0"/>
              <a:t>1867. módosított februári pátens + kiegészítő </a:t>
            </a:r>
            <a:r>
              <a:rPr lang="hu-HU" dirty="0" err="1" smtClean="0"/>
              <a:t>tv-ek</a:t>
            </a:r>
            <a:endParaRPr lang="hu-HU" dirty="0" smtClean="0"/>
          </a:p>
          <a:p>
            <a:r>
              <a:rPr lang="hu-HU" u="sng" dirty="0" smtClean="0"/>
              <a:t>1867. dec. 21.: decemberi </a:t>
            </a:r>
            <a:r>
              <a:rPr lang="hu-HU" u="sng" dirty="0" err="1" smtClean="0"/>
              <a:t>alk</a:t>
            </a:r>
            <a:r>
              <a:rPr lang="hu-HU" u="sng" dirty="0" smtClean="0"/>
              <a:t>.</a:t>
            </a:r>
          </a:p>
          <a:p>
            <a:pPr>
              <a:buFontTx/>
              <a:buChar char="-"/>
            </a:pPr>
            <a:r>
              <a:rPr lang="hu-HU" dirty="0" smtClean="0"/>
              <a:t>Nem oktrojált, hanem szerződéses</a:t>
            </a:r>
          </a:p>
          <a:p>
            <a:pPr>
              <a:buFontTx/>
              <a:buChar char="-"/>
            </a:pPr>
            <a:r>
              <a:rPr lang="hu-HU" dirty="0" smtClean="0"/>
              <a:t>Több tv.:</a:t>
            </a:r>
          </a:p>
          <a:p>
            <a:pPr marL="0" indent="0">
              <a:buNone/>
            </a:pPr>
            <a:r>
              <a:rPr lang="hu-HU" dirty="0" smtClean="0"/>
              <a:t>             - birodalmi képviseletről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- állampolgárok alapjogairól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- Birodalmi Bíróságról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- bírói hatalomról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- a kormányzati és végrehajtó hat. Gyakorlásáról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-  + delegációkról szóló tv.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- miniszteri felelősségről szóló tv.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5885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u="sng" dirty="0" smtClean="0"/>
              <a:t/>
            </a:r>
            <a:br>
              <a:rPr lang="hu-HU" u="sng" dirty="0" smtClean="0"/>
            </a:br>
            <a:r>
              <a:rPr lang="hu-HU" u="sng" dirty="0" smtClean="0"/>
              <a:t>1867</a:t>
            </a:r>
            <a:r>
              <a:rPr lang="hu-HU" u="sng" dirty="0"/>
              <a:t>. dec. 21.: decemberi </a:t>
            </a:r>
            <a:r>
              <a:rPr lang="hu-HU" u="sng" dirty="0" err="1"/>
              <a:t>alk</a:t>
            </a:r>
            <a:r>
              <a:rPr lang="hu-HU" u="sng" dirty="0" smtClean="0"/>
              <a:t>.</a:t>
            </a:r>
            <a:br>
              <a:rPr lang="hu-HU" u="sng" dirty="0" smtClean="0"/>
            </a:br>
            <a:r>
              <a:rPr lang="hu-HU" u="sng" dirty="0" smtClean="0"/>
              <a:t>(1918. okt. 16-ig hatályban)</a:t>
            </a:r>
            <a:r>
              <a:rPr lang="hu-HU" u="sng" dirty="0"/>
              <a:t/>
            </a:r>
            <a:br>
              <a:rPr lang="hu-HU" u="sng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99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Legfontosabb változások: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Császári szükségrendelet részletes szabályozása</a:t>
            </a:r>
          </a:p>
          <a:p>
            <a:r>
              <a:rPr lang="hu-HU" dirty="0" err="1" smtClean="0"/>
              <a:t>Tv.erejű</a:t>
            </a:r>
            <a:r>
              <a:rPr lang="hu-HU" dirty="0" smtClean="0"/>
              <a:t> rendeletek akkor válnak véglegessé, ha a B. T. – ha összeül – megerősíti </a:t>
            </a:r>
          </a:p>
          <a:p>
            <a:r>
              <a:rPr lang="hu-HU" dirty="0" smtClean="0"/>
              <a:t>Császár rendelkezései miniszteri ellenjegyzéssel</a:t>
            </a:r>
          </a:p>
          <a:p>
            <a:r>
              <a:rPr lang="hu-HU" dirty="0" smtClean="0"/>
              <a:t>Miniszterek B. T. –</a:t>
            </a:r>
            <a:r>
              <a:rPr lang="hu-HU" dirty="0" err="1" smtClean="0"/>
              <a:t>nak</a:t>
            </a:r>
            <a:r>
              <a:rPr lang="hu-HU" dirty="0" smtClean="0"/>
              <a:t> felelősek</a:t>
            </a:r>
          </a:p>
          <a:p>
            <a:r>
              <a:rPr lang="hu-HU" dirty="0" smtClean="0"/>
              <a:t>Új miniszterek: tárca nélküli</a:t>
            </a:r>
          </a:p>
          <a:p>
            <a:r>
              <a:rPr lang="hu-HU" dirty="0" smtClean="0"/>
              <a:t>Parlamentarizmus nem alakul ki</a:t>
            </a:r>
          </a:p>
          <a:p>
            <a:r>
              <a:rPr lang="hu-HU" dirty="0" smtClean="0"/>
              <a:t>Államtanácsot megszüntették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830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u="sng" dirty="0"/>
              <a:t>Bíróságok:</a:t>
            </a:r>
            <a:r>
              <a:rPr lang="hu-HU" dirty="0"/>
              <a:t> Legfelső </a:t>
            </a:r>
            <a:r>
              <a:rPr lang="hu-HU" dirty="0" err="1" smtClean="0"/>
              <a:t>Tv.szék</a:t>
            </a:r>
            <a:r>
              <a:rPr lang="hu-HU" dirty="0"/>
              <a:t>, Semmítőszék, Birodalmi Bíróság /=Alkotmánybíróság/, Közigazgatási Bíróság, Állambíróság /miniszterek elleni ügyekben</a:t>
            </a:r>
            <a:r>
              <a:rPr lang="hu-HU" dirty="0" smtClean="0"/>
              <a:t>/</a:t>
            </a:r>
          </a:p>
          <a:p>
            <a:r>
              <a:rPr lang="hu-HU" dirty="0" smtClean="0"/>
              <a:t>Tartományokban: </a:t>
            </a:r>
          </a:p>
          <a:p>
            <a:pPr>
              <a:buFontTx/>
              <a:buChar char="-"/>
            </a:pPr>
            <a:r>
              <a:rPr lang="hu-HU" dirty="0" smtClean="0"/>
              <a:t>tartományi felsőbíróságok /III. fok, jogegységre ügyelnek/, </a:t>
            </a:r>
          </a:p>
          <a:p>
            <a:pPr>
              <a:buFontTx/>
              <a:buChar char="-"/>
            </a:pPr>
            <a:r>
              <a:rPr lang="hu-HU" dirty="0" smtClean="0"/>
              <a:t>tartományi bíróságok, /I. és II. fokon/</a:t>
            </a:r>
          </a:p>
          <a:p>
            <a:pPr>
              <a:buFontTx/>
              <a:buChar char="-"/>
            </a:pPr>
            <a:r>
              <a:rPr lang="hu-HU" dirty="0" smtClean="0"/>
              <a:t>Bűntettek esetében: 3tagú hivatásos </a:t>
            </a:r>
            <a:r>
              <a:rPr lang="hu-HU" dirty="0" err="1" smtClean="0"/>
              <a:t>b.tanács</a:t>
            </a:r>
            <a:r>
              <a:rPr lang="hu-HU" dirty="0" smtClean="0"/>
              <a:t>+ 12 tagú esküdtszék</a:t>
            </a:r>
          </a:p>
          <a:p>
            <a:pPr marL="0" indent="0">
              <a:buNone/>
            </a:pPr>
            <a:r>
              <a:rPr lang="hu-HU" dirty="0" smtClean="0"/>
              <a:t>• Prága, Bécs, Trieszt – kereskedelmi bíróságok</a:t>
            </a:r>
          </a:p>
          <a:p>
            <a:pPr marL="0" indent="0">
              <a:buNone/>
            </a:pPr>
            <a:r>
              <a:rPr lang="hu-HU" dirty="0" smtClean="0"/>
              <a:t>• járásokban 1-es bírók I. fokon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9478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u="sng" dirty="0" smtClean="0"/>
              <a:t>Alapjogok:</a:t>
            </a:r>
            <a:r>
              <a:rPr lang="hu-HU" dirty="0" smtClean="0"/>
              <a:t> tv. előtti egyenlőség, nemzetiségek védelme, ingatlanszerzés szabadsága, szabad helyváltoztatás, lelkiismeret-, vallásszabadság,elismert felekezetek, tanszabadság, szólás-, sajtószabadság, petíciós jog, egyesülési és gyülekezési szabadság,személyes szabadság, </a:t>
            </a:r>
            <a:r>
              <a:rPr lang="hu-HU" dirty="0" err="1" smtClean="0"/>
              <a:t>tves</a:t>
            </a:r>
            <a:r>
              <a:rPr lang="hu-HU" dirty="0" smtClean="0"/>
              <a:t> bíróhoz való jog,magánlakás és levéltitok sérthetetlensége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9377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Választási rendszer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 Képviselőház tagjait a tartományi gyűlések delegálják</a:t>
            </a:r>
          </a:p>
          <a:p>
            <a:r>
              <a:rPr lang="hu-HU" dirty="0" smtClean="0"/>
              <a:t>Kivételes: választás</a:t>
            </a:r>
          </a:p>
          <a:p>
            <a:r>
              <a:rPr lang="hu-HU" u="sng" dirty="0" smtClean="0"/>
              <a:t>1868. tv. </a:t>
            </a:r>
          </a:p>
          <a:p>
            <a:r>
              <a:rPr lang="hu-HU" u="sng" dirty="0" smtClean="0"/>
              <a:t>1873. </a:t>
            </a:r>
            <a:r>
              <a:rPr lang="hu-HU" u="sng" dirty="0" err="1" smtClean="0"/>
              <a:t>reformtv</a:t>
            </a:r>
            <a:r>
              <a:rPr lang="hu-HU" dirty="0" smtClean="0"/>
              <a:t>. –delegálás helyett választás /többségi elv/</a:t>
            </a:r>
          </a:p>
          <a:p>
            <a:pPr marL="0" indent="0">
              <a:buNone/>
            </a:pPr>
            <a:r>
              <a:rPr lang="hu-HU" dirty="0" smtClean="0"/>
              <a:t>- 4 kúria: nagybirtok, városok, kereskedelmi és iparkamarák, községek /4.-ben közvetett/</a:t>
            </a:r>
          </a:p>
          <a:p>
            <a:r>
              <a:rPr lang="hu-HU" dirty="0" smtClean="0"/>
              <a:t>Tartományi gyűlések virilistái az Urak Házában</a:t>
            </a:r>
          </a:p>
          <a:p>
            <a:pPr marL="0" indent="0">
              <a:buNone/>
            </a:pPr>
            <a:r>
              <a:rPr lang="hu-HU" dirty="0" smtClean="0"/>
              <a:t>/A </a:t>
            </a:r>
            <a:r>
              <a:rPr lang="hu-HU" dirty="0" err="1"/>
              <a:t>virilizmus</a:t>
            </a:r>
            <a:r>
              <a:rPr lang="hu-HU" dirty="0"/>
              <a:t> </a:t>
            </a:r>
            <a:r>
              <a:rPr lang="hu-HU" dirty="0" err="1"/>
              <a:t>a</a:t>
            </a:r>
            <a:r>
              <a:rPr lang="hu-HU" dirty="0"/>
              <a:t> vagyonosok, illetve a legtöbb adót fizetők számára kitüntetett jogokat, elsősorban aránytalan </a:t>
            </a:r>
            <a:r>
              <a:rPr lang="hu-HU" dirty="0" smtClean="0"/>
              <a:t> választójogot </a:t>
            </a:r>
            <a:r>
              <a:rPr lang="hu-HU" dirty="0"/>
              <a:t>(nagyobb képviseletet) biztosító politikai és jogi elv</a:t>
            </a:r>
            <a:r>
              <a:rPr lang="hu-HU" dirty="0" smtClean="0"/>
              <a:t>./</a:t>
            </a:r>
          </a:p>
          <a:p>
            <a:pPr marL="0" indent="0">
              <a:buNone/>
            </a:pPr>
            <a:r>
              <a:rPr lang="hu-HU" dirty="0" smtClean="0"/>
              <a:t>•Nőknek az 1. kúriában van választójoga!!!!!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8669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u="sng" dirty="0" smtClean="0"/>
              <a:t>1882.: </a:t>
            </a:r>
            <a:r>
              <a:rPr lang="hu-HU" dirty="0" smtClean="0"/>
              <a:t>2. és 4. kúriában csökken az adócenzus – tehát bővül a kör + 5. kúria</a:t>
            </a:r>
          </a:p>
          <a:p>
            <a:r>
              <a:rPr lang="hu-HU" dirty="0" smtClean="0"/>
              <a:t>5. kúriában ált. választójog, 24 éves, osztrák, férfi, cenzus nincs, </a:t>
            </a:r>
          </a:p>
          <a:p>
            <a:r>
              <a:rPr lang="hu-HU" dirty="0" smtClean="0"/>
              <a:t>Többes választójog, mert az első 4 tagjai az 5.-ben is leadhatták voksukat (</a:t>
            </a:r>
            <a:r>
              <a:rPr lang="hu-HU" dirty="0" err="1" smtClean="0"/>
              <a:t>kiv</a:t>
            </a:r>
            <a:r>
              <a:rPr lang="hu-HU" dirty="0" smtClean="0"/>
              <a:t>. nők)</a:t>
            </a:r>
          </a:p>
          <a:p>
            <a:r>
              <a:rPr lang="hu-HU" u="sng" dirty="0" smtClean="0"/>
              <a:t>1907. : </a:t>
            </a:r>
            <a:r>
              <a:rPr lang="hu-HU" dirty="0" smtClean="0"/>
              <a:t>általános, egyenlő, közvetlen és titkos férfiaknak + nők viszont elvesztették</a:t>
            </a:r>
          </a:p>
          <a:p>
            <a:r>
              <a:rPr lang="hu-HU" dirty="0" smtClean="0"/>
              <a:t>Többségi választási rendszer marad /tartományok népességszám + adófizetés alapján  gazdagabb </a:t>
            </a:r>
            <a:r>
              <a:rPr lang="hu-HU" smtClean="0"/>
              <a:t>tartományok így </a:t>
            </a:r>
            <a:r>
              <a:rPr lang="hu-HU" dirty="0" smtClean="0"/>
              <a:t>többet, mint népességszám alapján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8256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2993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törvényhozás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                           </a:t>
            </a:r>
            <a:r>
              <a:rPr lang="hu-HU" b="1" dirty="0" smtClean="0"/>
              <a:t>Birodalmi Gyűlés</a:t>
            </a:r>
          </a:p>
          <a:p>
            <a:pPr marL="0" indent="0">
              <a:buNone/>
            </a:pPr>
            <a:r>
              <a:rPr lang="hu-HU" b="1" dirty="0"/>
              <a:t> </a:t>
            </a:r>
            <a:r>
              <a:rPr lang="hu-HU" b="1" dirty="0" smtClean="0"/>
              <a:t>                  </a:t>
            </a:r>
            <a:r>
              <a:rPr lang="hu-HU" dirty="0" smtClean="0"/>
              <a:t>(1848 májusától 1 kamarás)</a:t>
            </a:r>
          </a:p>
          <a:p>
            <a:pPr marL="0" indent="0">
              <a:buNone/>
            </a:pPr>
            <a:r>
              <a:rPr lang="hu-HU" dirty="0" smtClean="0"/>
              <a:t>                             ↙                  ↘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</a:t>
            </a:r>
            <a:r>
              <a:rPr lang="hu-HU" b="1" dirty="0" smtClean="0"/>
              <a:t>Képviselőház        Szenátus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</a:t>
            </a:r>
            <a:r>
              <a:rPr lang="hu-HU" sz="2400" dirty="0" smtClean="0"/>
              <a:t>választás, de majd tv.          minta: Lordok Háza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+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</a:t>
            </a:r>
            <a:r>
              <a:rPr lang="hu-HU" b="1" dirty="0" smtClean="0"/>
              <a:t>császár</a:t>
            </a:r>
          </a:p>
          <a:p>
            <a:pPr marL="0" indent="0">
              <a:buNone/>
            </a:pPr>
            <a:r>
              <a:rPr lang="hu-HU" sz="2800" dirty="0" smtClean="0"/>
              <a:t>Törvénykezdeményezés mindenkit megillet, még a kormányt is (egyszerű, vagy minősített többség)</a:t>
            </a:r>
            <a:endParaRPr lang="hu-HU" sz="28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8434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Végrehajtó hatalom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hu-HU" b="1" dirty="0" smtClean="0"/>
              <a:t>Császár </a:t>
            </a:r>
            <a:r>
              <a:rPr lang="hu-HU" dirty="0" smtClean="0"/>
              <a:t>(= államfő)</a:t>
            </a:r>
          </a:p>
          <a:p>
            <a:pPr marL="0" indent="0">
              <a:buNone/>
            </a:pPr>
            <a:r>
              <a:rPr lang="hu-HU" b="1" dirty="0" smtClean="0"/>
              <a:t>                                               +</a:t>
            </a:r>
          </a:p>
          <a:p>
            <a:r>
              <a:rPr lang="hu-HU" b="1" dirty="0" smtClean="0"/>
              <a:t>Kormány:</a:t>
            </a:r>
            <a:r>
              <a:rPr lang="hu-HU" dirty="0" smtClean="0"/>
              <a:t> </a:t>
            </a:r>
            <a:r>
              <a:rPr lang="hu-HU" u="sng" dirty="0" smtClean="0"/>
              <a:t>6 miniszter</a:t>
            </a:r>
            <a:r>
              <a:rPr lang="hu-HU" dirty="0" smtClean="0"/>
              <a:t> (külügy, belügy, igazságügy, pénzügy, hadügy, közoktatás) = minisztertanács</a:t>
            </a:r>
          </a:p>
          <a:p>
            <a:r>
              <a:rPr lang="hu-HU" dirty="0" smtClean="0"/>
              <a:t>Élén külügyminiszter (miniszterelnök nincs)</a:t>
            </a:r>
          </a:p>
          <a:p>
            <a:r>
              <a:rPr lang="hu-HU" dirty="0" smtClean="0"/>
              <a:t>Miniszterek felelősek a Birodalmi Gyűlésnek</a:t>
            </a:r>
          </a:p>
          <a:p>
            <a:r>
              <a:rPr lang="hu-HU" dirty="0" smtClean="0"/>
              <a:t>Miniszteri ellenjegyzés</a:t>
            </a:r>
          </a:p>
          <a:p>
            <a:r>
              <a:rPr lang="hu-HU" dirty="0" smtClean="0"/>
              <a:t>Birodalom – </a:t>
            </a:r>
            <a:r>
              <a:rPr lang="hu-HU" u="sng" dirty="0" smtClean="0"/>
              <a:t>tartományok</a:t>
            </a:r>
            <a:r>
              <a:rPr lang="hu-HU" dirty="0" smtClean="0"/>
              <a:t>: kerületek, községek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↓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</a:t>
            </a:r>
            <a:r>
              <a:rPr lang="hu-HU" u="sng" dirty="0" smtClean="0"/>
              <a:t>önkormányzat </a:t>
            </a:r>
            <a:r>
              <a:rPr lang="hu-HU" dirty="0" smtClean="0"/>
              <a:t>+ helytartó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/az állami közigazgatást képviseli/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679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bíráskodás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Legfelső Törvényszék</a:t>
            </a:r>
          </a:p>
          <a:p>
            <a:r>
              <a:rPr lang="hu-HU" dirty="0" smtClean="0"/>
              <a:t>Semmítőszék</a:t>
            </a:r>
          </a:p>
          <a:p>
            <a:r>
              <a:rPr lang="hu-HU" dirty="0" smtClean="0"/>
              <a:t>Tartományok: felsőbíróságok</a:t>
            </a:r>
          </a:p>
          <a:p>
            <a:r>
              <a:rPr lang="hu-HU" dirty="0" smtClean="0"/>
              <a:t>Kerületek: kerületi bíróságok</a:t>
            </a:r>
          </a:p>
          <a:p>
            <a:r>
              <a:rPr lang="hu-HU" dirty="0" smtClean="0"/>
              <a:t>Helyi (úriszék megszűnik)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2404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választójog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24 éves, osztrák, férfi,</a:t>
            </a:r>
          </a:p>
          <a:p>
            <a:r>
              <a:rPr lang="hu-HU" dirty="0" smtClean="0"/>
              <a:t>Állandó lakás</a:t>
            </a:r>
          </a:p>
          <a:p>
            <a:r>
              <a:rPr lang="hu-HU" dirty="0" smtClean="0"/>
              <a:t>Meghatározott egyenes adó (1848 júniusától: kizárva a „csak közsegélyből élők”)</a:t>
            </a:r>
          </a:p>
          <a:p>
            <a:r>
              <a:rPr lang="hu-HU" dirty="0" smtClean="0"/>
              <a:t>Meghatározott évi egyenes adó fizetése</a:t>
            </a:r>
          </a:p>
          <a:p>
            <a:r>
              <a:rPr lang="hu-HU" dirty="0" smtClean="0"/>
              <a:t>Szavazás szóban vagy írásban</a:t>
            </a:r>
          </a:p>
          <a:p>
            <a:r>
              <a:rPr lang="hu-HU" dirty="0" smtClean="0"/>
              <a:t>Közvetett (elektorok)</a:t>
            </a:r>
          </a:p>
          <a:p>
            <a:r>
              <a:rPr lang="hu-HU" dirty="0" smtClean="0"/>
              <a:t>Elektorok titkosan és írásban választanak a választópolgárok közül</a:t>
            </a:r>
          </a:p>
          <a:p>
            <a:pPr marL="0" indent="0">
              <a:buNone/>
            </a:pPr>
            <a:r>
              <a:rPr lang="hu-HU" dirty="0"/>
              <a:t>  </a:t>
            </a:r>
            <a:r>
              <a:rPr lang="hu-HU" dirty="0" smtClean="0"/>
              <a:t>                               -------------</a:t>
            </a:r>
          </a:p>
          <a:p>
            <a:pPr marL="0" indent="0">
              <a:buNone/>
            </a:pPr>
            <a:r>
              <a:rPr lang="hu-HU" dirty="0" smtClean="0"/>
              <a:t> 1 kamarás </a:t>
            </a:r>
            <a:r>
              <a:rPr lang="hu-HU" dirty="0" err="1" smtClean="0"/>
              <a:t>Bir</a:t>
            </a:r>
            <a:r>
              <a:rPr lang="hu-HU" dirty="0" smtClean="0"/>
              <a:t>. </a:t>
            </a:r>
            <a:r>
              <a:rPr lang="hu-HU" dirty="0" err="1" smtClean="0"/>
              <a:t>Gy</a:t>
            </a:r>
            <a:r>
              <a:rPr lang="hu-HU" dirty="0" smtClean="0"/>
              <a:t>. legjelentősebb </a:t>
            </a:r>
            <a:r>
              <a:rPr lang="hu-HU" dirty="0"/>
              <a:t>teljesítménye): 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- jobbágyfelszabadítás, (megváltás: 1/3 – 1/3 – 1/3) 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-  új alkotmánytervezet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6188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 err="1" smtClean="0"/>
              <a:t>Kremsieri</a:t>
            </a:r>
            <a:r>
              <a:rPr lang="hu-HU" b="1" u="sng" dirty="0" smtClean="0"/>
              <a:t> alkotmánytervezet</a:t>
            </a:r>
            <a:endParaRPr lang="hu-HU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Minta: Birodalmi Gyűlés 2 törvénye (alapjogokról, államszervezet alapintézményeiről)</a:t>
            </a:r>
          </a:p>
          <a:p>
            <a:r>
              <a:rPr lang="hu-HU" dirty="0" smtClean="0"/>
              <a:t>B. </a:t>
            </a:r>
            <a:r>
              <a:rPr lang="hu-HU" dirty="0" err="1" smtClean="0"/>
              <a:t>Gy.-t</a:t>
            </a:r>
            <a:r>
              <a:rPr lang="hu-HU" dirty="0" smtClean="0"/>
              <a:t> feloszlatják, így tervezet marad</a:t>
            </a:r>
          </a:p>
          <a:p>
            <a:r>
              <a:rPr lang="hu-HU" dirty="0" smtClean="0"/>
              <a:t>Nagy hatás</a:t>
            </a:r>
          </a:p>
          <a:p>
            <a:r>
              <a:rPr lang="hu-HU" dirty="0" smtClean="0"/>
              <a:t>Népszuverenitás</a:t>
            </a:r>
          </a:p>
          <a:p>
            <a:r>
              <a:rPr lang="hu-HU" dirty="0" smtClean="0"/>
              <a:t>Alkotmányos monarchia</a:t>
            </a:r>
          </a:p>
          <a:p>
            <a:r>
              <a:rPr lang="hu-HU" dirty="0" smtClean="0"/>
              <a:t>Föderáció</a:t>
            </a:r>
          </a:p>
          <a:p>
            <a:r>
              <a:rPr lang="hu-HU" dirty="0" smtClean="0"/>
              <a:t>Alapjogok (</a:t>
            </a:r>
            <a:r>
              <a:rPr lang="hu-HU" dirty="0" err="1" smtClean="0"/>
              <a:t>bcs</a:t>
            </a:r>
            <a:r>
              <a:rPr lang="hu-HU" dirty="0" smtClean="0"/>
              <a:t>. esetében nincs halálbüntetés)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65662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425</TotalTime>
  <Words>1691</Words>
  <Application>Microsoft Office PowerPoint</Application>
  <PresentationFormat>Diavetítés a képernyőre (4:3 oldalarány)</PresentationFormat>
  <Paragraphs>288</Paragraphs>
  <Slides>42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42</vt:i4>
      </vt:variant>
    </vt:vector>
  </HeadingPairs>
  <TitlesOfParts>
    <vt:vector size="46" baseType="lpstr">
      <vt:lpstr>Arial</vt:lpstr>
      <vt:lpstr>Century Gothic</vt:lpstr>
      <vt:lpstr>Wingdings 3</vt:lpstr>
      <vt:lpstr>Ion</vt:lpstr>
      <vt:lpstr>Ausztria</vt:lpstr>
      <vt:lpstr>1848</vt:lpstr>
      <vt:lpstr> Pillersdorfi alkotmány (áprilisi alkotmány)  </vt:lpstr>
      <vt:lpstr>PowerPoint-bemutató</vt:lpstr>
      <vt:lpstr>törvényhozás</vt:lpstr>
      <vt:lpstr>Végrehajtó hatalom</vt:lpstr>
      <vt:lpstr>bíráskodás</vt:lpstr>
      <vt:lpstr>választójog</vt:lpstr>
      <vt:lpstr>Kremsieri alkotmánytervezet</vt:lpstr>
      <vt:lpstr>Törvényhozás</vt:lpstr>
      <vt:lpstr>végrehajtás</vt:lpstr>
      <vt:lpstr>bíróság</vt:lpstr>
      <vt:lpstr>1849-es (olmützi) alkotmány</vt:lpstr>
      <vt:lpstr>törvényhozás</vt:lpstr>
      <vt:lpstr>Végrehajtás</vt:lpstr>
      <vt:lpstr>közigazgatás</vt:lpstr>
      <vt:lpstr>Bíráskodás </vt:lpstr>
      <vt:lpstr>Neoabszolutizmus (1851 - 1860)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Októberi diploma</vt:lpstr>
      <vt:lpstr>PowerPoint-bemutató</vt:lpstr>
      <vt:lpstr>PowerPoint-bemutató</vt:lpstr>
      <vt:lpstr>PowerPoint-bemutató</vt:lpstr>
      <vt:lpstr>végrehajtás</vt:lpstr>
      <vt:lpstr>PowerPoint-bemutató</vt:lpstr>
      <vt:lpstr>Bírói hatalom</vt:lpstr>
      <vt:lpstr>Februári pátens</vt:lpstr>
      <vt:lpstr>törvényhozás</vt:lpstr>
      <vt:lpstr>PowerPoint-bemutató</vt:lpstr>
      <vt:lpstr>PowerPoint-bemutató</vt:lpstr>
      <vt:lpstr>PowerPoint-bemutató</vt:lpstr>
      <vt:lpstr> 1867. dec. 21.: decemberi alk. (1918. okt. 16-ig hatályban) </vt:lpstr>
      <vt:lpstr>Legfontosabb változások:</vt:lpstr>
      <vt:lpstr>PowerPoint-bemutató</vt:lpstr>
      <vt:lpstr>Választási rendszer 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Ausztria</dc:title>
  <dc:creator>PPKE</dc:creator>
  <cp:lastModifiedBy>Körmendy Renáta</cp:lastModifiedBy>
  <cp:revision>55</cp:revision>
  <dcterms:created xsi:type="dcterms:W3CDTF">2016-05-05T23:36:15Z</dcterms:created>
  <dcterms:modified xsi:type="dcterms:W3CDTF">2021-02-16T15:24:58Z</dcterms:modified>
</cp:coreProperties>
</file>