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46FC-EA34-42D2-9093-30CB611547BC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4745-3826-4A72-A4F2-73BE7F8A9B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7985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46FC-EA34-42D2-9093-30CB611547BC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4745-3826-4A72-A4F2-73BE7F8A9B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73495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46FC-EA34-42D2-9093-30CB611547BC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4745-3826-4A72-A4F2-73BE7F8A9B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34342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46FC-EA34-42D2-9093-30CB611547BC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4745-3826-4A72-A4F2-73BE7F8A9B7D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17291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46FC-EA34-42D2-9093-30CB611547BC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4745-3826-4A72-A4F2-73BE7F8A9B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06035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46FC-EA34-42D2-9093-30CB611547BC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4745-3826-4A72-A4F2-73BE7F8A9B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7491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46FC-EA34-42D2-9093-30CB611547BC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4745-3826-4A72-A4F2-73BE7F8A9B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36524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46FC-EA34-42D2-9093-30CB611547BC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4745-3826-4A72-A4F2-73BE7F8A9B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43485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46FC-EA34-42D2-9093-30CB611547BC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4745-3826-4A72-A4F2-73BE7F8A9B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6476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46FC-EA34-42D2-9093-30CB611547BC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4745-3826-4A72-A4F2-73BE7F8A9B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0811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46FC-EA34-42D2-9093-30CB611547BC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4745-3826-4A72-A4F2-73BE7F8A9B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27104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46FC-EA34-42D2-9093-30CB611547BC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4745-3826-4A72-A4F2-73BE7F8A9B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09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46FC-EA34-42D2-9093-30CB611547BC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4745-3826-4A72-A4F2-73BE7F8A9B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9391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46FC-EA34-42D2-9093-30CB611547BC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4745-3826-4A72-A4F2-73BE7F8A9B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6183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46FC-EA34-42D2-9093-30CB611547BC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4745-3826-4A72-A4F2-73BE7F8A9B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1277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46FC-EA34-42D2-9093-30CB611547BC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4745-3826-4A72-A4F2-73BE7F8A9B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7516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846FC-EA34-42D2-9093-30CB611547BC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54745-3826-4A72-A4F2-73BE7F8A9B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89072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5B846FC-EA34-42D2-9093-30CB611547BC}" type="datetimeFigureOut">
              <a:rPr lang="hu-HU" smtClean="0"/>
              <a:t>2021. 11. 11.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54745-3826-4A72-A4F2-73BE7F8A9B7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3726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Az angolszász jogrendszer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4495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1873-75.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b="1" i="1" dirty="0" err="1" smtClean="0"/>
              <a:t>Judicature</a:t>
            </a:r>
            <a:r>
              <a:rPr lang="hu-HU" i="1" dirty="0"/>
              <a:t> </a:t>
            </a:r>
            <a:r>
              <a:rPr lang="hu-HU" b="1" i="1" dirty="0" err="1" smtClean="0"/>
              <a:t>Acts</a:t>
            </a:r>
            <a:r>
              <a:rPr lang="hu-HU" b="1" i="1" dirty="0" smtClean="0"/>
              <a:t>: </a:t>
            </a:r>
            <a:r>
              <a:rPr lang="hu-HU" dirty="0" smtClean="0"/>
              <a:t>fuzionálták</a:t>
            </a:r>
            <a:r>
              <a:rPr lang="hu-HU" dirty="0"/>
              <a:t> a </a:t>
            </a:r>
            <a:r>
              <a:rPr lang="hu-HU" i="1" dirty="0" err="1"/>
              <a:t>common</a:t>
            </a:r>
            <a:r>
              <a:rPr lang="hu-HU" dirty="0"/>
              <a:t> </a:t>
            </a:r>
            <a:r>
              <a:rPr lang="hu-HU" i="1" dirty="0" err="1"/>
              <a:t>law</a:t>
            </a:r>
            <a:r>
              <a:rPr lang="hu-HU" dirty="0"/>
              <a:t> bíróságot a kancelláriai bírósággal, </a:t>
            </a:r>
            <a:endParaRPr lang="hu-HU" dirty="0" smtClean="0"/>
          </a:p>
          <a:p>
            <a:r>
              <a:rPr lang="hu-HU" dirty="0" smtClean="0"/>
              <a:t>létrehozták </a:t>
            </a:r>
            <a:r>
              <a:rPr lang="hu-HU" dirty="0"/>
              <a:t>a </a:t>
            </a:r>
            <a:r>
              <a:rPr lang="hu-HU" b="1" i="1" dirty="0" err="1"/>
              <a:t>Supreme</a:t>
            </a:r>
            <a:r>
              <a:rPr lang="hu-HU" b="1" i="1" dirty="0"/>
              <a:t> </a:t>
            </a:r>
            <a:r>
              <a:rPr lang="hu-HU" b="1" i="1" dirty="0" err="1" smtClean="0"/>
              <a:t>Court</a:t>
            </a:r>
            <a:r>
              <a:rPr lang="hu-HU" dirty="0" err="1" smtClean="0"/>
              <a:t>-t</a:t>
            </a:r>
            <a:r>
              <a:rPr lang="hu-HU" dirty="0" smtClean="0"/>
              <a:t>: </a:t>
            </a:r>
            <a:r>
              <a:rPr lang="hu-HU" dirty="0"/>
              <a:t>mind a </a:t>
            </a:r>
            <a:r>
              <a:rPr lang="hu-HU" i="1" dirty="0" err="1"/>
              <a:t>common</a:t>
            </a:r>
            <a:r>
              <a:rPr lang="hu-HU" dirty="0"/>
              <a:t> </a:t>
            </a:r>
            <a:r>
              <a:rPr lang="hu-HU" i="1" dirty="0" err="1"/>
              <a:t>law</a:t>
            </a:r>
            <a:r>
              <a:rPr lang="hu-HU" dirty="0" err="1"/>
              <a:t>-t</a:t>
            </a:r>
            <a:r>
              <a:rPr lang="hu-HU" dirty="0"/>
              <a:t>, mind az </a:t>
            </a:r>
            <a:r>
              <a:rPr lang="hu-HU" i="1" dirty="0" err="1"/>
              <a:t>equity</a:t>
            </a:r>
            <a:r>
              <a:rPr lang="hu-HU" dirty="0"/>
              <a:t> alkalmazhatta az </a:t>
            </a:r>
            <a:r>
              <a:rPr lang="hu-HU" dirty="0" smtClean="0"/>
              <a:t>eljárásában</a:t>
            </a:r>
            <a:r>
              <a:rPr lang="hu-HU" dirty="0"/>
              <a:t>. </a:t>
            </a:r>
            <a:endParaRPr lang="hu-HU" dirty="0" smtClean="0"/>
          </a:p>
          <a:p>
            <a:pPr>
              <a:buFontTx/>
              <a:buChar char="-"/>
            </a:pPr>
            <a:r>
              <a:rPr lang="hu-HU" dirty="0" smtClean="0"/>
              <a:t>Ha </a:t>
            </a:r>
            <a:r>
              <a:rPr lang="hu-HU" dirty="0"/>
              <a:t>a </a:t>
            </a:r>
            <a:r>
              <a:rPr lang="hu-HU" i="1" dirty="0" err="1"/>
              <a:t>common</a:t>
            </a:r>
            <a:r>
              <a:rPr lang="hu-HU" i="1" dirty="0"/>
              <a:t> </a:t>
            </a:r>
            <a:r>
              <a:rPr lang="hu-HU" i="1" dirty="0" err="1"/>
              <a:t>law</a:t>
            </a:r>
            <a:r>
              <a:rPr lang="hu-HU" dirty="0"/>
              <a:t> </a:t>
            </a:r>
            <a:r>
              <a:rPr lang="hu-HU" dirty="0" smtClean="0"/>
              <a:t>rendelkezései ütköztek az</a:t>
            </a:r>
            <a:r>
              <a:rPr lang="hu-HU" dirty="0"/>
              <a:t> </a:t>
            </a:r>
            <a:r>
              <a:rPr lang="hu-HU" i="1" dirty="0" err="1"/>
              <a:t>equity</a:t>
            </a:r>
            <a:r>
              <a:rPr lang="hu-HU" dirty="0"/>
              <a:t> szabályaival, </a:t>
            </a:r>
            <a:r>
              <a:rPr lang="hu-HU" dirty="0" smtClean="0"/>
              <a:t> mindig </a:t>
            </a:r>
            <a:r>
              <a:rPr lang="hu-HU" dirty="0"/>
              <a:t>az </a:t>
            </a:r>
            <a:r>
              <a:rPr lang="hu-HU" i="1" dirty="0" err="1"/>
              <a:t>equity</a:t>
            </a:r>
            <a:r>
              <a:rPr lang="hu-HU" dirty="0"/>
              <a:t> alapján kellett </a:t>
            </a:r>
            <a:r>
              <a:rPr lang="hu-HU" dirty="0" smtClean="0"/>
              <a:t>dönteni.</a:t>
            </a:r>
            <a:endParaRPr lang="hu-HU" dirty="0"/>
          </a:p>
          <a:p>
            <a:r>
              <a:rPr lang="hu-HU" dirty="0"/>
              <a:t>A </a:t>
            </a:r>
            <a:r>
              <a:rPr lang="hu-HU" i="1" dirty="0" err="1"/>
              <a:t>common</a:t>
            </a:r>
            <a:r>
              <a:rPr lang="hu-HU" i="1" dirty="0"/>
              <a:t> </a:t>
            </a:r>
            <a:r>
              <a:rPr lang="hu-HU" i="1" dirty="0" err="1"/>
              <a:t>law</a:t>
            </a:r>
            <a:r>
              <a:rPr lang="hu-HU" dirty="0"/>
              <a:t> és az </a:t>
            </a:r>
            <a:r>
              <a:rPr lang="hu-HU" i="1" dirty="0" err="1"/>
              <a:t>equity</a:t>
            </a:r>
            <a:r>
              <a:rPr lang="hu-HU" dirty="0"/>
              <a:t> egységes alkalmazása ellenére továbbra is különböző elveken nyugvó, különálló joganyagok maradtak az angol jogrendben.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23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Sir William </a:t>
            </a:r>
            <a:r>
              <a:rPr lang="hu-HU" dirty="0" err="1" smtClean="0"/>
              <a:t>Blackstone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1723 - 1780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700808"/>
            <a:ext cx="3528392" cy="4248472"/>
          </a:xfrm>
        </p:spPr>
      </p:pic>
    </p:spTree>
    <p:extLst>
      <p:ext uri="{BB962C8B-B14F-4D97-AF65-F5344CB8AC3E}">
        <p14:creationId xmlns:p14="http://schemas.microsoft.com/office/powerpoint/2010/main" val="120890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law</a:t>
            </a:r>
            <a:r>
              <a:rPr lang="hu-HU" dirty="0" smtClean="0"/>
              <a:t> elmélete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jogot nem a király, a parlament vagy a bíró alkotja, hanem az egy „mélyebb valóság” , amit ők pusztán deklarálnak.  </a:t>
            </a:r>
          </a:p>
          <a:p>
            <a:r>
              <a:rPr lang="hu-HU" dirty="0" smtClean="0"/>
              <a:t> A </a:t>
            </a:r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law</a:t>
            </a:r>
            <a:r>
              <a:rPr lang="hu-HU" dirty="0" smtClean="0"/>
              <a:t> elmélete szerint a törvényekben és bírói ítéletekben kifejeződő „mélyebb valóság” nem valamiféle univerzális racionális elveknek egy csoportja, hanem a történeti fejlődés során kialakult és megszilárdult nemzeti szokás.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2107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 smtClean="0"/>
              <a:t> </a:t>
            </a:r>
            <a:r>
              <a:rPr lang="hu-H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Anglia jogrendszere a </a:t>
            </a:r>
            <a:r>
              <a:rPr lang="hu-HU" sz="3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hu-HU" sz="3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4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law-n</a:t>
            </a:r>
            <a:r>
              <a:rPr lang="hu-HU" sz="3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alapul</a:t>
            </a:r>
          </a:p>
          <a:p>
            <a:pPr>
              <a:buFontTx/>
              <a:buChar char="-"/>
            </a:pPr>
            <a:r>
              <a:rPr lang="hu-H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közös és történetileg kialakult szokásjog,</a:t>
            </a:r>
          </a:p>
          <a:p>
            <a:pPr>
              <a:buFontTx/>
              <a:buChar char="-"/>
            </a:pPr>
            <a:r>
              <a:rPr lang="hu-H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az emberek emlékezete által megőrzött íratlan maximák és szokások gyűjteménye,</a:t>
            </a:r>
          </a:p>
          <a:p>
            <a:pPr>
              <a:buFontTx/>
              <a:buChar char="-"/>
            </a:pPr>
            <a:r>
              <a:rPr lang="hu-H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gyakorlatok, attitűdök, fogalmak és gondolkodásminták összessége,</a:t>
            </a:r>
          </a:p>
          <a:p>
            <a:pPr>
              <a:buFontTx/>
              <a:buChar char="-"/>
            </a:pPr>
            <a:r>
              <a:rPr lang="hu-H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megszilárdította a hagyomány, a használat és a tapasztalat. </a:t>
            </a:r>
          </a:p>
          <a:p>
            <a:pPr marL="0" indent="0">
              <a:buNone/>
            </a:pPr>
            <a:r>
              <a:rPr lang="hu-H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Egy adott szabály akkor része a </a:t>
            </a:r>
            <a:r>
              <a:rPr lang="hu-H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hu-H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law-nak</a:t>
            </a:r>
            <a:r>
              <a:rPr lang="hu-H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 megjelent valaha egy bírói ítélet jogi érvelésében:</a:t>
            </a:r>
          </a:p>
          <a:p>
            <a:pPr marL="0" indent="0">
              <a:buNone/>
            </a:pPr>
            <a:r>
              <a:rPr lang="hu-H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Akkor létezik, ha már korábban használták vagy támaszkodtak rá.    </a:t>
            </a:r>
          </a:p>
          <a:p>
            <a:pPr marL="0" indent="0">
              <a:buNone/>
            </a:pPr>
            <a:r>
              <a:rPr lang="hu-HU" sz="3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Társadalmi elismertsége és elfogadottsága is erősíti  kötelező erejét. 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5440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jog csak a gyakorlatban létezik.</a:t>
            </a:r>
          </a:p>
          <a:p>
            <a:r>
              <a:rPr lang="hu-HU" dirty="0" smtClean="0"/>
              <a:t>Törvényként vagy döntésként való megjelenése csak akkor lehetséges, ha már a közösség gyakorlatának részét képezi. </a:t>
            </a:r>
          </a:p>
          <a:p>
            <a:r>
              <a:rPr lang="hu-HU" dirty="0" smtClean="0"/>
              <a:t>Csak az idő múlása teszi a szabályt érvényessé. 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law</a:t>
            </a:r>
            <a:r>
              <a:rPr lang="hu-HU" dirty="0" smtClean="0"/>
              <a:t> az ésszerűség és a közjó általánosan osztott értékeinek  kifejeződése .</a:t>
            </a:r>
          </a:p>
          <a:p>
            <a:r>
              <a:rPr lang="pt-BR" dirty="0" smtClean="0"/>
              <a:t>A jog a gyakorlatból nő ki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6632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Különbség van a jog és a bírói döntés között, azok nem   felcserélhetők egymással. </a:t>
            </a:r>
          </a:p>
          <a:p>
            <a:r>
              <a:rPr lang="hu-HU" dirty="0" smtClean="0"/>
              <a:t>A bírói döntés csak a jog egyik megjelenési módja:</a:t>
            </a:r>
          </a:p>
          <a:p>
            <a:r>
              <a:rPr lang="hu-HU" dirty="0" smtClean="0"/>
              <a:t>A bíró döntése ≠ a jog  </a:t>
            </a:r>
          </a:p>
          <a:p>
            <a:r>
              <a:rPr lang="hu-HU" dirty="0" smtClean="0"/>
              <a:t>Ha a bíró téved,  az új esetek új fényben mutatják meg a jogot, így a jog megfogalmazásai (ítéletek vagy törvények formájában) sohasem véglegesek, mindig korrigálhatók.</a:t>
            </a:r>
          </a:p>
          <a:p>
            <a:r>
              <a:rPr lang="hu-HU" dirty="0" smtClean="0"/>
              <a:t>A bírói jogalkalmazás nagyfokú  rugalmassága: a bíróknak lehetőségük van arra, hogy egy korábbihoz hasonló eset eldöntése során újrafogalmazzák a jogot </a:t>
            </a:r>
          </a:p>
          <a:p>
            <a:r>
              <a:rPr lang="hu-HU" dirty="0" smtClean="0"/>
              <a:t>Az eset és nem a bíró terjeszti ki a jogot.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0572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2700" dirty="0" smtClean="0"/>
              <a:t/>
            </a:r>
            <a:br>
              <a:rPr lang="hu-HU" sz="2700" dirty="0" smtClean="0"/>
            </a:br>
            <a:r>
              <a:rPr lang="hu-HU" sz="2700" dirty="0" smtClean="0"/>
              <a:t>Hanák András: A precedenstan az Amerikai Egyesült Államokban c. cikkéből példa</a:t>
            </a:r>
            <a:br>
              <a:rPr lang="hu-HU" sz="2700" dirty="0" smtClean="0"/>
            </a:b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skóciai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Paisley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városkában két hölgy tért be a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Bethany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Caféba. May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Donoghue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barátnője fagylaltot rendelt és hozzá gyömbérsört (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beer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soda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Maga a tulajdonos szolgálta ki a hölgyeket, s egy színes, nem átlátszó palackból öntötte a fagylaltra a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ginger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beer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tartalmát. A hölgyek  szerették a fagylaltot alacsony alkoholtartalmú üdítőitallal hígítani. Előbb May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Donoghue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ivott a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ginger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beerből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majd a barátnője a maradék italt is kiöntötte a kehelybe. Ekkor vették észre, hogy a palackból csigamaradványok kerültek a pohárba. May 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Donoghue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sokkos állapotba került, majd kiderült, hogy gyomorfertőzést kapott. Mindezekre tekintettel 500 font kártérítés iránt perelt.  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6381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endParaRPr lang="hu-HU" dirty="0" smtClean="0"/>
          </a:p>
          <a:p>
            <a:pPr marL="0" indent="0">
              <a:buNone/>
            </a:pPr>
            <a:r>
              <a:rPr lang="hu-H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hasonló   ügyben már volt precedens, a </a:t>
            </a:r>
            <a:r>
              <a:rPr lang="hu-HU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Mullen</a:t>
            </a:r>
            <a:r>
              <a:rPr lang="hu-H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v. AG </a:t>
            </a:r>
            <a:r>
              <a:rPr lang="hu-HU" sz="3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Barr</a:t>
            </a:r>
            <a:r>
              <a:rPr lang="hu-H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döntés.   </a:t>
            </a:r>
          </a:p>
          <a:p>
            <a:pPr marL="0" indent="0">
              <a:buNone/>
            </a:pPr>
            <a:r>
              <a:rPr lang="hu-H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Közvetlen szerződéses kapcsolat tana: nem tette lehetővé, hogy </a:t>
            </a:r>
            <a:r>
              <a:rPr lang="hu-HU" sz="33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fogyasztó a vele szerződésben nem álló gyártóval szemben lépjen fel kártérítési igénnyel. </a:t>
            </a:r>
            <a:r>
              <a:rPr lang="hu-H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Még az étteremmel sem volt meg a szükséges közvetlen szerződéses viszony, mert </a:t>
            </a:r>
            <a:r>
              <a:rPr lang="hu-HU" sz="33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</a:t>
            </a:r>
            <a:r>
              <a:rPr lang="hu-HU" sz="33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Donoghue</a:t>
            </a:r>
            <a:r>
              <a:rPr lang="hu-HU" sz="33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kisasszony, hanem a barátnője rendelte meg a fagylaltot és az italt. </a:t>
            </a:r>
          </a:p>
          <a:p>
            <a:pPr marL="0" indent="0">
              <a:buNone/>
            </a:pPr>
            <a:endParaRPr lang="hu-H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ügy fellebbezés nyomán került a Lordok Háza elé. A  Lordok Háza hatályon kívül helyezte a döntést és új eljárásra kötelezte az első fokon eljáró bíróságot. </a:t>
            </a:r>
          </a:p>
          <a:p>
            <a:pPr marL="0" indent="0">
              <a:buNone/>
            </a:pPr>
            <a:endParaRPr lang="hu-HU" sz="33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33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Indoklás:  </a:t>
            </a:r>
          </a:p>
          <a:p>
            <a:pPr marL="0" indent="0">
              <a:buNone/>
            </a:pPr>
            <a:r>
              <a:rPr lang="hu-H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aki csiga maradványait hagyja a sörben, felelős a sör fogyasztójával szemben; </a:t>
            </a:r>
          </a:p>
          <a:p>
            <a:pPr marL="0" indent="0">
              <a:buNone/>
            </a:pPr>
            <a:r>
              <a:rPr lang="hu-H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a szóda gyártója köteles biztosítani, hogy az általa készített és palackozott termék alkalmas emberi fogyasztásra, és ez a kötelessége a fogyasztóval szemben is fennáll; </a:t>
            </a:r>
          </a:p>
          <a:p>
            <a:pPr marL="0" indent="0">
              <a:buNone/>
            </a:pPr>
            <a:r>
              <a:rPr lang="hu-HU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minden közeli és ésszerűen távoli szomszédunkkal/embertársunkkal szemben olyan gondossági kötelem terhel bennünket, hogy magatartásunk ne vezessen az általunk ésszerűen előrelátható károkhoz.  </a:t>
            </a:r>
            <a:endParaRPr lang="hu-H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1915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6563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law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Szokásjogi jelleg</a:t>
            </a:r>
          </a:p>
          <a:p>
            <a:r>
              <a:rPr lang="hu-HU" dirty="0" smtClean="0"/>
              <a:t>Hagyományokban, tradíciókban, szokásokban gyökereznek</a:t>
            </a:r>
          </a:p>
          <a:p>
            <a:r>
              <a:rPr lang="hu-HU" dirty="0" smtClean="0"/>
              <a:t>Generációk örökítették egymásra</a:t>
            </a:r>
          </a:p>
          <a:p>
            <a:r>
              <a:rPr lang="hu-HU" dirty="0"/>
              <a:t>A</a:t>
            </a:r>
            <a:r>
              <a:rPr lang="hu-HU" dirty="0" smtClean="0"/>
              <a:t> közösség szankcionálta a jog megsértését</a:t>
            </a:r>
          </a:p>
          <a:p>
            <a:r>
              <a:rPr lang="hu-HU" dirty="0" smtClean="0"/>
              <a:t>II. Henrik (1154 – 1189): 1154-ben,</a:t>
            </a:r>
          </a:p>
          <a:p>
            <a:pPr>
              <a:buFontTx/>
              <a:buChar char="-"/>
            </a:pPr>
            <a:r>
              <a:rPr lang="hu-HU" dirty="0" smtClean="0"/>
              <a:t>a helyi szokásjogot egységesítette </a:t>
            </a:r>
          </a:p>
          <a:p>
            <a:pPr>
              <a:buFontTx/>
              <a:buChar char="-"/>
            </a:pPr>
            <a:r>
              <a:rPr lang="hu-HU" dirty="0" smtClean="0"/>
              <a:t>országos szintre emelte, </a:t>
            </a:r>
          </a:p>
          <a:p>
            <a:pPr>
              <a:buFontTx/>
              <a:buChar char="-"/>
            </a:pPr>
            <a:r>
              <a:rPr lang="hu-HU" dirty="0" smtClean="0"/>
              <a:t>létrehozta az esküdtszékeket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75940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equity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 15. századtól</a:t>
            </a:r>
          </a:p>
          <a:p>
            <a:r>
              <a:rPr lang="hu-HU" dirty="0" smtClean="0"/>
              <a:t> ha  a </a:t>
            </a:r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law</a:t>
            </a:r>
            <a:r>
              <a:rPr lang="hu-HU" dirty="0" smtClean="0"/>
              <a:t> alapján nem hozható döntés, felek a királyhoz fordulhattak  </a:t>
            </a:r>
            <a:r>
              <a:rPr lang="hu-HU" dirty="0" err="1" smtClean="0"/>
              <a:t>equity-re</a:t>
            </a:r>
            <a:r>
              <a:rPr lang="hu-HU" dirty="0" smtClean="0"/>
              <a:t> (méltányos eljárás) hivatkozva</a:t>
            </a:r>
          </a:p>
          <a:p>
            <a:r>
              <a:rPr lang="hu-HU" dirty="0" smtClean="0"/>
              <a:t>évszázadokig párhuzamosan léteznek</a:t>
            </a:r>
          </a:p>
          <a:p>
            <a:r>
              <a:rPr lang="hu-HU" dirty="0" smtClean="0"/>
              <a:t>önálló bíróságai  </a:t>
            </a:r>
          </a:p>
          <a:p>
            <a:r>
              <a:rPr lang="hu-HU" dirty="0" smtClean="0"/>
              <a:t>19.  században  válnak egy rendszerré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36714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statute</a:t>
            </a:r>
            <a:r>
              <a:rPr lang="hu-HU" dirty="0" smtClean="0"/>
              <a:t> </a:t>
            </a:r>
            <a:r>
              <a:rPr lang="hu-HU" dirty="0" err="1" smtClean="0"/>
              <a:t>law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r>
              <a:rPr lang="hu-HU" dirty="0" err="1" smtClean="0"/>
              <a:t>statutes</a:t>
            </a:r>
            <a:r>
              <a:rPr lang="hu-HU" dirty="0" smtClean="0"/>
              <a:t> (törvények) </a:t>
            </a:r>
          </a:p>
          <a:p>
            <a:r>
              <a:rPr lang="hu-HU" dirty="0" smtClean="0"/>
              <a:t>pozitív jog</a:t>
            </a:r>
          </a:p>
          <a:p>
            <a:r>
              <a:rPr lang="hu-HU" dirty="0" smtClean="0"/>
              <a:t>az uralkodó hozza</a:t>
            </a:r>
          </a:p>
          <a:p>
            <a:r>
              <a:rPr lang="hu-HU" dirty="0" smtClean="0"/>
              <a:t>a parlamentarizmus kialakulásától –    törvényjavaslatok (</a:t>
            </a:r>
            <a:r>
              <a:rPr lang="hu-HU" dirty="0" err="1" smtClean="0"/>
              <a:t>bill</a:t>
            </a:r>
            <a:r>
              <a:rPr lang="hu-HU" dirty="0" smtClean="0"/>
              <a:t>) – az uralkodó  szentesítette   (</a:t>
            </a:r>
            <a:r>
              <a:rPr lang="hu-HU" dirty="0" err="1" smtClean="0"/>
              <a:t>act</a:t>
            </a:r>
            <a:r>
              <a:rPr lang="hu-HU" dirty="0" smtClean="0"/>
              <a:t>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4565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Precedens</a:t>
            </a:r>
            <a:br>
              <a:rPr lang="hu-HU" dirty="0" smtClean="0"/>
            </a:br>
            <a:r>
              <a:rPr lang="hu-HU" dirty="0" smtClean="0"/>
              <a:t>(példa, irányadó eset)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jog az esetjogból levont analógia útján állapítható meg </a:t>
            </a:r>
          </a:p>
          <a:p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hasonló ügyben hozott-e döntést a bíróság</a:t>
            </a:r>
          </a:p>
          <a:p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igen, milyet</a:t>
            </a:r>
          </a:p>
          <a:p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létezik hasonló ügy, arra precedensként lehet hivatkozni</a:t>
            </a:r>
          </a:p>
          <a:p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bírósági döntések elsődlegesek a jogszabályokkal szemben </a:t>
            </a:r>
          </a:p>
          <a:p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 minden bírói döntés képezi az esetjog részét</a:t>
            </a:r>
          </a:p>
          <a:p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bíróság dönthet úgy, hogy egyes ítéletei a továbbiakban nem citálhatóak </a:t>
            </a:r>
          </a:p>
          <a:p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Jellemző a </a:t>
            </a:r>
            <a:r>
              <a:rPr lang="hu-H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és </a:t>
            </a:r>
            <a:r>
              <a:rPr lang="hu-HU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esetében 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70508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hu-HU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bírói </a:t>
            </a:r>
            <a:r>
              <a:rPr lang="hu-HU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jogalkotást 12. </a:t>
            </a:r>
            <a:r>
              <a:rPr lang="hu-HU" sz="8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sz.-tól</a:t>
            </a:r>
            <a:r>
              <a:rPr lang="hu-HU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u-HU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királyi bíróságok /1189-től rögzítik az ítéleteket/ </a:t>
            </a:r>
          </a:p>
          <a:p>
            <a:pPr marL="0" indent="0">
              <a:buNone/>
            </a:pPr>
            <a:r>
              <a:rPr lang="hu-HU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hu-HU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hu-HU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u-HU" sz="86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hu-HU" sz="8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6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hu-HU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alapján három </a:t>
            </a:r>
            <a:r>
              <a:rPr lang="hu-HU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bíróság: </a:t>
            </a:r>
            <a:r>
              <a:rPr lang="hu-HU" sz="8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sz="8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sz="8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hu-HU" sz="8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</a:t>
            </a:r>
            <a:r>
              <a:rPr lang="hu-HU" sz="8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hu-HU" sz="8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Exchequer</a:t>
            </a:r>
            <a:r>
              <a:rPr lang="hu-HU" sz="8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u-HU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(Pénzügyi Bíróság),</a:t>
            </a:r>
            <a:r>
              <a:rPr lang="hu-HU" sz="8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sz="8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u-HU" sz="8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</a:t>
            </a:r>
            <a:r>
              <a:rPr lang="hu-HU" sz="8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hu-HU" sz="8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hu-HU" sz="8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</a:t>
            </a:r>
            <a:r>
              <a:rPr lang="hu-HU" sz="8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Közönséges Perek Bírósága),</a:t>
            </a:r>
            <a:r>
              <a:rPr lang="hu-HU" sz="8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sz="8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u-HU" sz="86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</a:t>
            </a:r>
            <a:r>
              <a:rPr lang="hu-HU" sz="8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King's </a:t>
            </a:r>
            <a:r>
              <a:rPr lang="hu-HU" sz="8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Bench</a:t>
            </a:r>
            <a:r>
              <a:rPr lang="hu-HU" sz="8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hu-HU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(Királyi Tábla Bírósága</a:t>
            </a:r>
            <a:r>
              <a:rPr lang="hu-HU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hu-HU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u-HU" sz="8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8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Equity</a:t>
            </a:r>
            <a:r>
              <a:rPr lang="hu-HU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alapján a </a:t>
            </a:r>
            <a:r>
              <a:rPr lang="hu-HU" sz="8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Court</a:t>
            </a:r>
            <a:r>
              <a:rPr lang="hu-HU" sz="8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hu-HU" sz="8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Chancery</a:t>
            </a:r>
            <a:r>
              <a:rPr lang="hu-HU" sz="8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(Kancellária Bíróság) </a:t>
            </a:r>
            <a:r>
              <a:rPr lang="hu-HU" sz="8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sz="8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7200" dirty="0"/>
          </a:p>
        </p:txBody>
      </p:sp>
    </p:spTree>
    <p:extLst>
      <p:ext uri="{BB962C8B-B14F-4D97-AF65-F5344CB8AC3E}">
        <p14:creationId xmlns:p14="http://schemas.microsoft.com/office/powerpoint/2010/main" val="19529312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Perindításhoz: engedélyt kellett kérni egy un. </a:t>
            </a:r>
            <a:r>
              <a:rPr lang="hu-H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Royal </a:t>
            </a:r>
            <a:r>
              <a:rPr lang="hu-H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(performula) formájában. 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 </a:t>
            </a:r>
            <a:r>
              <a:rPr lang="hu-H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Royal </a:t>
            </a:r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megadása még nem jelentette, hogy a panaszos sikeres volt kérelme ügyében, ha  a kiállított </a:t>
            </a:r>
            <a:r>
              <a:rPr lang="hu-H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Royal </a:t>
            </a:r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ellenkezik az ország jogával. </a:t>
            </a:r>
          </a:p>
          <a:p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kancellár adja ki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csak meghatározott számú és fajtájú </a:t>
            </a:r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kiadására volt lehetőség. 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1258. </a:t>
            </a:r>
            <a:r>
              <a:rPr lang="hu-H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Provisions</a:t>
            </a:r>
            <a:r>
              <a:rPr lang="hu-H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Oxford: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az új </a:t>
            </a:r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-ek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kibocsátását a </a:t>
            </a:r>
            <a:r>
              <a:rPr lang="hu-H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King's </a:t>
            </a:r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Council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(Királyi Tanács) engedélyéhez kötötte.  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A meglévő </a:t>
            </a:r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</a:t>
            </a:r>
            <a:r>
              <a:rPr lang="hu-H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-ek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nem fedték le a társadalomban kialakuló új élethelyzeteket, így számos ügy -  </a:t>
            </a:r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hiányában- nem került bíróság elé →megoldatlan maradt a </a:t>
            </a:r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hu-H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alapján.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682609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/>
              <a:t>A Lord </a:t>
            </a:r>
            <a:r>
              <a:rPr lang="hu-HU" dirty="0" smtClean="0"/>
              <a:t>Kancellárnak   </a:t>
            </a:r>
            <a:r>
              <a:rPr lang="hu-HU" dirty="0"/>
              <a:t>joga volt a panasszal érintett személyt </a:t>
            </a:r>
            <a:r>
              <a:rPr lang="hu-HU" dirty="0" smtClean="0"/>
              <a:t>(az </a:t>
            </a:r>
            <a:r>
              <a:rPr lang="hu-HU" dirty="0"/>
              <a:t>ügy alperesét, '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potentional</a:t>
            </a:r>
            <a:r>
              <a:rPr lang="hu-HU" i="1" dirty="0"/>
              <a:t> </a:t>
            </a:r>
            <a:r>
              <a:rPr lang="hu-HU" i="1" dirty="0" err="1"/>
              <a:t>defendant</a:t>
            </a:r>
            <a:r>
              <a:rPr lang="hu-HU" dirty="0"/>
              <a:t>') maga elé rendelni, aki az ellene felhozott vádakra a </a:t>
            </a:r>
            <a:r>
              <a:rPr lang="hu-HU" i="1" dirty="0" smtClean="0"/>
              <a:t>Kancellár</a:t>
            </a:r>
            <a:r>
              <a:rPr lang="hu-HU" dirty="0"/>
              <a:t> előtt reagálhatott. </a:t>
            </a:r>
            <a:endParaRPr lang="hu-HU" dirty="0" smtClean="0"/>
          </a:p>
          <a:p>
            <a:r>
              <a:rPr lang="hu-HU" dirty="0" smtClean="0"/>
              <a:t>Távolmaradás </a:t>
            </a:r>
            <a:r>
              <a:rPr lang="hu-HU" dirty="0"/>
              <a:t>esetén a megidézett </a:t>
            </a:r>
            <a:r>
              <a:rPr lang="hu-HU" dirty="0" smtClean="0"/>
              <a:t> büntetésre </a:t>
            </a:r>
            <a:r>
              <a:rPr lang="hu-HU" dirty="0"/>
              <a:t>számíthatott</a:t>
            </a:r>
            <a:r>
              <a:rPr lang="hu-HU" dirty="0" smtClean="0"/>
              <a:t>.</a:t>
            </a:r>
          </a:p>
          <a:p>
            <a:r>
              <a:rPr lang="hu-HU" dirty="0" smtClean="0"/>
              <a:t> A</a:t>
            </a:r>
            <a:r>
              <a:rPr lang="hu-HU" dirty="0"/>
              <a:t> </a:t>
            </a:r>
            <a:r>
              <a:rPr lang="hu-HU" dirty="0" smtClean="0"/>
              <a:t>Kancellár</a:t>
            </a:r>
            <a:r>
              <a:rPr lang="hu-HU" i="1" dirty="0" smtClean="0"/>
              <a:t> </a:t>
            </a:r>
            <a:r>
              <a:rPr lang="hu-HU" dirty="0" smtClean="0"/>
              <a:t>az </a:t>
            </a:r>
            <a:r>
              <a:rPr lang="hu-HU" dirty="0"/>
              <a:t>alapján döntött, amit helyesnek, méltányosnak tartott. </a:t>
            </a:r>
            <a:r>
              <a:rPr lang="hu-HU" dirty="0" smtClean="0"/>
              <a:t>(</a:t>
            </a:r>
            <a:r>
              <a:rPr lang="hu-HU" dirty="0"/>
              <a:t> </a:t>
            </a:r>
            <a:r>
              <a:rPr lang="hu-HU" b="1" i="1" dirty="0" err="1" smtClean="0"/>
              <a:t>equity</a:t>
            </a:r>
            <a:r>
              <a:rPr lang="hu-HU" dirty="0" smtClean="0"/>
              <a:t>)</a:t>
            </a:r>
          </a:p>
          <a:p>
            <a:r>
              <a:rPr lang="hu-HU" dirty="0" smtClean="0"/>
              <a:t> Különbség</a:t>
            </a:r>
            <a:r>
              <a:rPr lang="hu-HU" dirty="0"/>
              <a:t> </a:t>
            </a:r>
            <a:r>
              <a:rPr lang="hu-HU" dirty="0" smtClean="0"/>
              <a:t>a </a:t>
            </a:r>
            <a:r>
              <a:rPr lang="hu-HU" i="1" dirty="0" err="1" smtClean="0"/>
              <a:t>common</a:t>
            </a:r>
            <a:r>
              <a:rPr lang="hu-HU" i="1" dirty="0" smtClean="0"/>
              <a:t> </a:t>
            </a:r>
            <a:r>
              <a:rPr lang="hu-HU" i="1" dirty="0" err="1"/>
              <a:t>law</a:t>
            </a:r>
            <a:r>
              <a:rPr lang="hu-HU" dirty="0"/>
              <a:t> és </a:t>
            </a:r>
            <a:r>
              <a:rPr lang="hu-HU" i="1" dirty="0" err="1"/>
              <a:t>equity</a:t>
            </a:r>
            <a:r>
              <a:rPr lang="hu-HU" dirty="0"/>
              <a:t> </a:t>
            </a:r>
            <a:r>
              <a:rPr lang="hu-HU" dirty="0" smtClean="0"/>
              <a:t>között: </a:t>
            </a:r>
            <a:r>
              <a:rPr lang="hu-HU" dirty="0"/>
              <a:t>mindkettő esetjog, </a:t>
            </a:r>
            <a:r>
              <a:rPr lang="hu-HU" dirty="0" smtClean="0"/>
              <a:t>de – a</a:t>
            </a:r>
            <a:r>
              <a:rPr lang="hu-HU" dirty="0"/>
              <a:t> </a:t>
            </a:r>
            <a:r>
              <a:rPr lang="hu-HU" i="1" dirty="0" err="1"/>
              <a:t>common</a:t>
            </a:r>
            <a:r>
              <a:rPr lang="hu-HU" dirty="0"/>
              <a:t> </a:t>
            </a:r>
            <a:r>
              <a:rPr lang="hu-HU" i="1" dirty="0" err="1"/>
              <a:t>law</a:t>
            </a:r>
            <a:r>
              <a:rPr lang="hu-HU" dirty="0"/>
              <a:t> precedens alapján fejlődött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–  az</a:t>
            </a:r>
            <a:r>
              <a:rPr lang="hu-HU" dirty="0"/>
              <a:t> </a:t>
            </a:r>
            <a:r>
              <a:rPr lang="hu-HU" i="1" dirty="0" err="1"/>
              <a:t>equity</a:t>
            </a:r>
            <a:r>
              <a:rPr lang="hu-HU" dirty="0"/>
              <a:t> a Lord </a:t>
            </a:r>
            <a:r>
              <a:rPr lang="hu-HU" dirty="0" smtClean="0"/>
              <a:t>Kancellár</a:t>
            </a:r>
            <a:r>
              <a:rPr lang="hu-HU" dirty="0"/>
              <a:t> belátása szerint, </a:t>
            </a:r>
            <a:r>
              <a:rPr lang="hu-HU" dirty="0" smtClean="0"/>
              <a:t>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</a:t>
            </a:r>
            <a:r>
              <a:rPr lang="hu-HU" dirty="0"/>
              <a:t>a korábban hozott döntések nem kötötték 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a </a:t>
            </a:r>
            <a:r>
              <a:rPr lang="hu-HU" dirty="0"/>
              <a:t>Kancellária </a:t>
            </a:r>
            <a:r>
              <a:rPr lang="hu-HU" dirty="0" smtClean="0"/>
              <a:t>bíróságát.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8517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Amire </a:t>
            </a:r>
            <a:r>
              <a:rPr lang="hu-HU" dirty="0"/>
              <a:t>a </a:t>
            </a:r>
            <a:r>
              <a:rPr lang="hu-HU" i="1" dirty="0" err="1"/>
              <a:t>common</a:t>
            </a:r>
            <a:r>
              <a:rPr lang="hu-HU" i="1" dirty="0"/>
              <a:t> </a:t>
            </a:r>
            <a:r>
              <a:rPr lang="hu-HU" i="1" dirty="0" err="1"/>
              <a:t>law</a:t>
            </a:r>
            <a:r>
              <a:rPr lang="hu-HU" dirty="0"/>
              <a:t> nem jelentett </a:t>
            </a:r>
            <a:r>
              <a:rPr lang="hu-HU" dirty="0" smtClean="0"/>
              <a:t>megoldást, azt </a:t>
            </a:r>
            <a:r>
              <a:rPr lang="hu-HU" dirty="0"/>
              <a:t>az </a:t>
            </a:r>
            <a:r>
              <a:rPr lang="hu-HU" i="1" dirty="0" err="1"/>
              <a:t>equity</a:t>
            </a:r>
            <a:r>
              <a:rPr lang="hu-HU" dirty="0"/>
              <a:t> alapján intézték el. </a:t>
            </a:r>
            <a:r>
              <a:rPr lang="hu-HU" dirty="0" smtClean="0"/>
              <a:t> → jogbizonytalanság</a:t>
            </a:r>
          </a:p>
          <a:p>
            <a:r>
              <a:rPr lang="hu-HU" dirty="0" smtClean="0"/>
              <a:t> </a:t>
            </a:r>
            <a:r>
              <a:rPr lang="hu-HU" dirty="0"/>
              <a:t>A 17-18. századtól kezdve a Kancellária élére az egyházi vezetők helyett nagynevű jogtudósok </a:t>
            </a:r>
            <a:r>
              <a:rPr lang="hu-HU" dirty="0" smtClean="0"/>
              <a:t>  </a:t>
            </a:r>
            <a:r>
              <a:rPr lang="hu-HU" dirty="0"/>
              <a:t>(Lord Nottingham, Lord </a:t>
            </a:r>
            <a:r>
              <a:rPr lang="hu-HU" dirty="0" err="1"/>
              <a:t>Hardwicke</a:t>
            </a:r>
            <a:r>
              <a:rPr lang="hu-HU" dirty="0"/>
              <a:t>, </a:t>
            </a:r>
            <a:r>
              <a:rPr lang="hu-HU" dirty="0" err="1"/>
              <a:t>Lord</a:t>
            </a:r>
            <a:r>
              <a:rPr lang="hu-HU" dirty="0"/>
              <a:t> </a:t>
            </a:r>
            <a:r>
              <a:rPr lang="hu-HU" dirty="0" err="1"/>
              <a:t>Eldon</a:t>
            </a:r>
            <a:r>
              <a:rPr lang="hu-HU" dirty="0" smtClean="0"/>
              <a:t>) kerültek:  az</a:t>
            </a:r>
            <a:r>
              <a:rPr lang="hu-HU" dirty="0"/>
              <a:t> </a:t>
            </a:r>
            <a:r>
              <a:rPr lang="hu-HU" i="1" dirty="0" err="1"/>
              <a:t>eqiuty</a:t>
            </a:r>
            <a:r>
              <a:rPr lang="hu-HU" dirty="0" err="1"/>
              <a:t>-n</a:t>
            </a:r>
            <a:r>
              <a:rPr lang="hu-HU" dirty="0"/>
              <a:t> belül alapelveket </a:t>
            </a:r>
            <a:r>
              <a:rPr lang="hu-HU" dirty="0" smtClean="0"/>
              <a:t>fektetnek le → cél: jogbizonytalanság megszüntetése</a:t>
            </a:r>
          </a:p>
          <a:p>
            <a:r>
              <a:rPr lang="hu-HU" dirty="0" smtClean="0"/>
              <a:t> Alapelvek lefektetése → </a:t>
            </a:r>
            <a:r>
              <a:rPr lang="hu-HU" dirty="0"/>
              <a:t>az </a:t>
            </a:r>
            <a:r>
              <a:rPr lang="hu-HU" i="1" dirty="0" err="1"/>
              <a:t>equity</a:t>
            </a:r>
            <a:r>
              <a:rPr lang="hu-HU" dirty="0"/>
              <a:t> </a:t>
            </a:r>
            <a:r>
              <a:rPr lang="hu-HU" dirty="0" smtClean="0"/>
              <a:t>megmerevedett</a:t>
            </a:r>
          </a:p>
          <a:p>
            <a:r>
              <a:rPr lang="hu-HU" dirty="0" smtClean="0"/>
              <a:t>19</a:t>
            </a:r>
            <a:r>
              <a:rPr lang="hu-HU" dirty="0"/>
              <a:t>. századra </a:t>
            </a:r>
            <a:r>
              <a:rPr lang="hu-HU" dirty="0" smtClean="0"/>
              <a:t>:  a</a:t>
            </a:r>
            <a:r>
              <a:rPr lang="hu-HU" dirty="0"/>
              <a:t> </a:t>
            </a:r>
            <a:r>
              <a:rPr lang="hu-HU" i="1" dirty="0" err="1"/>
              <a:t>common</a:t>
            </a:r>
            <a:r>
              <a:rPr lang="hu-HU" i="1" dirty="0"/>
              <a:t> </a:t>
            </a:r>
            <a:r>
              <a:rPr lang="hu-HU" i="1" dirty="0" err="1"/>
              <a:t>law</a:t>
            </a:r>
            <a:r>
              <a:rPr lang="hu-HU" dirty="0" err="1"/>
              <a:t>-val</a:t>
            </a:r>
            <a:r>
              <a:rPr lang="hu-HU" dirty="0"/>
              <a:t> </a:t>
            </a:r>
            <a:r>
              <a:rPr lang="hu-HU" dirty="0" smtClean="0"/>
              <a:t>  rivalizál</a:t>
            </a:r>
          </a:p>
          <a:p>
            <a:r>
              <a:rPr lang="hu-HU" dirty="0" smtClean="0"/>
              <a:t> </a:t>
            </a:r>
            <a:r>
              <a:rPr lang="hu-HU" dirty="0"/>
              <a:t>A </a:t>
            </a:r>
            <a:r>
              <a:rPr lang="hu-HU" i="1" dirty="0" err="1"/>
              <a:t>common</a:t>
            </a:r>
            <a:r>
              <a:rPr lang="hu-HU" i="1" dirty="0"/>
              <a:t> </a:t>
            </a:r>
            <a:r>
              <a:rPr lang="hu-HU" i="1" dirty="0" err="1"/>
              <a:t>law</a:t>
            </a:r>
            <a:r>
              <a:rPr lang="hu-HU" dirty="0"/>
              <a:t> </a:t>
            </a:r>
            <a:r>
              <a:rPr lang="hu-HU" dirty="0" smtClean="0"/>
              <a:t>bíróságok </a:t>
            </a:r>
            <a:r>
              <a:rPr lang="hu-HU" dirty="0"/>
              <a:t>nem bíráskodhattak az </a:t>
            </a:r>
            <a:r>
              <a:rPr lang="hu-HU" i="1" dirty="0" err="1"/>
              <a:t>equity</a:t>
            </a:r>
            <a:r>
              <a:rPr lang="hu-HU" dirty="0"/>
              <a:t> </a:t>
            </a:r>
            <a:r>
              <a:rPr lang="hu-HU" dirty="0" smtClean="0"/>
              <a:t>alapján</a:t>
            </a:r>
          </a:p>
          <a:p>
            <a:r>
              <a:rPr lang="hu-HU" dirty="0" smtClean="0"/>
              <a:t>A </a:t>
            </a:r>
            <a:r>
              <a:rPr lang="hu-HU" dirty="0"/>
              <a:t>Kancellária </a:t>
            </a:r>
            <a:r>
              <a:rPr lang="hu-HU" dirty="0" smtClean="0"/>
              <a:t>Bíróságnak nem volt </a:t>
            </a:r>
            <a:r>
              <a:rPr lang="hu-HU" dirty="0"/>
              <a:t>joga a </a:t>
            </a:r>
            <a:r>
              <a:rPr lang="hu-HU" dirty="0" err="1"/>
              <a:t>c</a:t>
            </a:r>
            <a:r>
              <a:rPr lang="hu-HU" i="1" dirty="0" err="1"/>
              <a:t>ommon</a:t>
            </a:r>
            <a:r>
              <a:rPr lang="hu-HU" i="1" dirty="0"/>
              <a:t> </a:t>
            </a:r>
            <a:r>
              <a:rPr lang="hu-HU" i="1" dirty="0" err="1"/>
              <a:t>law</a:t>
            </a:r>
            <a:r>
              <a:rPr lang="hu-HU" dirty="0"/>
              <a:t> bíróságok döntését megváltoztatni. </a:t>
            </a:r>
            <a:endParaRPr lang="hu-HU" dirty="0" smtClean="0"/>
          </a:p>
          <a:p>
            <a:r>
              <a:rPr lang="hu-HU" dirty="0" smtClean="0"/>
              <a:t>A  Lord Kancellár elé </a:t>
            </a:r>
            <a:r>
              <a:rPr lang="hu-HU" dirty="0"/>
              <a:t>vitt ügyek száma </a:t>
            </a:r>
            <a:r>
              <a:rPr lang="hu-HU" dirty="0" smtClean="0"/>
              <a:t> megnőtt</a:t>
            </a:r>
            <a:r>
              <a:rPr lang="hu-HU" dirty="0"/>
              <a:t>, </a:t>
            </a:r>
            <a:r>
              <a:rPr lang="hu-HU" dirty="0" smtClean="0"/>
              <a:t> ez jelentős </a:t>
            </a:r>
            <a:r>
              <a:rPr lang="hu-HU" dirty="0"/>
              <a:t>késedelmet okozott az ügyek elbírálásában.</a:t>
            </a:r>
          </a:p>
        </p:txBody>
      </p:sp>
    </p:spTree>
    <p:extLst>
      <p:ext uri="{BB962C8B-B14F-4D97-AF65-F5344CB8AC3E}">
        <p14:creationId xmlns:p14="http://schemas.microsoft.com/office/powerpoint/2010/main" val="4025344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159</TotalTime>
  <Words>1298</Words>
  <Application>Microsoft Office PowerPoint</Application>
  <PresentationFormat>Diavetítés a képernyőre (4:3 oldalarány)</PresentationFormat>
  <Paragraphs>98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Times New Roman</vt:lpstr>
      <vt:lpstr>Wingdings 3</vt:lpstr>
      <vt:lpstr>Ion</vt:lpstr>
      <vt:lpstr>Az angolszász jogrendszer</vt:lpstr>
      <vt:lpstr>Common law</vt:lpstr>
      <vt:lpstr>equity</vt:lpstr>
      <vt:lpstr>statute law</vt:lpstr>
      <vt:lpstr>Precedens (példa, irányadó eset)</vt:lpstr>
      <vt:lpstr>PowerPoint-bemutató</vt:lpstr>
      <vt:lpstr>PowerPoint-bemutató</vt:lpstr>
      <vt:lpstr>PowerPoint-bemutató</vt:lpstr>
      <vt:lpstr>PowerPoint-bemutató</vt:lpstr>
      <vt:lpstr>1873-75.</vt:lpstr>
      <vt:lpstr>Sir William Blackstone 1723 - 1780</vt:lpstr>
      <vt:lpstr>A common law elmélete</vt:lpstr>
      <vt:lpstr>PowerPoint-bemutató</vt:lpstr>
      <vt:lpstr>PowerPoint-bemutató</vt:lpstr>
      <vt:lpstr>PowerPoint-bemutató</vt:lpstr>
      <vt:lpstr> Hanák András: A precedenstan az Amerikai Egyesült Államokban c. cikkéből példa  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angolszász jogrendszer</dc:title>
  <dc:creator>PPKE</dc:creator>
  <cp:lastModifiedBy>Körmendy Renáta</cp:lastModifiedBy>
  <cp:revision>22</cp:revision>
  <dcterms:created xsi:type="dcterms:W3CDTF">2016-11-17T23:09:34Z</dcterms:created>
  <dcterms:modified xsi:type="dcterms:W3CDTF">2021-11-11T08:20:22Z</dcterms:modified>
</cp:coreProperties>
</file>