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77" r:id="rId5"/>
    <p:sldId id="261" r:id="rId6"/>
    <p:sldId id="262" r:id="rId7"/>
    <p:sldId id="263" r:id="rId8"/>
    <p:sldId id="264" r:id="rId9"/>
    <p:sldId id="265" r:id="rId10"/>
    <p:sldId id="266" r:id="rId11"/>
    <p:sldId id="258" r:id="rId12"/>
    <p:sldId id="25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781"/>
  </p:normalViewPr>
  <p:slideViewPr>
    <p:cSldViewPr snapToGrid="0" snapToObjects="1">
      <p:cViewPr varScale="1">
        <p:scale>
          <a:sx n="110" d="100"/>
          <a:sy n="110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1DF6DF-1014-434F-AD4E-4A566CBBA423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8162601-605A-4E97-AE4A-ED94D65DB506}">
      <dgm:prSet/>
      <dgm:spPr/>
      <dgm:t>
        <a:bodyPr/>
        <a:lstStyle/>
        <a:p>
          <a:r>
            <a:rPr lang="hu-HU"/>
            <a:t>Büntetés célja – nagyobb rossz, mint a bűncselekmény előnye </a:t>
          </a:r>
          <a:endParaRPr lang="en-US"/>
        </a:p>
      </dgm:t>
    </dgm:pt>
    <dgm:pt modelId="{6133F6D6-9A66-4B4A-9446-53F8A229D82F}" type="parTrans" cxnId="{CF062354-21E1-4EE3-8F74-A6B49811F9E6}">
      <dgm:prSet/>
      <dgm:spPr/>
      <dgm:t>
        <a:bodyPr/>
        <a:lstStyle/>
        <a:p>
          <a:endParaRPr lang="en-US"/>
        </a:p>
      </dgm:t>
    </dgm:pt>
    <dgm:pt modelId="{6187A4BA-233B-4A75-8C58-3E0452515442}" type="sibTrans" cxnId="{CF062354-21E1-4EE3-8F74-A6B49811F9E6}">
      <dgm:prSet/>
      <dgm:spPr/>
      <dgm:t>
        <a:bodyPr/>
        <a:lstStyle/>
        <a:p>
          <a:endParaRPr lang="en-US"/>
        </a:p>
      </dgm:t>
    </dgm:pt>
    <dgm:pt modelId="{2CEE0955-93A2-424A-B928-9048D12BB8F7}">
      <dgm:prSet/>
      <dgm:spPr/>
      <dgm:t>
        <a:bodyPr/>
        <a:lstStyle/>
        <a:p>
          <a:r>
            <a:rPr lang="hu-HU"/>
            <a:t>Tett arányos – ami szükséges (előny elvesztése beleszámít)</a:t>
          </a:r>
          <a:endParaRPr lang="en-US"/>
        </a:p>
      </dgm:t>
    </dgm:pt>
    <dgm:pt modelId="{EDD931E1-E732-4861-9E11-919E20BDD1D9}" type="parTrans" cxnId="{1C78E948-3E64-4F3F-B5E7-3176165BFD2D}">
      <dgm:prSet/>
      <dgm:spPr/>
      <dgm:t>
        <a:bodyPr/>
        <a:lstStyle/>
        <a:p>
          <a:endParaRPr lang="en-US"/>
        </a:p>
      </dgm:t>
    </dgm:pt>
    <dgm:pt modelId="{31571B86-6A64-4669-AF3E-86790272CA70}" type="sibTrans" cxnId="{1C78E948-3E64-4F3F-B5E7-3176165BFD2D}">
      <dgm:prSet/>
      <dgm:spPr/>
      <dgm:t>
        <a:bodyPr/>
        <a:lstStyle/>
        <a:p>
          <a:endParaRPr lang="en-US"/>
        </a:p>
      </dgm:t>
    </dgm:pt>
    <dgm:pt modelId="{F728BFF1-53DA-49F0-AE19-CC16CC58A809}">
      <dgm:prSet/>
      <dgm:spPr/>
      <dgm:t>
        <a:bodyPr/>
        <a:lstStyle/>
        <a:p>
          <a:r>
            <a:rPr lang="hu-HU"/>
            <a:t>Igazságos megtorlás </a:t>
          </a:r>
          <a:endParaRPr lang="en-US"/>
        </a:p>
      </dgm:t>
    </dgm:pt>
    <dgm:pt modelId="{50FD241F-268B-4B86-812B-D18D86F3B292}" type="parTrans" cxnId="{71EC3340-4A9C-476E-BAFE-AB2BBC9373AC}">
      <dgm:prSet/>
      <dgm:spPr/>
      <dgm:t>
        <a:bodyPr/>
        <a:lstStyle/>
        <a:p>
          <a:endParaRPr lang="en-US"/>
        </a:p>
      </dgm:t>
    </dgm:pt>
    <dgm:pt modelId="{57F49D2B-54E0-4C07-98A6-3F710DBDB632}" type="sibTrans" cxnId="{71EC3340-4A9C-476E-BAFE-AB2BBC9373AC}">
      <dgm:prSet/>
      <dgm:spPr/>
      <dgm:t>
        <a:bodyPr/>
        <a:lstStyle/>
        <a:p>
          <a:endParaRPr lang="en-US"/>
        </a:p>
      </dgm:t>
    </dgm:pt>
    <dgm:pt modelId="{1E638C78-98F3-4CD3-8C90-FB173744D0D6}">
      <dgm:prSet/>
      <dgm:spPr/>
      <dgm:t>
        <a:bodyPr/>
        <a:lstStyle/>
        <a:p>
          <a:r>
            <a:rPr lang="hu-HU"/>
            <a:t>Kiszámítható </a:t>
          </a:r>
          <a:endParaRPr lang="en-US"/>
        </a:p>
      </dgm:t>
    </dgm:pt>
    <dgm:pt modelId="{D88ECBB6-6374-4DD2-9AEC-5CB6D3E35F78}" type="parTrans" cxnId="{A5105C92-16B3-41F7-A8C4-EDDFE89F0618}">
      <dgm:prSet/>
      <dgm:spPr/>
      <dgm:t>
        <a:bodyPr/>
        <a:lstStyle/>
        <a:p>
          <a:endParaRPr lang="en-US"/>
        </a:p>
      </dgm:t>
    </dgm:pt>
    <dgm:pt modelId="{7FE3F168-0441-49EE-AECD-F38C845833A3}" type="sibTrans" cxnId="{A5105C92-16B3-41F7-A8C4-EDDFE89F0618}">
      <dgm:prSet/>
      <dgm:spPr/>
      <dgm:t>
        <a:bodyPr/>
        <a:lstStyle/>
        <a:p>
          <a:endParaRPr lang="en-US"/>
        </a:p>
      </dgm:t>
    </dgm:pt>
    <dgm:pt modelId="{51E0324A-E83A-234E-B81B-E74F7859F82A}" type="pres">
      <dgm:prSet presAssocID="{AE1DF6DF-1014-434F-AD4E-4A566CBBA423}" presName="matrix" presStyleCnt="0">
        <dgm:presLayoutVars>
          <dgm:chMax val="1"/>
          <dgm:dir/>
          <dgm:resizeHandles val="exact"/>
        </dgm:presLayoutVars>
      </dgm:prSet>
      <dgm:spPr/>
    </dgm:pt>
    <dgm:pt modelId="{BCAE72D9-968C-894B-A9AA-6DC2E114BB04}" type="pres">
      <dgm:prSet presAssocID="{AE1DF6DF-1014-434F-AD4E-4A566CBBA423}" presName="diamond" presStyleLbl="bgShp" presStyleIdx="0" presStyleCnt="1"/>
      <dgm:spPr/>
    </dgm:pt>
    <dgm:pt modelId="{8DD4F4F7-950B-8241-A327-504EC8E4322A}" type="pres">
      <dgm:prSet presAssocID="{AE1DF6DF-1014-434F-AD4E-4A566CBBA423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7A97341-EEAA-B642-A1C2-115859251310}" type="pres">
      <dgm:prSet presAssocID="{AE1DF6DF-1014-434F-AD4E-4A566CBBA423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A6903AF-FA66-D746-BEA6-4F5B4DD211AC}" type="pres">
      <dgm:prSet presAssocID="{AE1DF6DF-1014-434F-AD4E-4A566CBBA423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3AE7170-6794-544D-BE27-E526CE6DF00A}" type="pres">
      <dgm:prSet presAssocID="{AE1DF6DF-1014-434F-AD4E-4A566CBBA423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1EC3340-4A9C-476E-BAFE-AB2BBC9373AC}" srcId="{AE1DF6DF-1014-434F-AD4E-4A566CBBA423}" destId="{F728BFF1-53DA-49F0-AE19-CC16CC58A809}" srcOrd="2" destOrd="0" parTransId="{50FD241F-268B-4B86-812B-D18D86F3B292}" sibTransId="{57F49D2B-54E0-4C07-98A6-3F710DBDB632}"/>
    <dgm:cxn modelId="{4A9F5C43-B0CE-CF44-BD18-DCEA03A527BD}" type="presOf" srcId="{AE1DF6DF-1014-434F-AD4E-4A566CBBA423}" destId="{51E0324A-E83A-234E-B81B-E74F7859F82A}" srcOrd="0" destOrd="0" presId="urn:microsoft.com/office/officeart/2005/8/layout/matrix3"/>
    <dgm:cxn modelId="{1C78E948-3E64-4F3F-B5E7-3176165BFD2D}" srcId="{AE1DF6DF-1014-434F-AD4E-4A566CBBA423}" destId="{2CEE0955-93A2-424A-B928-9048D12BB8F7}" srcOrd="1" destOrd="0" parTransId="{EDD931E1-E732-4861-9E11-919E20BDD1D9}" sibTransId="{31571B86-6A64-4669-AF3E-86790272CA70}"/>
    <dgm:cxn modelId="{2510E353-DDB6-7C4D-ABCC-51D94BF174A8}" type="presOf" srcId="{1E638C78-98F3-4CD3-8C90-FB173744D0D6}" destId="{63AE7170-6794-544D-BE27-E526CE6DF00A}" srcOrd="0" destOrd="0" presId="urn:microsoft.com/office/officeart/2005/8/layout/matrix3"/>
    <dgm:cxn modelId="{CF062354-21E1-4EE3-8F74-A6B49811F9E6}" srcId="{AE1DF6DF-1014-434F-AD4E-4A566CBBA423}" destId="{F8162601-605A-4E97-AE4A-ED94D65DB506}" srcOrd="0" destOrd="0" parTransId="{6133F6D6-9A66-4B4A-9446-53F8A229D82F}" sibTransId="{6187A4BA-233B-4A75-8C58-3E0452515442}"/>
    <dgm:cxn modelId="{4724007C-32A7-8949-BACE-94CCDAEAF479}" type="presOf" srcId="{F728BFF1-53DA-49F0-AE19-CC16CC58A809}" destId="{EA6903AF-FA66-D746-BEA6-4F5B4DD211AC}" srcOrd="0" destOrd="0" presId="urn:microsoft.com/office/officeart/2005/8/layout/matrix3"/>
    <dgm:cxn modelId="{A5105C92-16B3-41F7-A8C4-EDDFE89F0618}" srcId="{AE1DF6DF-1014-434F-AD4E-4A566CBBA423}" destId="{1E638C78-98F3-4CD3-8C90-FB173744D0D6}" srcOrd="3" destOrd="0" parTransId="{D88ECBB6-6374-4DD2-9AEC-5CB6D3E35F78}" sibTransId="{7FE3F168-0441-49EE-AECD-F38C845833A3}"/>
    <dgm:cxn modelId="{B309D4B5-673C-344D-A547-A60D5673D19A}" type="presOf" srcId="{F8162601-605A-4E97-AE4A-ED94D65DB506}" destId="{8DD4F4F7-950B-8241-A327-504EC8E4322A}" srcOrd="0" destOrd="0" presId="urn:microsoft.com/office/officeart/2005/8/layout/matrix3"/>
    <dgm:cxn modelId="{B26FCBDC-8134-3341-807C-75DD41C56CFF}" type="presOf" srcId="{2CEE0955-93A2-424A-B928-9048D12BB8F7}" destId="{D7A97341-EEAA-B642-A1C2-115859251310}" srcOrd="0" destOrd="0" presId="urn:microsoft.com/office/officeart/2005/8/layout/matrix3"/>
    <dgm:cxn modelId="{1A993C33-C953-FD4C-A45A-A24470ECDC77}" type="presParOf" srcId="{51E0324A-E83A-234E-B81B-E74F7859F82A}" destId="{BCAE72D9-968C-894B-A9AA-6DC2E114BB04}" srcOrd="0" destOrd="0" presId="urn:microsoft.com/office/officeart/2005/8/layout/matrix3"/>
    <dgm:cxn modelId="{D261D84D-FA34-3549-9D2F-4A0843B123FC}" type="presParOf" srcId="{51E0324A-E83A-234E-B81B-E74F7859F82A}" destId="{8DD4F4F7-950B-8241-A327-504EC8E4322A}" srcOrd="1" destOrd="0" presId="urn:microsoft.com/office/officeart/2005/8/layout/matrix3"/>
    <dgm:cxn modelId="{659D8859-A1B8-C942-A851-B248A3C54A01}" type="presParOf" srcId="{51E0324A-E83A-234E-B81B-E74F7859F82A}" destId="{D7A97341-EEAA-B642-A1C2-115859251310}" srcOrd="2" destOrd="0" presId="urn:microsoft.com/office/officeart/2005/8/layout/matrix3"/>
    <dgm:cxn modelId="{DD3EA180-B0CA-1246-A85E-EDC48360F56A}" type="presParOf" srcId="{51E0324A-E83A-234E-B81B-E74F7859F82A}" destId="{EA6903AF-FA66-D746-BEA6-4F5B4DD211AC}" srcOrd="3" destOrd="0" presId="urn:microsoft.com/office/officeart/2005/8/layout/matrix3"/>
    <dgm:cxn modelId="{D72A8CBD-923A-ED44-AE3C-EBA1968D6E57}" type="presParOf" srcId="{51E0324A-E83A-234E-B81B-E74F7859F82A}" destId="{63AE7170-6794-544D-BE27-E526CE6DF00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8CC60C-37B0-47B4-B917-EA51573FAE24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506502B-7B26-45FC-BF84-BAA3F16F89CD}">
      <dgm:prSet/>
      <dgm:spPr/>
      <dgm:t>
        <a:bodyPr/>
        <a:lstStyle/>
        <a:p>
          <a:r>
            <a:rPr lang="hu-HU"/>
            <a:t>Társadalomvédelmi irányzat</a:t>
          </a:r>
          <a:endParaRPr lang="en-US"/>
        </a:p>
      </dgm:t>
    </dgm:pt>
    <dgm:pt modelId="{D8C6AFED-3D47-44B9-A831-B656A9745D44}" type="parTrans" cxnId="{38CF1D43-A1EB-420A-97BA-A0BBA20EF7BA}">
      <dgm:prSet/>
      <dgm:spPr/>
      <dgm:t>
        <a:bodyPr/>
        <a:lstStyle/>
        <a:p>
          <a:endParaRPr lang="en-US"/>
        </a:p>
      </dgm:t>
    </dgm:pt>
    <dgm:pt modelId="{5B0475EE-CEC5-48E1-A2F1-2FB78A500CB8}" type="sibTrans" cxnId="{38CF1D43-A1EB-420A-97BA-A0BBA20EF7BA}">
      <dgm:prSet/>
      <dgm:spPr/>
      <dgm:t>
        <a:bodyPr/>
        <a:lstStyle/>
        <a:p>
          <a:endParaRPr lang="en-US"/>
        </a:p>
      </dgm:t>
    </dgm:pt>
    <dgm:pt modelId="{0049B46C-A4E8-410A-8845-E9F4EABE624D}">
      <dgm:prSet/>
      <dgm:spPr/>
      <dgm:t>
        <a:bodyPr/>
        <a:lstStyle/>
        <a:p>
          <a:r>
            <a:rPr lang="hu-HU"/>
            <a:t>Kettős nyomtávú büntetőteória </a:t>
          </a:r>
          <a:endParaRPr lang="en-US"/>
        </a:p>
      </dgm:t>
    </dgm:pt>
    <dgm:pt modelId="{5AED1506-0F66-450A-AFEA-4FCC38E83671}" type="parTrans" cxnId="{8C98B1B8-7717-417A-BE03-7C5692320E5D}">
      <dgm:prSet/>
      <dgm:spPr/>
      <dgm:t>
        <a:bodyPr/>
        <a:lstStyle/>
        <a:p>
          <a:endParaRPr lang="en-US"/>
        </a:p>
      </dgm:t>
    </dgm:pt>
    <dgm:pt modelId="{830F0825-9478-479B-89F3-3D060C9F8984}" type="sibTrans" cxnId="{8C98B1B8-7717-417A-BE03-7C5692320E5D}">
      <dgm:prSet/>
      <dgm:spPr/>
      <dgm:t>
        <a:bodyPr/>
        <a:lstStyle/>
        <a:p>
          <a:endParaRPr lang="en-US"/>
        </a:p>
      </dgm:t>
    </dgm:pt>
    <dgm:pt modelId="{C8B43FBC-D6EF-4DF5-A119-2D40CA616E05}">
      <dgm:prSet/>
      <dgm:spPr/>
      <dgm:t>
        <a:bodyPr/>
        <a:lstStyle/>
        <a:p>
          <a:r>
            <a:rPr lang="hu-HU"/>
            <a:t>Neoklasszikus iskola </a:t>
          </a:r>
          <a:endParaRPr lang="en-US"/>
        </a:p>
      </dgm:t>
    </dgm:pt>
    <dgm:pt modelId="{1B09C73F-9EF6-4944-A385-E7B2B18925F4}" type="parTrans" cxnId="{E1AAA88C-2297-4C37-91E9-4934577B5D00}">
      <dgm:prSet/>
      <dgm:spPr/>
      <dgm:t>
        <a:bodyPr/>
        <a:lstStyle/>
        <a:p>
          <a:endParaRPr lang="en-US"/>
        </a:p>
      </dgm:t>
    </dgm:pt>
    <dgm:pt modelId="{61E97179-DA58-4D73-B23B-660274C0789E}" type="sibTrans" cxnId="{E1AAA88C-2297-4C37-91E9-4934577B5D00}">
      <dgm:prSet/>
      <dgm:spPr/>
      <dgm:t>
        <a:bodyPr/>
        <a:lstStyle/>
        <a:p>
          <a:endParaRPr lang="en-US"/>
        </a:p>
      </dgm:t>
    </dgm:pt>
    <dgm:pt modelId="{2AD9F5DA-88C8-884D-9E5B-80C2A3CC2B09}" type="pres">
      <dgm:prSet presAssocID="{6D8CC60C-37B0-47B4-B917-EA51573FAE24}" presName="outerComposite" presStyleCnt="0">
        <dgm:presLayoutVars>
          <dgm:chMax val="5"/>
          <dgm:dir/>
          <dgm:resizeHandles val="exact"/>
        </dgm:presLayoutVars>
      </dgm:prSet>
      <dgm:spPr/>
    </dgm:pt>
    <dgm:pt modelId="{02FE2418-8BFB-054F-8295-1ACF8ECBE73B}" type="pres">
      <dgm:prSet presAssocID="{6D8CC60C-37B0-47B4-B917-EA51573FAE24}" presName="dummyMaxCanvas" presStyleCnt="0">
        <dgm:presLayoutVars/>
      </dgm:prSet>
      <dgm:spPr/>
    </dgm:pt>
    <dgm:pt modelId="{CEA02407-5390-8248-889A-A8937DC40678}" type="pres">
      <dgm:prSet presAssocID="{6D8CC60C-37B0-47B4-B917-EA51573FAE24}" presName="ThreeNodes_1" presStyleLbl="node1" presStyleIdx="0" presStyleCnt="3">
        <dgm:presLayoutVars>
          <dgm:bulletEnabled val="1"/>
        </dgm:presLayoutVars>
      </dgm:prSet>
      <dgm:spPr/>
    </dgm:pt>
    <dgm:pt modelId="{F043FE0D-0EC8-4941-9560-BBEA0D668C02}" type="pres">
      <dgm:prSet presAssocID="{6D8CC60C-37B0-47B4-B917-EA51573FAE24}" presName="ThreeNodes_2" presStyleLbl="node1" presStyleIdx="1" presStyleCnt="3">
        <dgm:presLayoutVars>
          <dgm:bulletEnabled val="1"/>
        </dgm:presLayoutVars>
      </dgm:prSet>
      <dgm:spPr/>
    </dgm:pt>
    <dgm:pt modelId="{16D9BFF6-8EF2-324C-B9E4-E51F58FDCF7C}" type="pres">
      <dgm:prSet presAssocID="{6D8CC60C-37B0-47B4-B917-EA51573FAE24}" presName="ThreeNodes_3" presStyleLbl="node1" presStyleIdx="2" presStyleCnt="3">
        <dgm:presLayoutVars>
          <dgm:bulletEnabled val="1"/>
        </dgm:presLayoutVars>
      </dgm:prSet>
      <dgm:spPr/>
    </dgm:pt>
    <dgm:pt modelId="{101E54BF-FDE3-2045-9C78-D70E14E460D5}" type="pres">
      <dgm:prSet presAssocID="{6D8CC60C-37B0-47B4-B917-EA51573FAE24}" presName="ThreeConn_1-2" presStyleLbl="fgAccFollowNode1" presStyleIdx="0" presStyleCnt="2">
        <dgm:presLayoutVars>
          <dgm:bulletEnabled val="1"/>
        </dgm:presLayoutVars>
      </dgm:prSet>
      <dgm:spPr/>
    </dgm:pt>
    <dgm:pt modelId="{954D4F39-7EA4-1841-9888-6B88554385A1}" type="pres">
      <dgm:prSet presAssocID="{6D8CC60C-37B0-47B4-B917-EA51573FAE24}" presName="ThreeConn_2-3" presStyleLbl="fgAccFollowNode1" presStyleIdx="1" presStyleCnt="2">
        <dgm:presLayoutVars>
          <dgm:bulletEnabled val="1"/>
        </dgm:presLayoutVars>
      </dgm:prSet>
      <dgm:spPr/>
    </dgm:pt>
    <dgm:pt modelId="{61FB29F1-4C88-9C46-ABC6-83D2C03CB172}" type="pres">
      <dgm:prSet presAssocID="{6D8CC60C-37B0-47B4-B917-EA51573FAE24}" presName="ThreeNodes_1_text" presStyleLbl="node1" presStyleIdx="2" presStyleCnt="3">
        <dgm:presLayoutVars>
          <dgm:bulletEnabled val="1"/>
        </dgm:presLayoutVars>
      </dgm:prSet>
      <dgm:spPr/>
    </dgm:pt>
    <dgm:pt modelId="{05D9329B-6D90-774A-83DC-16FAEBB55917}" type="pres">
      <dgm:prSet presAssocID="{6D8CC60C-37B0-47B4-B917-EA51573FAE24}" presName="ThreeNodes_2_text" presStyleLbl="node1" presStyleIdx="2" presStyleCnt="3">
        <dgm:presLayoutVars>
          <dgm:bulletEnabled val="1"/>
        </dgm:presLayoutVars>
      </dgm:prSet>
      <dgm:spPr/>
    </dgm:pt>
    <dgm:pt modelId="{8042FDA7-5B20-444C-A4C4-74BE5B7FC2CD}" type="pres">
      <dgm:prSet presAssocID="{6D8CC60C-37B0-47B4-B917-EA51573FAE2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B8B69301-F168-5F42-82EE-4ECA237E4B0D}" type="presOf" srcId="{0049B46C-A4E8-410A-8845-E9F4EABE624D}" destId="{F043FE0D-0EC8-4941-9560-BBEA0D668C02}" srcOrd="0" destOrd="0" presId="urn:microsoft.com/office/officeart/2005/8/layout/vProcess5"/>
    <dgm:cxn modelId="{B049DC0B-6223-484B-8264-A57104C92BEF}" type="presOf" srcId="{9506502B-7B26-45FC-BF84-BAA3F16F89CD}" destId="{CEA02407-5390-8248-889A-A8937DC40678}" srcOrd="0" destOrd="0" presId="urn:microsoft.com/office/officeart/2005/8/layout/vProcess5"/>
    <dgm:cxn modelId="{3A85A311-265C-FC40-99BA-559E170F740C}" type="presOf" srcId="{C8B43FBC-D6EF-4DF5-A119-2D40CA616E05}" destId="{16D9BFF6-8EF2-324C-B9E4-E51F58FDCF7C}" srcOrd="0" destOrd="0" presId="urn:microsoft.com/office/officeart/2005/8/layout/vProcess5"/>
    <dgm:cxn modelId="{D3746434-67EF-2B45-9CAD-DD0FE7457573}" type="presOf" srcId="{830F0825-9478-479B-89F3-3D060C9F8984}" destId="{954D4F39-7EA4-1841-9888-6B88554385A1}" srcOrd="0" destOrd="0" presId="urn:microsoft.com/office/officeart/2005/8/layout/vProcess5"/>
    <dgm:cxn modelId="{38CF1D43-A1EB-420A-97BA-A0BBA20EF7BA}" srcId="{6D8CC60C-37B0-47B4-B917-EA51573FAE24}" destId="{9506502B-7B26-45FC-BF84-BAA3F16F89CD}" srcOrd="0" destOrd="0" parTransId="{D8C6AFED-3D47-44B9-A831-B656A9745D44}" sibTransId="{5B0475EE-CEC5-48E1-A2F1-2FB78A500CB8}"/>
    <dgm:cxn modelId="{E48B6961-878C-544A-963D-2BFF3BD44C6B}" type="presOf" srcId="{6D8CC60C-37B0-47B4-B917-EA51573FAE24}" destId="{2AD9F5DA-88C8-884D-9E5B-80C2A3CC2B09}" srcOrd="0" destOrd="0" presId="urn:microsoft.com/office/officeart/2005/8/layout/vProcess5"/>
    <dgm:cxn modelId="{1BE2D164-C176-0E46-B094-F35408A4A5DC}" type="presOf" srcId="{5B0475EE-CEC5-48E1-A2F1-2FB78A500CB8}" destId="{101E54BF-FDE3-2045-9C78-D70E14E460D5}" srcOrd="0" destOrd="0" presId="urn:microsoft.com/office/officeart/2005/8/layout/vProcess5"/>
    <dgm:cxn modelId="{E1AAA88C-2297-4C37-91E9-4934577B5D00}" srcId="{6D8CC60C-37B0-47B4-B917-EA51573FAE24}" destId="{C8B43FBC-D6EF-4DF5-A119-2D40CA616E05}" srcOrd="2" destOrd="0" parTransId="{1B09C73F-9EF6-4944-A385-E7B2B18925F4}" sibTransId="{61E97179-DA58-4D73-B23B-660274C0789E}"/>
    <dgm:cxn modelId="{8C98B1B8-7717-417A-BE03-7C5692320E5D}" srcId="{6D8CC60C-37B0-47B4-B917-EA51573FAE24}" destId="{0049B46C-A4E8-410A-8845-E9F4EABE624D}" srcOrd="1" destOrd="0" parTransId="{5AED1506-0F66-450A-AFEA-4FCC38E83671}" sibTransId="{830F0825-9478-479B-89F3-3D060C9F8984}"/>
    <dgm:cxn modelId="{B0DF23CC-E1DE-2C4C-99E9-3A507A8B17A5}" type="presOf" srcId="{0049B46C-A4E8-410A-8845-E9F4EABE624D}" destId="{05D9329B-6D90-774A-83DC-16FAEBB55917}" srcOrd="1" destOrd="0" presId="urn:microsoft.com/office/officeart/2005/8/layout/vProcess5"/>
    <dgm:cxn modelId="{71B1DBE6-C9F4-EF4B-B1BF-8E075F380733}" type="presOf" srcId="{C8B43FBC-D6EF-4DF5-A119-2D40CA616E05}" destId="{8042FDA7-5B20-444C-A4C4-74BE5B7FC2CD}" srcOrd="1" destOrd="0" presId="urn:microsoft.com/office/officeart/2005/8/layout/vProcess5"/>
    <dgm:cxn modelId="{1191C6EE-76BF-1C40-949B-B9E3D440C48B}" type="presOf" srcId="{9506502B-7B26-45FC-BF84-BAA3F16F89CD}" destId="{61FB29F1-4C88-9C46-ABC6-83D2C03CB172}" srcOrd="1" destOrd="0" presId="urn:microsoft.com/office/officeart/2005/8/layout/vProcess5"/>
    <dgm:cxn modelId="{B74B053C-E75C-5641-A903-217B751AB8CE}" type="presParOf" srcId="{2AD9F5DA-88C8-884D-9E5B-80C2A3CC2B09}" destId="{02FE2418-8BFB-054F-8295-1ACF8ECBE73B}" srcOrd="0" destOrd="0" presId="urn:microsoft.com/office/officeart/2005/8/layout/vProcess5"/>
    <dgm:cxn modelId="{620F4C0D-61A3-A646-8CFF-ACF97232F467}" type="presParOf" srcId="{2AD9F5DA-88C8-884D-9E5B-80C2A3CC2B09}" destId="{CEA02407-5390-8248-889A-A8937DC40678}" srcOrd="1" destOrd="0" presId="urn:microsoft.com/office/officeart/2005/8/layout/vProcess5"/>
    <dgm:cxn modelId="{99A64C2F-C88C-414B-BAAA-F433EBF888A0}" type="presParOf" srcId="{2AD9F5DA-88C8-884D-9E5B-80C2A3CC2B09}" destId="{F043FE0D-0EC8-4941-9560-BBEA0D668C02}" srcOrd="2" destOrd="0" presId="urn:microsoft.com/office/officeart/2005/8/layout/vProcess5"/>
    <dgm:cxn modelId="{BC326172-385C-2347-9FF1-536878D3C3CC}" type="presParOf" srcId="{2AD9F5DA-88C8-884D-9E5B-80C2A3CC2B09}" destId="{16D9BFF6-8EF2-324C-B9E4-E51F58FDCF7C}" srcOrd="3" destOrd="0" presId="urn:microsoft.com/office/officeart/2005/8/layout/vProcess5"/>
    <dgm:cxn modelId="{8B2F4AD7-2B53-0B45-8501-EE5717EAB020}" type="presParOf" srcId="{2AD9F5DA-88C8-884D-9E5B-80C2A3CC2B09}" destId="{101E54BF-FDE3-2045-9C78-D70E14E460D5}" srcOrd="4" destOrd="0" presId="urn:microsoft.com/office/officeart/2005/8/layout/vProcess5"/>
    <dgm:cxn modelId="{E14CEF66-A581-1546-8CF9-C39F41A3BEB6}" type="presParOf" srcId="{2AD9F5DA-88C8-884D-9E5B-80C2A3CC2B09}" destId="{954D4F39-7EA4-1841-9888-6B88554385A1}" srcOrd="5" destOrd="0" presId="urn:microsoft.com/office/officeart/2005/8/layout/vProcess5"/>
    <dgm:cxn modelId="{E3ACBB18-BD64-FB4F-B1C7-72E7B4BC7FF2}" type="presParOf" srcId="{2AD9F5DA-88C8-884D-9E5B-80C2A3CC2B09}" destId="{61FB29F1-4C88-9C46-ABC6-83D2C03CB172}" srcOrd="6" destOrd="0" presId="urn:microsoft.com/office/officeart/2005/8/layout/vProcess5"/>
    <dgm:cxn modelId="{FB477FC2-D6E6-0541-B612-CB7B100216F1}" type="presParOf" srcId="{2AD9F5DA-88C8-884D-9E5B-80C2A3CC2B09}" destId="{05D9329B-6D90-774A-83DC-16FAEBB55917}" srcOrd="7" destOrd="0" presId="urn:microsoft.com/office/officeart/2005/8/layout/vProcess5"/>
    <dgm:cxn modelId="{592CFFD1-A97F-F945-A953-37AD264D0BAE}" type="presParOf" srcId="{2AD9F5DA-88C8-884D-9E5B-80C2A3CC2B09}" destId="{8042FDA7-5B20-444C-A4C4-74BE5B7FC2C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E72D9-968C-894B-A9AA-6DC2E114BB04}">
      <dsp:nvSpPr>
        <dsp:cNvPr id="0" name=""/>
        <dsp:cNvSpPr/>
      </dsp:nvSpPr>
      <dsp:spPr>
        <a:xfrm>
          <a:off x="420687" y="0"/>
          <a:ext cx="4773613" cy="4773613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D4F4F7-950B-8241-A327-504EC8E4322A}">
      <dsp:nvSpPr>
        <dsp:cNvPr id="0" name=""/>
        <dsp:cNvSpPr/>
      </dsp:nvSpPr>
      <dsp:spPr>
        <a:xfrm>
          <a:off x="874180" y="453493"/>
          <a:ext cx="1861709" cy="18617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/>
            <a:t>Büntetés célja – nagyobb rossz, mint a bűncselekmény előnye </a:t>
          </a:r>
          <a:endParaRPr lang="en-US" sz="1500" kern="1200"/>
        </a:p>
      </dsp:txBody>
      <dsp:txXfrm>
        <a:off x="965061" y="544374"/>
        <a:ext cx="1679947" cy="1679947"/>
      </dsp:txXfrm>
    </dsp:sp>
    <dsp:sp modelId="{D7A97341-EEAA-B642-A1C2-115859251310}">
      <dsp:nvSpPr>
        <dsp:cNvPr id="0" name=""/>
        <dsp:cNvSpPr/>
      </dsp:nvSpPr>
      <dsp:spPr>
        <a:xfrm>
          <a:off x="2879097" y="453493"/>
          <a:ext cx="1861709" cy="18617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/>
            <a:t>Tett arányos – ami szükséges (előny elvesztése beleszámít)</a:t>
          </a:r>
          <a:endParaRPr lang="en-US" sz="1500" kern="1200"/>
        </a:p>
      </dsp:txBody>
      <dsp:txXfrm>
        <a:off x="2969978" y="544374"/>
        <a:ext cx="1679947" cy="1679947"/>
      </dsp:txXfrm>
    </dsp:sp>
    <dsp:sp modelId="{EA6903AF-FA66-D746-BEA6-4F5B4DD211AC}">
      <dsp:nvSpPr>
        <dsp:cNvPr id="0" name=""/>
        <dsp:cNvSpPr/>
      </dsp:nvSpPr>
      <dsp:spPr>
        <a:xfrm>
          <a:off x="874180" y="2458410"/>
          <a:ext cx="1861709" cy="186170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/>
            <a:t>Igazságos megtorlás </a:t>
          </a:r>
          <a:endParaRPr lang="en-US" sz="1500" kern="1200"/>
        </a:p>
      </dsp:txBody>
      <dsp:txXfrm>
        <a:off x="965061" y="2549291"/>
        <a:ext cx="1679947" cy="1679947"/>
      </dsp:txXfrm>
    </dsp:sp>
    <dsp:sp modelId="{63AE7170-6794-544D-BE27-E526CE6DF00A}">
      <dsp:nvSpPr>
        <dsp:cNvPr id="0" name=""/>
        <dsp:cNvSpPr/>
      </dsp:nvSpPr>
      <dsp:spPr>
        <a:xfrm>
          <a:off x="2879097" y="2458410"/>
          <a:ext cx="1861709" cy="186170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/>
            <a:t>Kiszámítható </a:t>
          </a:r>
          <a:endParaRPr lang="en-US" sz="1500" kern="1200"/>
        </a:p>
      </dsp:txBody>
      <dsp:txXfrm>
        <a:off x="2969978" y="2549291"/>
        <a:ext cx="1679947" cy="16799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02407-5390-8248-889A-A8937DC40678}">
      <dsp:nvSpPr>
        <dsp:cNvPr id="0" name=""/>
        <dsp:cNvSpPr/>
      </dsp:nvSpPr>
      <dsp:spPr>
        <a:xfrm>
          <a:off x="0" y="0"/>
          <a:ext cx="7993699" cy="12169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kern="1200"/>
            <a:t>Társadalomvédelmi irányzat</a:t>
          </a:r>
          <a:endParaRPr lang="en-US" sz="3200" kern="1200"/>
        </a:p>
      </dsp:txBody>
      <dsp:txXfrm>
        <a:off x="35643" y="35643"/>
        <a:ext cx="6680535" cy="1145644"/>
      </dsp:txXfrm>
    </dsp:sp>
    <dsp:sp modelId="{F043FE0D-0EC8-4941-9560-BBEA0D668C02}">
      <dsp:nvSpPr>
        <dsp:cNvPr id="0" name=""/>
        <dsp:cNvSpPr/>
      </dsp:nvSpPr>
      <dsp:spPr>
        <a:xfrm>
          <a:off x="705326" y="1419751"/>
          <a:ext cx="7993699" cy="1216930"/>
        </a:xfrm>
        <a:prstGeom prst="roundRect">
          <a:avLst>
            <a:gd name="adj" fmla="val 10000"/>
          </a:avLst>
        </a:prstGeom>
        <a:solidFill>
          <a:schemeClr val="accent2">
            <a:hueOff val="677407"/>
            <a:satOff val="-3316"/>
            <a:lumOff val="186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kern="1200"/>
            <a:t>Kettős nyomtávú büntetőteória </a:t>
          </a:r>
          <a:endParaRPr lang="en-US" sz="3200" kern="1200"/>
        </a:p>
      </dsp:txBody>
      <dsp:txXfrm>
        <a:off x="740969" y="1455394"/>
        <a:ext cx="6426082" cy="1145644"/>
      </dsp:txXfrm>
    </dsp:sp>
    <dsp:sp modelId="{16D9BFF6-8EF2-324C-B9E4-E51F58FDCF7C}">
      <dsp:nvSpPr>
        <dsp:cNvPr id="0" name=""/>
        <dsp:cNvSpPr/>
      </dsp:nvSpPr>
      <dsp:spPr>
        <a:xfrm>
          <a:off x="1410652" y="2839503"/>
          <a:ext cx="7993699" cy="1216930"/>
        </a:xfrm>
        <a:prstGeom prst="roundRect">
          <a:avLst>
            <a:gd name="adj" fmla="val 10000"/>
          </a:avLst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kern="1200"/>
            <a:t>Neoklasszikus iskola </a:t>
          </a:r>
          <a:endParaRPr lang="en-US" sz="3200" kern="1200"/>
        </a:p>
      </dsp:txBody>
      <dsp:txXfrm>
        <a:off x="1446295" y="2875146"/>
        <a:ext cx="6426082" cy="1145644"/>
      </dsp:txXfrm>
    </dsp:sp>
    <dsp:sp modelId="{101E54BF-FDE3-2045-9C78-D70E14E460D5}">
      <dsp:nvSpPr>
        <dsp:cNvPr id="0" name=""/>
        <dsp:cNvSpPr/>
      </dsp:nvSpPr>
      <dsp:spPr>
        <a:xfrm>
          <a:off x="7202694" y="922838"/>
          <a:ext cx="791004" cy="79100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7380670" y="922838"/>
        <a:ext cx="435052" cy="595231"/>
      </dsp:txXfrm>
    </dsp:sp>
    <dsp:sp modelId="{954D4F39-7EA4-1841-9888-6B88554385A1}">
      <dsp:nvSpPr>
        <dsp:cNvPr id="0" name=""/>
        <dsp:cNvSpPr/>
      </dsp:nvSpPr>
      <dsp:spPr>
        <a:xfrm>
          <a:off x="7908020" y="2334477"/>
          <a:ext cx="791004" cy="79100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629769"/>
            <a:satOff val="-4713"/>
            <a:lumOff val="-10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629769"/>
              <a:satOff val="-4713"/>
              <a:lumOff val="-1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8085996" y="2334477"/>
        <a:ext cx="435052" cy="595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395B7F4-CE7A-1982-EE4A-2394689A00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Büntetőjog általános rész – 2023. 09. 26.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4B09CDE-61B5-9250-23F8-C84B75389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/>
              <a:t>Dr</a:t>
            </a:r>
            <a:r>
              <a:rPr lang="hu-HU" dirty="0"/>
              <a:t>, Békés </a:t>
            </a:r>
            <a:r>
              <a:rPr lang="hu-HU" dirty="0" err="1"/>
              <a:t>ádám</a:t>
            </a:r>
            <a:endParaRPr lang="hu-HU" dirty="0"/>
          </a:p>
          <a:p>
            <a:r>
              <a:rPr lang="hu-HU" dirty="0"/>
              <a:t>e. docens</a:t>
            </a:r>
          </a:p>
        </p:txBody>
      </p:sp>
    </p:spTree>
    <p:extLst>
      <p:ext uri="{BB962C8B-B14F-4D97-AF65-F5344CB8AC3E}">
        <p14:creationId xmlns:p14="http://schemas.microsoft.com/office/powerpoint/2010/main" val="2420761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1800854-5BB2-3FBF-E185-B0EE0CFBA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hu-HU" dirty="0"/>
              <a:t>XX. század	</a:t>
            </a: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A498ACCE-E3C3-3510-3E17-889C250952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827549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4538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23BA79A-425C-F8BE-E979-E0DF1A60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hu-HU" dirty="0" err="1">
                <a:solidFill>
                  <a:srgbClr val="EBEBEB"/>
                </a:solidFill>
              </a:rPr>
              <a:t>Csemegi</a:t>
            </a:r>
            <a:r>
              <a:rPr lang="hu-HU" dirty="0">
                <a:solidFill>
                  <a:srgbClr val="EBEBEB"/>
                </a:solidFill>
              </a:rPr>
              <a:t> Károly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8A37B03-6F12-B080-CEA1-A84CD1A49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Született: </a:t>
            </a:r>
            <a:r>
              <a:rPr lang="hu-HU" dirty="0" err="1">
                <a:solidFill>
                  <a:srgbClr val="FFFFFF"/>
                </a:solidFill>
              </a:rPr>
              <a:t>Nasch</a:t>
            </a:r>
            <a:r>
              <a:rPr lang="hu-HU" dirty="0">
                <a:solidFill>
                  <a:srgbClr val="FFFFFF"/>
                </a:solidFill>
              </a:rPr>
              <a:t> Károly </a:t>
            </a:r>
          </a:p>
          <a:p>
            <a:r>
              <a:rPr lang="hu-HU" dirty="0">
                <a:solidFill>
                  <a:srgbClr val="FFFFFF"/>
                </a:solidFill>
              </a:rPr>
              <a:t>1846 ügyvédi szakvizsga</a:t>
            </a:r>
          </a:p>
          <a:p>
            <a:r>
              <a:rPr lang="hu-HU" dirty="0">
                <a:solidFill>
                  <a:srgbClr val="FFFFFF"/>
                </a:solidFill>
              </a:rPr>
              <a:t>Horváth Boldizsár ig. min. felkéri kodifikációra </a:t>
            </a:r>
          </a:p>
          <a:p>
            <a:r>
              <a:rPr lang="hu-HU" dirty="0">
                <a:solidFill>
                  <a:srgbClr val="FFFFFF"/>
                </a:solidFill>
              </a:rPr>
              <a:t>Államtitkár, majd országgyűlési képviselő</a:t>
            </a:r>
          </a:p>
          <a:p>
            <a:r>
              <a:rPr lang="hu-HU" dirty="0">
                <a:solidFill>
                  <a:srgbClr val="FFFFFF"/>
                </a:solidFill>
              </a:rPr>
              <a:t>1878. MJE alapítója majd első elnöke </a:t>
            </a:r>
          </a:p>
          <a:p>
            <a:r>
              <a:rPr lang="hu-HU" dirty="0">
                <a:solidFill>
                  <a:srgbClr val="FFFFFF"/>
                </a:solidFill>
              </a:rPr>
              <a:t>1879. kúriai tanácselnök </a:t>
            </a:r>
          </a:p>
          <a:p>
            <a:r>
              <a:rPr lang="hu-HU" dirty="0">
                <a:solidFill>
                  <a:srgbClr val="FFFFFF"/>
                </a:solidFill>
              </a:rPr>
              <a:t>1896 MTA díszdoktora</a:t>
            </a:r>
          </a:p>
          <a:p>
            <a:endParaRPr lang="hu-HU" dirty="0">
              <a:solidFill>
                <a:srgbClr val="FFFFFF"/>
              </a:solidFill>
            </a:endParaRPr>
          </a:p>
        </p:txBody>
      </p:sp>
      <p:pic>
        <p:nvPicPr>
          <p:cNvPr id="1026" name="Picture 2" descr="Erdélyi Mór fényképfelvételén">
            <a:extLst>
              <a:ext uri="{FF2B5EF4-FFF2-40B4-BE49-F238E27FC236}">
                <a16:creationId xmlns:a16="http://schemas.microsoft.com/office/drawing/2014/main" id="{65709929-8D91-334F-3C6D-6369D45692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2"/>
          <a:stretch/>
        </p:blipFill>
        <p:spPr bwMode="auto"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0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111FAC8-CA80-1D77-92AD-E954A13EE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hu-HU">
                <a:solidFill>
                  <a:srgbClr val="EBEBEB"/>
                </a:solidFill>
              </a:rPr>
              <a:t>Csemegi kódex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61426FF-E9D0-E605-0E29-3D39C4986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r>
              <a:rPr lang="hu-HU">
                <a:solidFill>
                  <a:srgbClr val="FFFFFF"/>
                </a:solidFill>
              </a:rPr>
              <a:t>1868. felkérés </a:t>
            </a:r>
          </a:p>
          <a:p>
            <a:r>
              <a:rPr lang="hu-HU">
                <a:solidFill>
                  <a:srgbClr val="FFFFFF"/>
                </a:solidFill>
              </a:rPr>
              <a:t>Első beterjesztés 1873</a:t>
            </a:r>
          </a:p>
          <a:p>
            <a:r>
              <a:rPr lang="hu-HU">
                <a:solidFill>
                  <a:srgbClr val="FFFFFF"/>
                </a:solidFill>
              </a:rPr>
              <a:t>Második beterjesztés 1875</a:t>
            </a:r>
          </a:p>
          <a:p>
            <a:r>
              <a:rPr lang="hu-HU">
                <a:solidFill>
                  <a:srgbClr val="FFFFFF"/>
                </a:solidFill>
              </a:rPr>
              <a:t>1878. május 29. – V. Tvcikk</a:t>
            </a:r>
          </a:p>
          <a:p>
            <a:r>
              <a:rPr lang="hu-HU">
                <a:solidFill>
                  <a:srgbClr val="FFFFFF"/>
                </a:solidFill>
              </a:rPr>
              <a:t>Hatálybalépés 1880. szept 1. </a:t>
            </a:r>
          </a:p>
        </p:txBody>
      </p:sp>
      <p:pic>
        <p:nvPicPr>
          <p:cNvPr id="2050" name="Picture 2" descr="A Csemegi-kódex címlapja. Törvényjavaslat. A magyar büntetőtörvénykönyv a bűntettekről és a vétségekről. Közzéteszi a Magyar Királyi Igazságügyi Ministerium (1878.)">
            <a:extLst>
              <a:ext uri="{FF2B5EF4-FFF2-40B4-BE49-F238E27FC236}">
                <a16:creationId xmlns:a16="http://schemas.microsoft.com/office/drawing/2014/main" id="{87D130D6-1898-60CF-27D7-75439CD78B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" r="1553"/>
          <a:stretch/>
        </p:blipFill>
        <p:spPr bwMode="auto"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844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D4A6FB-28B3-5322-7C45-0F31C6F43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Általános rész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F979320-D994-60A7-84E5-2E30A11FC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07940"/>
            <a:ext cx="8946541" cy="4940460"/>
          </a:xfrm>
        </p:spPr>
        <p:txBody>
          <a:bodyPr>
            <a:normAutofit/>
          </a:bodyPr>
          <a:lstStyle/>
          <a:p>
            <a:pPr algn="l"/>
            <a:r>
              <a:rPr lang="hu-HU" b="0" i="0" u="none" strike="noStrike" dirty="0">
                <a:effectLst/>
                <a:latin typeface="+mn-lt"/>
              </a:rPr>
              <a:t>9 fejezet: bevezető intézkedések, törvény hatálya, büntetések, kísérlet, részesség, szándék és gondatlanság, beszámíthatóságot enyhítő vagy kizáró okok, bűnhalmazat, bűnvádi eljárás megindítását és a büntetés végrehajtását kizáró okok. </a:t>
            </a:r>
          </a:p>
          <a:p>
            <a:pPr algn="l"/>
            <a:r>
              <a:rPr lang="hu-HU" b="0" i="0" u="none" strike="noStrike" dirty="0">
                <a:effectLst/>
                <a:latin typeface="+mn-lt"/>
              </a:rPr>
              <a:t>bűncselekményeket súly szerint három részre, bűntettekre, vétségekre és kihágásokra osztotta</a:t>
            </a:r>
          </a:p>
          <a:p>
            <a:pPr algn="l"/>
            <a:r>
              <a:rPr lang="hu-HU" b="0" i="0" u="none" strike="noStrike" dirty="0">
                <a:effectLst/>
                <a:latin typeface="+mn-lt"/>
              </a:rPr>
              <a:t> </a:t>
            </a:r>
            <a:r>
              <a:rPr lang="hu-HU" b="0" i="0" u="none" strike="noStrike" dirty="0" err="1">
                <a:effectLst/>
                <a:latin typeface="+mn-lt"/>
              </a:rPr>
              <a:t>nullum</a:t>
            </a:r>
            <a:r>
              <a:rPr lang="hu-HU" b="0" i="0" u="none" strike="noStrike" dirty="0">
                <a:effectLst/>
                <a:latin typeface="+mn-lt"/>
              </a:rPr>
              <a:t> </a:t>
            </a:r>
            <a:r>
              <a:rPr lang="hu-HU" b="0" i="0" u="none" strike="noStrike" dirty="0" err="1">
                <a:effectLst/>
                <a:latin typeface="+mn-lt"/>
              </a:rPr>
              <a:t>crimen</a:t>
            </a:r>
            <a:r>
              <a:rPr lang="hu-HU" b="0" i="0" u="none" strike="noStrike" dirty="0">
                <a:effectLst/>
                <a:latin typeface="+mn-lt"/>
              </a:rPr>
              <a:t> elvek, analógia tilalma </a:t>
            </a:r>
          </a:p>
          <a:p>
            <a:pPr algn="l"/>
            <a:r>
              <a:rPr lang="hu-HU" dirty="0">
                <a:latin typeface="+mn-lt"/>
              </a:rPr>
              <a:t>büntethetőségi korhatár 12 év </a:t>
            </a:r>
          </a:p>
          <a:p>
            <a:pPr algn="l"/>
            <a:r>
              <a:rPr lang="hu-HU" b="0" i="0" u="none" strike="noStrike" dirty="0">
                <a:effectLst/>
                <a:latin typeface="+mn-lt"/>
              </a:rPr>
              <a:t>16 év nagykorú</a:t>
            </a:r>
          </a:p>
          <a:p>
            <a:pPr algn="l"/>
            <a:r>
              <a:rPr lang="hu-HU" b="0" i="0" u="none" strike="noStrike" dirty="0">
                <a:effectLst/>
                <a:latin typeface="+mn-lt"/>
              </a:rPr>
              <a:t>Halmazat szabályozása</a:t>
            </a:r>
          </a:p>
          <a:p>
            <a:r>
              <a:rPr lang="hu-HU" dirty="0"/>
              <a:t>Halálbüntetés, főbüntetések és mellékbüntetések </a:t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62323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4C048DF-A630-6FF7-8550-122AE8DED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Különös rész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FA0B9EB-54DC-1EA9-4FCE-07745FB61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96366"/>
            <a:ext cx="8946541" cy="4952034"/>
          </a:xfrm>
        </p:spPr>
        <p:txBody>
          <a:bodyPr>
            <a:normAutofit/>
          </a:bodyPr>
          <a:lstStyle/>
          <a:p>
            <a:r>
              <a:rPr lang="hu-HU" b="0" i="0" u="none" strike="noStrike" dirty="0">
                <a:effectLst/>
                <a:latin typeface="+mn-lt"/>
              </a:rPr>
              <a:t>43 fejezet</a:t>
            </a:r>
          </a:p>
          <a:p>
            <a:pPr lvl="1"/>
            <a:r>
              <a:rPr lang="hu-HU" b="0" i="0" u="none" strike="noStrike" dirty="0">
                <a:effectLst/>
                <a:latin typeface="+mn-lt"/>
              </a:rPr>
              <a:t>1-8. fejezet az uralkodó és az állam rendje elleni</a:t>
            </a:r>
          </a:p>
          <a:p>
            <a:pPr lvl="1"/>
            <a:r>
              <a:rPr lang="hu-HU" b="0" i="0" u="none" strike="noStrike" dirty="0">
                <a:effectLst/>
                <a:latin typeface="+mn-lt"/>
              </a:rPr>
              <a:t>9-13. fejezet a társadalmi rend elleni, </a:t>
            </a:r>
          </a:p>
          <a:p>
            <a:pPr lvl="1"/>
            <a:r>
              <a:rPr lang="hu-HU" b="0" i="0" u="none" strike="noStrike" dirty="0">
                <a:effectLst/>
                <a:latin typeface="+mn-lt"/>
              </a:rPr>
              <a:t>14-36. fejezet a személy- és vagyon elleni,</a:t>
            </a:r>
          </a:p>
          <a:p>
            <a:pPr lvl="1"/>
            <a:r>
              <a:rPr lang="hu-HU" b="0" i="0" u="none" strike="noStrike" dirty="0">
                <a:effectLst/>
                <a:latin typeface="+mn-lt"/>
              </a:rPr>
              <a:t>37-40. fejezet az állam- valamint az államigazgatás rendje elleni,</a:t>
            </a:r>
          </a:p>
          <a:p>
            <a:pPr lvl="1"/>
            <a:r>
              <a:rPr lang="hu-HU" b="0" i="0" u="none" strike="noStrike" dirty="0">
                <a:effectLst/>
                <a:latin typeface="+mn-lt"/>
              </a:rPr>
              <a:t>41. és 42. fejezet a hivatali bűncselekményeket szabályozza</a:t>
            </a:r>
          </a:p>
          <a:p>
            <a:pPr lvl="1"/>
            <a:r>
              <a:rPr lang="hu-HU" b="0" i="0" u="none" strike="noStrike" dirty="0">
                <a:effectLst/>
                <a:latin typeface="+mn-lt"/>
              </a:rPr>
              <a:t>43. záró rendelkezések </a:t>
            </a:r>
          </a:p>
          <a:p>
            <a:endParaRPr lang="hu-HU" b="0" i="0" u="none" strike="noStrike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613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9C67E31-1C3B-2BB4-9C75-398A03DDE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Novellák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375BE2F-1410-8538-A204-CA24A20A5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1908. évi XXXVI. tv. </a:t>
            </a:r>
          </a:p>
          <a:p>
            <a:pPr lvl="1"/>
            <a:r>
              <a:rPr lang="hu-HU" dirty="0"/>
              <a:t>Büntetés felfüggesztése </a:t>
            </a:r>
          </a:p>
          <a:p>
            <a:pPr lvl="1"/>
            <a:r>
              <a:rPr lang="hu-HU" dirty="0"/>
              <a:t>Fiatalkorúak büntetőjoga 12-18</a:t>
            </a:r>
          </a:p>
          <a:p>
            <a:pPr lvl="1"/>
            <a:r>
              <a:rPr lang="hu-HU" dirty="0"/>
              <a:t>Legsúlyosabb büntetés fiatalkorúnak 5 év (</a:t>
            </a:r>
            <a:r>
              <a:rPr lang="hu-HU" dirty="0" err="1"/>
              <a:t>kiv</a:t>
            </a:r>
            <a:r>
              <a:rPr lang="hu-HU" dirty="0"/>
              <a:t>. 10 év) </a:t>
            </a:r>
          </a:p>
          <a:p>
            <a:pPr lvl="1"/>
            <a:r>
              <a:rPr lang="hu-HU" dirty="0"/>
              <a:t>Intézkedések: dorgálás, próbára bocsátás, javító nevelés </a:t>
            </a:r>
          </a:p>
          <a:p>
            <a:pPr lvl="1"/>
            <a:r>
              <a:rPr lang="hu-HU" dirty="0"/>
              <a:t>Fiatal felnőtt 18-20 – büntetés maximuma 15 év </a:t>
            </a:r>
          </a:p>
          <a:p>
            <a:r>
              <a:rPr lang="hu-HU" dirty="0"/>
              <a:t>1928. évi X. Tv. </a:t>
            </a:r>
          </a:p>
          <a:p>
            <a:pPr lvl="1"/>
            <a:r>
              <a:rPr lang="hu-HU" dirty="0"/>
              <a:t>Megrögzött bűntettesek </a:t>
            </a:r>
          </a:p>
          <a:p>
            <a:pPr lvl="1"/>
            <a:r>
              <a:rPr lang="hu-HU" dirty="0"/>
              <a:t>Szigorított dologház – határozatlan idejű volt 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75014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AC35E0D-B160-277F-BC83-DBE36C3C5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bűnbe esés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AF34AE5-41D3-F6D5-0350-E7682FFBC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16284"/>
            <a:ext cx="8946541" cy="4732115"/>
          </a:xfrm>
        </p:spPr>
        <p:txBody>
          <a:bodyPr/>
          <a:lstStyle/>
          <a:p>
            <a:r>
              <a:rPr lang="hu-HU" dirty="0"/>
              <a:t>1945. évi VII. tv</a:t>
            </a:r>
            <a:r>
              <a:rPr lang="hu-HU" dirty="0">
                <a:latin typeface="+mn-lt"/>
              </a:rPr>
              <a:t>. </a:t>
            </a:r>
            <a:r>
              <a:rPr lang="hu-HU" u="none" strike="noStrike" dirty="0">
                <a:effectLst/>
                <a:latin typeface="+mn-lt"/>
              </a:rPr>
              <a:t>a népbíráskodás tárgyában kibocsátott kormányrendeletek törvényerőre emeléséről</a:t>
            </a:r>
          </a:p>
          <a:p>
            <a:pPr lvl="1"/>
            <a:r>
              <a:rPr lang="hu-HU" dirty="0"/>
              <a:t>Háborús és népellenes bűncselekmények </a:t>
            </a:r>
          </a:p>
          <a:p>
            <a:pPr marL="400050"/>
            <a:r>
              <a:rPr lang="hu-HU" dirty="0"/>
              <a:t>1950. évi 4. tvr. Tervgazdálkodás büntetőjogi védelméről</a:t>
            </a:r>
          </a:p>
          <a:p>
            <a:pPr marL="400050"/>
            <a:r>
              <a:rPr lang="hu-HU" dirty="0"/>
              <a:t>1950. évi 24. tvr. Társadalmi tulajdon védelme</a:t>
            </a:r>
          </a:p>
          <a:p>
            <a:pPr marL="400050"/>
            <a:r>
              <a:rPr lang="hu-HU" dirty="0"/>
              <a:t>1950. évi 30. tvr. </a:t>
            </a:r>
            <a:r>
              <a:rPr lang="hu-HU" dirty="0" err="1"/>
              <a:t>Devizabűnvselekményekről</a:t>
            </a:r>
            <a:endParaRPr lang="hu-HU" dirty="0"/>
          </a:p>
          <a:p>
            <a:pPr marL="400050"/>
            <a:r>
              <a:rPr lang="hu-HU" dirty="0"/>
              <a:t>1950. évi II. tv. </a:t>
            </a:r>
            <a:r>
              <a:rPr lang="hu-HU" dirty="0" err="1"/>
              <a:t>Btá</a:t>
            </a:r>
            <a:r>
              <a:rPr lang="hu-HU" dirty="0"/>
              <a:t>. – hatályon kívül helyezi a </a:t>
            </a:r>
            <a:r>
              <a:rPr lang="hu-HU" dirty="0" err="1"/>
              <a:t>Csemegi</a:t>
            </a:r>
            <a:r>
              <a:rPr lang="hu-HU" dirty="0"/>
              <a:t> kódex ált. részét</a:t>
            </a:r>
          </a:p>
          <a:p>
            <a:pPr marL="400050"/>
            <a:r>
              <a:rPr lang="hu-HU" dirty="0"/>
              <a:t>1952. BHÖ Hatályos Anyagi Büntetőjogi Szabályok Hivatalos Összeállítása </a:t>
            </a:r>
          </a:p>
        </p:txBody>
      </p:sp>
    </p:spTree>
    <p:extLst>
      <p:ext uri="{BB962C8B-B14F-4D97-AF65-F5344CB8AC3E}">
        <p14:creationId xmlns:p14="http://schemas.microsoft.com/office/powerpoint/2010/main" val="3007309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E72CB1A-C3B1-6117-CDF0-2C6D5C05A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Nagy Imre per 1958. febr. – június 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7C7B844-6376-D294-47BB-11006576F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13994"/>
            <a:ext cx="8946541" cy="4234405"/>
          </a:xfrm>
        </p:spPr>
        <p:txBody>
          <a:bodyPr/>
          <a:lstStyle/>
          <a:p>
            <a:pPr lvl="1"/>
            <a:r>
              <a:rPr lang="hu-HU" i="1" u="none" strike="noStrike" dirty="0">
                <a:effectLst/>
                <a:latin typeface="+mn-lt"/>
              </a:rPr>
              <a:t>„</a:t>
            </a:r>
            <a:r>
              <a:rPr lang="hu-HU" i="1" u="none" strike="noStrike" dirty="0">
                <a:solidFill>
                  <a:schemeClr val="accent2"/>
                </a:solidFill>
                <a:effectLst/>
                <a:latin typeface="+mn-lt"/>
              </a:rPr>
              <a:t>Figyelmeztetem a védőt</a:t>
            </a:r>
            <a:r>
              <a:rPr lang="hu-HU" i="1" u="none" strike="noStrike" dirty="0">
                <a:effectLst/>
                <a:latin typeface="+mn-lt"/>
              </a:rPr>
              <a:t>, hogy ha nem hagyja abba pártunk és kormányunk vezetőinek rágalmazását, a vádlottak padján találja magát.”</a:t>
            </a:r>
          </a:p>
          <a:p>
            <a:pPr lvl="1"/>
            <a:r>
              <a:rPr lang="hu-HU" i="1" u="none" strike="noStrike" dirty="0">
                <a:solidFill>
                  <a:schemeClr val="accent2"/>
                </a:solidFill>
                <a:effectLst/>
                <a:latin typeface="+mn-lt"/>
              </a:rPr>
              <a:t>„...(kiabálva) </a:t>
            </a:r>
            <a:r>
              <a:rPr lang="hu-HU" i="1" u="none" strike="noStrike" dirty="0">
                <a:effectLst/>
                <a:latin typeface="+mn-lt"/>
              </a:rPr>
              <a:t>Bocsánatot kérek! Tessék hallgatni, amikor beszélek! Milyen jogcíme van önnek ahhoz, hogy a nyomozó csökkent művelts..., csökkent intelligenciájára hivatkozzon? Itt ön a vádlott, ezt értse meg végre! És itt nem lehet ezen a hangon beszélni! Tessék tisztességes hangon beszélni, mert tud a bíróság komoly, keményebb eszközöket is használni![...] Itt azt, hogy mi a tisztességes hang és mi a tisztes..., tiszteletlen hang, én határozom meg! </a:t>
            </a:r>
            <a:r>
              <a:rPr lang="hu-HU" i="1" u="none" strike="noStrike" dirty="0">
                <a:solidFill>
                  <a:schemeClr val="accent2"/>
                </a:solidFill>
                <a:effectLst/>
                <a:latin typeface="+mn-lt"/>
              </a:rPr>
              <a:t>(ütemesen veri az asztalt) </a:t>
            </a:r>
            <a:r>
              <a:rPr lang="hu-HU" i="1" u="none" strike="noStrike" dirty="0">
                <a:effectLst/>
                <a:latin typeface="+mn-lt"/>
              </a:rPr>
              <a:t>És hogyha ön nem tud rendesen viselkedni, tisztességesen viselkedni, megtanítom! Értse meg végre!” </a:t>
            </a:r>
            <a:r>
              <a:rPr lang="hu-HU" i="1" u="none" strike="noStrike" dirty="0">
                <a:solidFill>
                  <a:schemeClr val="accent3"/>
                </a:solidFill>
                <a:effectLst/>
                <a:latin typeface="+mn-lt"/>
              </a:rPr>
              <a:t>Vida Ferenc népbíró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87142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464750-5C78-3042-9BE4-645B4E255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Mindszenty per – 1949. február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8EBE201-5512-FCD5-1791-90B17B370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b="0" i="1" u="none" strike="noStrike" dirty="0">
                <a:effectLst/>
                <a:latin typeface="+mn-lt"/>
              </a:rPr>
              <a:t>„Tisztelt Népbíróság!</a:t>
            </a:r>
            <a:br>
              <a:rPr lang="hu-HU" b="0" i="1" u="none" strike="noStrike" dirty="0">
                <a:effectLst/>
                <a:latin typeface="+mn-lt"/>
              </a:rPr>
            </a:br>
            <a:r>
              <a:rPr lang="hu-HU" b="0" i="1" u="none" strike="noStrike" dirty="0">
                <a:effectLst/>
                <a:latin typeface="+mn-lt"/>
              </a:rPr>
              <a:t>Az utolsó szó jogán egy férfiú áll a magyar népbíróságnak a színe előtt, jelentős országos állásban és vádaktól terhelten. Félévszázados adottsággal állok itt, egy határozott neveléssel és alapelvekkel. Ez a nevelés és ezek az alapelvek ugyanúgy vannak beépítve egy emberi életbe, mint ahogy a földre rá van építve a vaspálya. Ez a vaspálya visz és megmagyaráz sok mindent. Hálát adok az Istennek, hogy életem folyamán a jó szándékot nem veszítettem el. Reám a II. világháborús összeomlás után egy nehéz történelmi szerep várt, s ez abban állott, hogy nekem kellett az Evangélium összefogó világosságának és szeretetének a meghirdetője lenni. Ma reggel ez az imádság jött az ajkamra: Da </a:t>
            </a:r>
            <a:r>
              <a:rPr lang="hu-HU" b="0" i="1" u="none" strike="noStrike" dirty="0" err="1">
                <a:effectLst/>
                <a:latin typeface="+mn-lt"/>
              </a:rPr>
              <a:t>pacem</a:t>
            </a:r>
            <a:r>
              <a:rPr lang="hu-HU" b="0" i="1" u="none" strike="noStrike" dirty="0">
                <a:effectLst/>
                <a:latin typeface="+mn-lt"/>
              </a:rPr>
              <a:t> Domine in </a:t>
            </a:r>
            <a:r>
              <a:rPr lang="hu-HU" b="0" i="1" u="none" strike="noStrike" dirty="0" err="1">
                <a:effectLst/>
                <a:latin typeface="+mn-lt"/>
              </a:rPr>
              <a:t>diebus</a:t>
            </a:r>
            <a:r>
              <a:rPr lang="hu-HU" b="0" i="1" u="none" strike="noStrike" dirty="0">
                <a:effectLst/>
                <a:latin typeface="+mn-lt"/>
              </a:rPr>
              <a:t> </a:t>
            </a:r>
            <a:r>
              <a:rPr lang="hu-HU" b="0" i="1" u="none" strike="noStrike" dirty="0" err="1">
                <a:effectLst/>
                <a:latin typeface="+mn-lt"/>
              </a:rPr>
              <a:t>nostris</a:t>
            </a:r>
            <a:r>
              <a:rPr lang="hu-HU" b="0" i="1" u="none" strike="noStrike" dirty="0">
                <a:effectLst/>
                <a:latin typeface="+mn-lt"/>
              </a:rPr>
              <a:t>, in </a:t>
            </a:r>
            <a:r>
              <a:rPr lang="hu-HU" b="0" i="1" u="none" strike="noStrike" dirty="0" err="1">
                <a:effectLst/>
                <a:latin typeface="+mn-lt"/>
              </a:rPr>
              <a:t>diebus</a:t>
            </a:r>
            <a:r>
              <a:rPr lang="hu-HU" b="0" i="1" u="none" strike="noStrike" dirty="0">
                <a:effectLst/>
                <a:latin typeface="+mn-lt"/>
              </a:rPr>
              <a:t> </a:t>
            </a:r>
            <a:r>
              <a:rPr lang="hu-HU" b="0" i="1" u="none" strike="noStrike" dirty="0" err="1">
                <a:effectLst/>
                <a:latin typeface="+mn-lt"/>
              </a:rPr>
              <a:t>istis</a:t>
            </a:r>
            <a:r>
              <a:rPr lang="hu-HU" b="0" i="1" u="none" strike="noStrike" dirty="0">
                <a:effectLst/>
                <a:latin typeface="+mn-lt"/>
              </a:rPr>
              <a:t>! – Uram, adj békét ezekben a napokban! Nem a közeli vagy távol-jövőbe, hanem érdekes, ez az ősi imádság azt mondja: ezekben a napokban. S ezt a békét én kértem az én Egyházamnak, amelynek szeretetét elhoztam ide is. Ezt a békét kértem a magyar államnak, amely iránt való engedelmességemet megmutattam; s ezt a békét kérem a magam lelkének is.…” </a:t>
            </a:r>
            <a:r>
              <a:rPr lang="hu-HU" b="0" i="1" u="none" strike="noStrike" dirty="0">
                <a:solidFill>
                  <a:schemeClr val="accent3"/>
                </a:solidFill>
                <a:effectLst/>
                <a:latin typeface="+mn-lt"/>
              </a:rPr>
              <a:t>utolsó szó jogán elmondottak részlete </a:t>
            </a:r>
            <a:endParaRPr lang="hu-HU" b="0" i="0" u="none" strike="noStrike" dirty="0">
              <a:solidFill>
                <a:schemeClr val="accent3"/>
              </a:solidFill>
              <a:effectLst/>
              <a:latin typeface="+mn-lt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47022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6894F39-5669-85A6-3317-F9F54CBD2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folytatás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5CF35EE-B190-812D-FE49-090C7E76B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1961. évi V. tv. </a:t>
            </a:r>
            <a:r>
              <a:rPr lang="hu-HU" dirty="0" err="1"/>
              <a:t>Btk</a:t>
            </a:r>
            <a:r>
              <a:rPr lang="hu-HU" dirty="0"/>
              <a:t> 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1971. évi 28. tvr.	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1978. évi IV. tv. Btk.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2012. évi C. tv. </a:t>
            </a:r>
            <a:r>
              <a:rPr lang="hu-HU" dirty="0" err="1"/>
              <a:t>Btk</a:t>
            </a:r>
            <a:r>
              <a:rPr lang="hu-HU" dirty="0"/>
              <a:t> 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85217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69A51E-D4A2-079F-0606-736A7CFCF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Kialakulás és erkölcs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F9A34EA-42DB-BE2A-31C5-CF0AACC34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Vérbosszú</a:t>
            </a:r>
          </a:p>
          <a:p>
            <a:r>
              <a:rPr lang="hu-HU" dirty="0"/>
              <a:t>Kompenzáció</a:t>
            </a:r>
          </a:p>
          <a:p>
            <a:r>
              <a:rPr lang="hu-HU" dirty="0"/>
              <a:t>Állam – közbéke fenntartása</a:t>
            </a:r>
          </a:p>
          <a:p>
            <a:r>
              <a:rPr lang="hu-HU" dirty="0"/>
              <a:t>AB - büntetőjog a jogrendszer záróköve 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Erkölcs: </a:t>
            </a:r>
          </a:p>
          <a:p>
            <a:pPr lvl="1"/>
            <a:r>
              <a:rPr lang="hu-HU" dirty="0" err="1"/>
              <a:t>Jellinek</a:t>
            </a:r>
            <a:r>
              <a:rPr lang="hu-HU" dirty="0"/>
              <a:t>: büntetőjog az erkölcsi minimum</a:t>
            </a:r>
          </a:p>
          <a:p>
            <a:pPr lvl="1"/>
            <a:r>
              <a:rPr lang="hu-HU" dirty="0"/>
              <a:t>Liszt: nincs szoros összefüggés </a:t>
            </a:r>
          </a:p>
          <a:p>
            <a:pPr lvl="1"/>
            <a:r>
              <a:rPr lang="hu-HU" dirty="0"/>
              <a:t>Társadalmi rend visszatükröződése</a:t>
            </a:r>
          </a:p>
          <a:p>
            <a:pPr marL="457200" lvl="1" indent="0">
              <a:buNone/>
            </a:pPr>
            <a:endParaRPr lang="hu-HU" dirty="0"/>
          </a:p>
          <a:p>
            <a:pPr lvl="1"/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97064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5348C3-A35E-13B5-4C0F-0843FA39E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Büntetőpolitika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C25846D-9914-2005-8E14-595FE9A93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sz="1800" dirty="0">
                <a:effectLst/>
                <a:latin typeface="+mn-lt"/>
              </a:rPr>
              <a:t>Bűnözés, büntetőjogi felelősség, felelősségre vonás rendje, büntetés végrehajtása </a:t>
            </a:r>
          </a:p>
          <a:p>
            <a:pPr lvl="1" algn="just"/>
            <a:r>
              <a:rPr lang="hu-HU" sz="1600" i="1" dirty="0">
                <a:effectLst/>
                <a:latin typeface="+mn-lt"/>
              </a:rPr>
              <a:t>A </a:t>
            </a:r>
            <a:r>
              <a:rPr lang="hu-HU" sz="1600" i="1" dirty="0" err="1">
                <a:effectLst/>
                <a:latin typeface="+mn-lt"/>
              </a:rPr>
              <a:t>kriminálpolitika</a:t>
            </a:r>
            <a:r>
              <a:rPr lang="hu-HU" sz="1600" i="1" dirty="0">
                <a:effectLst/>
                <a:latin typeface="+mn-lt"/>
              </a:rPr>
              <a:t> </a:t>
            </a:r>
            <a:r>
              <a:rPr lang="hu-HU" sz="1600" i="1" dirty="0" err="1">
                <a:effectLst/>
                <a:latin typeface="+mn-lt"/>
              </a:rPr>
              <a:t>célja</a:t>
            </a:r>
            <a:r>
              <a:rPr lang="hu-HU" sz="1600" i="1" dirty="0">
                <a:effectLst/>
                <a:latin typeface="+mn-lt"/>
              </a:rPr>
              <a:t> annak </a:t>
            </a:r>
            <a:r>
              <a:rPr lang="hu-HU" sz="1600" i="1" dirty="0" err="1">
                <a:effectLst/>
                <a:latin typeface="+mn-lt"/>
              </a:rPr>
              <a:t>meghatározása</a:t>
            </a:r>
            <a:r>
              <a:rPr lang="hu-HU" sz="1600" i="1" dirty="0">
                <a:effectLst/>
                <a:latin typeface="+mn-lt"/>
              </a:rPr>
              <a:t>, hogyan lehet a </a:t>
            </a:r>
            <a:r>
              <a:rPr lang="hu-HU" sz="1600" i="1" dirty="0" err="1">
                <a:effectLst/>
                <a:latin typeface="+mn-lt"/>
              </a:rPr>
              <a:t>társadalom</a:t>
            </a:r>
            <a:r>
              <a:rPr lang="hu-HU" sz="1600" i="1" dirty="0">
                <a:effectLst/>
                <a:latin typeface="+mn-lt"/>
              </a:rPr>
              <a:t> </a:t>
            </a:r>
            <a:r>
              <a:rPr lang="hu-HU" sz="1600" i="1" dirty="0" err="1">
                <a:effectLst/>
                <a:latin typeface="+mn-lt"/>
              </a:rPr>
              <a:t>érdekében</a:t>
            </a:r>
            <a:r>
              <a:rPr lang="hu-HU" sz="1600" i="1" dirty="0">
                <a:effectLst/>
                <a:latin typeface="+mn-lt"/>
              </a:rPr>
              <a:t> a </a:t>
            </a:r>
            <a:r>
              <a:rPr lang="hu-HU" sz="1600" i="1" dirty="0" err="1">
                <a:effectLst/>
                <a:latin typeface="+mn-lt"/>
              </a:rPr>
              <a:t>legeredményesebben</a:t>
            </a:r>
            <a:r>
              <a:rPr lang="hu-HU" sz="1600" i="1" dirty="0">
                <a:effectLst/>
                <a:latin typeface="+mn-lt"/>
              </a:rPr>
              <a:t> </a:t>
            </a:r>
            <a:r>
              <a:rPr lang="hu-HU" sz="1600" i="1" dirty="0" err="1">
                <a:effectLst/>
                <a:latin typeface="+mn-lt"/>
              </a:rPr>
              <a:t>fellépni</a:t>
            </a:r>
            <a:r>
              <a:rPr lang="hu-HU" sz="1600" i="1" dirty="0">
                <a:effectLst/>
                <a:latin typeface="+mn-lt"/>
              </a:rPr>
              <a:t> a </a:t>
            </a:r>
            <a:r>
              <a:rPr lang="hu-HU" sz="1600" i="1" dirty="0" err="1">
                <a:effectLst/>
                <a:latin typeface="+mn-lt"/>
              </a:rPr>
              <a:t>bűnözéssel</a:t>
            </a:r>
            <a:r>
              <a:rPr lang="hu-HU" sz="1600" i="1" dirty="0">
                <a:effectLst/>
                <a:latin typeface="+mn-lt"/>
              </a:rPr>
              <a:t> szemben. A </a:t>
            </a:r>
            <a:r>
              <a:rPr lang="hu-HU" sz="1600" i="1" dirty="0" err="1">
                <a:effectLst/>
                <a:latin typeface="+mn-lt"/>
              </a:rPr>
              <a:t>követendo</a:t>
            </a:r>
            <a:r>
              <a:rPr lang="hu-HU" sz="1600" i="1" dirty="0">
                <a:effectLst/>
                <a:latin typeface="+mn-lt"/>
              </a:rPr>
              <a:t>̋ </a:t>
            </a:r>
            <a:r>
              <a:rPr lang="hu-HU" sz="1600" i="1" dirty="0" err="1">
                <a:effectLst/>
                <a:latin typeface="+mn-lt"/>
              </a:rPr>
              <a:t>irányok</a:t>
            </a:r>
            <a:r>
              <a:rPr lang="hu-HU" sz="1600" i="1" dirty="0">
                <a:effectLst/>
                <a:latin typeface="+mn-lt"/>
              </a:rPr>
              <a:t> </a:t>
            </a:r>
            <a:r>
              <a:rPr lang="hu-HU" sz="1600" i="1" dirty="0" err="1">
                <a:effectLst/>
                <a:latin typeface="+mn-lt"/>
              </a:rPr>
              <a:t>és</a:t>
            </a:r>
            <a:r>
              <a:rPr lang="hu-HU" sz="1600" i="1" dirty="0">
                <a:effectLst/>
                <a:latin typeface="+mn-lt"/>
              </a:rPr>
              <a:t> </a:t>
            </a:r>
            <a:r>
              <a:rPr lang="hu-HU" sz="1600" i="1" dirty="0" err="1">
                <a:effectLst/>
                <a:latin typeface="+mn-lt"/>
              </a:rPr>
              <a:t>alkalmazando</a:t>
            </a:r>
            <a:r>
              <a:rPr lang="hu-HU" sz="1600" i="1" dirty="0">
                <a:effectLst/>
                <a:latin typeface="+mn-lt"/>
              </a:rPr>
              <a:t>́ </a:t>
            </a:r>
            <a:r>
              <a:rPr lang="hu-HU" sz="1600" i="1" dirty="0" err="1">
                <a:effectLst/>
                <a:latin typeface="+mn-lt"/>
              </a:rPr>
              <a:t>eszközök</a:t>
            </a:r>
            <a:r>
              <a:rPr lang="hu-HU" sz="1600" i="1" dirty="0">
                <a:effectLst/>
                <a:latin typeface="+mn-lt"/>
              </a:rPr>
              <a:t> </a:t>
            </a:r>
            <a:r>
              <a:rPr lang="hu-HU" sz="1600" i="1" dirty="0" err="1">
                <a:effectLst/>
                <a:latin typeface="+mn-lt"/>
              </a:rPr>
              <a:t>körének</a:t>
            </a:r>
            <a:r>
              <a:rPr lang="hu-HU" sz="1600" i="1" dirty="0">
                <a:effectLst/>
                <a:latin typeface="+mn-lt"/>
              </a:rPr>
              <a:t> </a:t>
            </a:r>
            <a:r>
              <a:rPr lang="hu-HU" sz="1600" i="1" dirty="0" err="1">
                <a:effectLst/>
                <a:latin typeface="+mn-lt"/>
              </a:rPr>
              <a:t>kijelölésekor</a:t>
            </a:r>
            <a:r>
              <a:rPr lang="hu-HU" sz="1600" i="1" dirty="0">
                <a:effectLst/>
                <a:latin typeface="+mn-lt"/>
              </a:rPr>
              <a:t> a </a:t>
            </a:r>
            <a:r>
              <a:rPr lang="hu-HU" sz="1600" i="1" dirty="0" err="1">
                <a:effectLst/>
                <a:latin typeface="+mn-lt"/>
              </a:rPr>
              <a:t>kriminálpolitika</a:t>
            </a:r>
            <a:r>
              <a:rPr lang="hu-HU" sz="1600" i="1" dirty="0">
                <a:effectLst/>
                <a:latin typeface="+mn-lt"/>
              </a:rPr>
              <a:t> azon- </a:t>
            </a:r>
            <a:r>
              <a:rPr lang="hu-HU" sz="1600" i="1" dirty="0" err="1">
                <a:effectLst/>
                <a:latin typeface="+mn-lt"/>
              </a:rPr>
              <a:t>ban</a:t>
            </a:r>
            <a:r>
              <a:rPr lang="hu-HU" sz="1600" i="1" dirty="0">
                <a:effectLst/>
                <a:latin typeface="+mn-lt"/>
              </a:rPr>
              <a:t> nem csak </a:t>
            </a:r>
            <a:r>
              <a:rPr lang="hu-HU" sz="1600" i="1" dirty="0" err="1">
                <a:effectLst/>
                <a:latin typeface="+mn-lt"/>
              </a:rPr>
              <a:t>és</a:t>
            </a:r>
            <a:r>
              <a:rPr lang="hu-HU" sz="1600" i="1" dirty="0">
                <a:effectLst/>
                <a:latin typeface="+mn-lt"/>
              </a:rPr>
              <a:t> nem </a:t>
            </a:r>
            <a:r>
              <a:rPr lang="hu-HU" sz="1600" i="1" dirty="0" err="1">
                <a:effectLst/>
                <a:latin typeface="+mn-lt"/>
              </a:rPr>
              <a:t>elsősorban</a:t>
            </a:r>
            <a:r>
              <a:rPr lang="hu-HU" sz="1600" i="1" dirty="0">
                <a:effectLst/>
                <a:latin typeface="+mn-lt"/>
              </a:rPr>
              <a:t> a </a:t>
            </a:r>
            <a:r>
              <a:rPr lang="hu-HU" sz="1600" i="1" dirty="0" err="1">
                <a:effectLst/>
                <a:latin typeface="+mn-lt"/>
              </a:rPr>
              <a:t>bünteto</a:t>
            </a:r>
            <a:r>
              <a:rPr lang="hu-HU" sz="1600" i="1" dirty="0">
                <a:effectLst/>
                <a:latin typeface="+mn-lt"/>
              </a:rPr>
              <a:t>̋-</a:t>
            </a:r>
            <a:r>
              <a:rPr lang="hu-HU" sz="1600" i="1" dirty="0" err="1">
                <a:effectLst/>
                <a:latin typeface="+mn-lt"/>
              </a:rPr>
              <a:t>igazságszolgáltatási</a:t>
            </a:r>
            <a:r>
              <a:rPr lang="hu-HU" sz="1600" i="1" dirty="0">
                <a:effectLst/>
                <a:latin typeface="+mn-lt"/>
              </a:rPr>
              <a:t> rendszerre </a:t>
            </a:r>
            <a:r>
              <a:rPr lang="hu-HU" sz="1600" i="1" dirty="0" err="1">
                <a:effectLst/>
                <a:latin typeface="+mn-lt"/>
              </a:rPr>
              <a:t>fókuszál</a:t>
            </a:r>
            <a:r>
              <a:rPr lang="hu-HU" sz="1600" i="1" dirty="0">
                <a:effectLst/>
                <a:latin typeface="+mn-lt"/>
              </a:rPr>
              <a:t>, hanem </a:t>
            </a:r>
            <a:r>
              <a:rPr lang="hu-HU" sz="1600" i="1" dirty="0" err="1">
                <a:effectLst/>
                <a:latin typeface="+mn-lt"/>
              </a:rPr>
              <a:t>számos</a:t>
            </a:r>
            <a:r>
              <a:rPr lang="hu-HU" sz="1600" i="1" dirty="0">
                <a:effectLst/>
                <a:latin typeface="+mn-lt"/>
              </a:rPr>
              <a:t> </a:t>
            </a:r>
            <a:r>
              <a:rPr lang="hu-HU" sz="1600" i="1" dirty="0" err="1">
                <a:effectLst/>
                <a:latin typeface="+mn-lt"/>
              </a:rPr>
              <a:t>más</a:t>
            </a:r>
            <a:r>
              <a:rPr lang="hu-HU" sz="1600" i="1" dirty="0">
                <a:effectLst/>
                <a:latin typeface="+mn-lt"/>
              </a:rPr>
              <a:t> </a:t>
            </a:r>
            <a:r>
              <a:rPr lang="hu-HU" sz="1600" i="1" dirty="0" err="1">
                <a:effectLst/>
                <a:latin typeface="+mn-lt"/>
              </a:rPr>
              <a:t>tudomány</a:t>
            </a:r>
            <a:r>
              <a:rPr lang="hu-HU" sz="1600" i="1" dirty="0">
                <a:effectLst/>
                <a:latin typeface="+mn-lt"/>
              </a:rPr>
              <a:t>- </a:t>
            </a:r>
            <a:r>
              <a:rPr lang="hu-HU" sz="1600" i="1" dirty="0" err="1">
                <a:effectLst/>
                <a:latin typeface="+mn-lt"/>
              </a:rPr>
              <a:t>területet</a:t>
            </a:r>
            <a:r>
              <a:rPr lang="hu-HU" sz="1600" i="1" dirty="0">
                <a:effectLst/>
                <a:latin typeface="+mn-lt"/>
              </a:rPr>
              <a:t> is bevon </a:t>
            </a:r>
            <a:r>
              <a:rPr lang="hu-HU" sz="1600" i="1" dirty="0" err="1">
                <a:effectLst/>
                <a:latin typeface="+mn-lt"/>
              </a:rPr>
              <a:t>céljának</a:t>
            </a:r>
            <a:r>
              <a:rPr lang="hu-HU" sz="1600" i="1" dirty="0">
                <a:effectLst/>
                <a:latin typeface="+mn-lt"/>
              </a:rPr>
              <a:t> </a:t>
            </a:r>
            <a:r>
              <a:rPr lang="hu-HU" sz="1600" i="1" dirty="0" err="1">
                <a:effectLst/>
                <a:latin typeface="+mn-lt"/>
              </a:rPr>
              <a:t>elérésébe</a:t>
            </a:r>
            <a:r>
              <a:rPr lang="hu-HU" sz="1600" i="1" dirty="0">
                <a:effectLst/>
                <a:latin typeface="+mn-lt"/>
              </a:rPr>
              <a:t>. – Prof. Róth Erika </a:t>
            </a:r>
          </a:p>
          <a:p>
            <a:pPr algn="just"/>
            <a:r>
              <a:rPr lang="hu-HU" sz="1800" dirty="0">
                <a:latin typeface="+mn-lt"/>
              </a:rPr>
              <a:t>Nemzeti bűnmegelőzési stratégia </a:t>
            </a:r>
          </a:p>
          <a:p>
            <a:pPr algn="just"/>
            <a:r>
              <a:rPr lang="hu-HU" sz="1800" dirty="0">
                <a:solidFill>
                  <a:schemeClr val="accent3"/>
                </a:solidFill>
                <a:latin typeface="+mn-lt"/>
              </a:rPr>
              <a:t>Kormány büntetőpolitikája – Jogalkotás – Kúria joggyakorlata – Jogalkotási korrekció</a:t>
            </a:r>
          </a:p>
          <a:p>
            <a:pPr algn="just"/>
            <a:r>
              <a:rPr lang="hu-HU" sz="1800" dirty="0">
                <a:latin typeface="+mn-lt"/>
              </a:rPr>
              <a:t>Nemzetközi követelmények </a:t>
            </a:r>
            <a:endParaRPr lang="hu-HU" dirty="0">
              <a:latin typeface="+mn-lt"/>
            </a:endParaRP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97628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01F2D3-D954-2158-F211-C283541D8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Európai fejlődéstörténet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3393F5E-93C7-5F5F-ECA9-3DF074B36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Római jog – XII táblás törvények, Corpus </a:t>
            </a:r>
            <a:r>
              <a:rPr lang="hu-HU" dirty="0" err="1"/>
              <a:t>Iuris</a:t>
            </a:r>
            <a:r>
              <a:rPr lang="hu-HU" dirty="0"/>
              <a:t> </a:t>
            </a:r>
            <a:r>
              <a:rPr lang="hu-HU" dirty="0" err="1"/>
              <a:t>Civilis</a:t>
            </a:r>
            <a:endParaRPr lang="hu-HU" dirty="0"/>
          </a:p>
          <a:p>
            <a:r>
              <a:rPr lang="hu-HU" dirty="0"/>
              <a:t>Középkor – germán hatás, kánonjog (egyházellenes vétségek, világi vétségek)</a:t>
            </a:r>
          </a:p>
          <a:p>
            <a:r>
              <a:rPr lang="hu-HU" dirty="0"/>
              <a:t>Példa: 1532 </a:t>
            </a:r>
            <a:r>
              <a:rPr lang="hu-HU" dirty="0" err="1"/>
              <a:t>Constitutio</a:t>
            </a:r>
            <a:r>
              <a:rPr lang="hu-HU" dirty="0"/>
              <a:t> </a:t>
            </a:r>
            <a:r>
              <a:rPr lang="hu-HU" dirty="0" err="1"/>
              <a:t>Criminalis</a:t>
            </a:r>
            <a:r>
              <a:rPr lang="hu-HU" dirty="0"/>
              <a:t> </a:t>
            </a:r>
            <a:r>
              <a:rPr lang="hu-HU" dirty="0" err="1"/>
              <a:t>Carolina</a:t>
            </a:r>
            <a:r>
              <a:rPr lang="hu-HU" dirty="0"/>
              <a:t> </a:t>
            </a:r>
          </a:p>
          <a:p>
            <a:pPr marL="457200" lvl="1" indent="0">
              <a:buNone/>
            </a:pPr>
            <a:r>
              <a:rPr lang="hu-HU" dirty="0"/>
              <a:t>Anyagi és eljárásjogi normák </a:t>
            </a:r>
          </a:p>
          <a:p>
            <a:pPr marL="457200" lvl="1" indent="0">
              <a:buNone/>
            </a:pPr>
            <a:r>
              <a:rPr lang="hu-HU" dirty="0"/>
              <a:t>Szigorú és kegyetlen </a:t>
            </a:r>
          </a:p>
          <a:p>
            <a:pPr marL="457200" lvl="1" indent="0">
              <a:buNone/>
            </a:pPr>
            <a:r>
              <a:rPr lang="hu-HU" dirty="0"/>
              <a:t>Lokális és kiszámíthatatlan </a:t>
            </a:r>
          </a:p>
          <a:p>
            <a:pPr marL="57150" indent="0">
              <a:buNone/>
            </a:pPr>
            <a:endParaRPr lang="hu-HU" dirty="0"/>
          </a:p>
          <a:p>
            <a:pPr marL="57150" indent="0">
              <a:buNone/>
            </a:pPr>
            <a:r>
              <a:rPr lang="hu-HU" dirty="0"/>
              <a:t>Felvilágosodás – polgári társadalom </a:t>
            </a:r>
          </a:p>
          <a:p>
            <a:pPr marL="5715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39799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7A7FF5A-0C58-2F3F-6347-9D1B5AD46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Jean </a:t>
            </a:r>
            <a:r>
              <a:rPr lang="hu-HU" dirty="0" err="1"/>
              <a:t>Calas</a:t>
            </a:r>
            <a:r>
              <a:rPr lang="hu-HU" dirty="0"/>
              <a:t> – Voltaire </a:t>
            </a:r>
          </a:p>
        </p:txBody>
      </p:sp>
      <p:pic>
        <p:nvPicPr>
          <p:cNvPr id="1030" name="Picture 6" descr="undefined">
            <a:extLst>
              <a:ext uri="{FF2B5EF4-FFF2-40B4-BE49-F238E27FC236}">
                <a16:creationId xmlns:a16="http://schemas.microsoft.com/office/drawing/2014/main" id="{C7FADC24-8F82-6F44-DFD5-F8295A7002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24" y="2028825"/>
            <a:ext cx="4254693" cy="344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ndefined">
            <a:extLst>
              <a:ext uri="{FF2B5EF4-FFF2-40B4-BE49-F238E27FC236}">
                <a16:creationId xmlns:a16="http://schemas.microsoft.com/office/drawing/2014/main" id="{574C1875-2992-1607-AF3A-2F9158759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24" y="1276705"/>
            <a:ext cx="29591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5AB8A113-107C-7991-6F1D-E49DFD1D53D8}"/>
              </a:ext>
            </a:extLst>
          </p:cNvPr>
          <p:cNvSpPr txBox="1"/>
          <p:nvPr/>
        </p:nvSpPr>
        <p:spPr>
          <a:xfrm>
            <a:off x="1100138" y="6072188"/>
            <a:ext cx="5968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1762 március 9 elítélés, 1764 hatályon kívül helyezés </a:t>
            </a:r>
          </a:p>
        </p:txBody>
      </p:sp>
      <p:pic>
        <p:nvPicPr>
          <p:cNvPr id="1034" name="Picture 10" descr="undefined">
            <a:extLst>
              <a:ext uri="{FF2B5EF4-FFF2-40B4-BE49-F238E27FC236}">
                <a16:creationId xmlns:a16="http://schemas.microsoft.com/office/drawing/2014/main" id="{0C2FE6A3-1317-13B5-5FAB-09A91C1DB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010" y="1530350"/>
            <a:ext cx="4929990" cy="379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555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4A42A0F-5798-3A7F-298D-33A3E1DFE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hu-HU">
                <a:solidFill>
                  <a:srgbClr val="EBEBEB"/>
                </a:solidFill>
              </a:rPr>
              <a:t>Büntetőjogi iskolák – klasszikus iskola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6375A6E-F6F3-9AB1-27CC-93D21D572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r>
              <a:rPr lang="hu-HU" dirty="0" err="1">
                <a:solidFill>
                  <a:srgbClr val="FFFFFF"/>
                </a:solidFill>
              </a:rPr>
              <a:t>Cesare</a:t>
            </a:r>
            <a:r>
              <a:rPr lang="hu-HU" dirty="0">
                <a:solidFill>
                  <a:srgbClr val="FFFFFF"/>
                </a:solidFill>
              </a:rPr>
              <a:t> </a:t>
            </a:r>
            <a:r>
              <a:rPr lang="hu-HU" dirty="0" err="1">
                <a:solidFill>
                  <a:srgbClr val="FFFFFF"/>
                </a:solidFill>
              </a:rPr>
              <a:t>Beccaria</a:t>
            </a:r>
            <a:r>
              <a:rPr lang="hu-HU" dirty="0">
                <a:solidFill>
                  <a:srgbClr val="FFFFFF"/>
                </a:solidFill>
              </a:rPr>
              <a:t> – 1764 Dei </a:t>
            </a:r>
            <a:r>
              <a:rPr lang="hu-HU" dirty="0" err="1">
                <a:solidFill>
                  <a:srgbClr val="FFFFFF"/>
                </a:solidFill>
              </a:rPr>
              <a:t>delitti</a:t>
            </a:r>
            <a:r>
              <a:rPr lang="hu-HU" dirty="0">
                <a:solidFill>
                  <a:srgbClr val="FFFFFF"/>
                </a:solidFill>
              </a:rPr>
              <a:t> </a:t>
            </a:r>
            <a:r>
              <a:rPr lang="hu-HU" dirty="0" err="1">
                <a:solidFill>
                  <a:srgbClr val="FFFFFF"/>
                </a:solidFill>
              </a:rPr>
              <a:t>et</a:t>
            </a:r>
            <a:r>
              <a:rPr lang="hu-HU" dirty="0">
                <a:solidFill>
                  <a:srgbClr val="FFFFFF"/>
                </a:solidFill>
              </a:rPr>
              <a:t> </a:t>
            </a:r>
            <a:r>
              <a:rPr lang="hu-HU" dirty="0" err="1">
                <a:solidFill>
                  <a:srgbClr val="FFFFFF"/>
                </a:solidFill>
              </a:rPr>
              <a:t>delle</a:t>
            </a:r>
            <a:r>
              <a:rPr lang="hu-HU" dirty="0">
                <a:solidFill>
                  <a:srgbClr val="FFFFFF"/>
                </a:solidFill>
              </a:rPr>
              <a:t> </a:t>
            </a:r>
            <a:r>
              <a:rPr lang="hu-HU" dirty="0" err="1">
                <a:solidFill>
                  <a:srgbClr val="FFFFFF"/>
                </a:solidFill>
              </a:rPr>
              <a:t>pene</a:t>
            </a:r>
            <a:r>
              <a:rPr lang="hu-HU" dirty="0">
                <a:solidFill>
                  <a:srgbClr val="FFFFFF"/>
                </a:solidFill>
              </a:rPr>
              <a:t> </a:t>
            </a:r>
          </a:p>
          <a:p>
            <a:r>
              <a:rPr lang="hu-HU" dirty="0">
                <a:solidFill>
                  <a:srgbClr val="FFFFFF"/>
                </a:solidFill>
              </a:rPr>
              <a:t>Tett áll a középpontban </a:t>
            </a:r>
          </a:p>
          <a:p>
            <a:r>
              <a:rPr lang="hu-HU" dirty="0" err="1">
                <a:solidFill>
                  <a:srgbClr val="FFFFFF"/>
                </a:solidFill>
              </a:rPr>
              <a:t>Nullum</a:t>
            </a:r>
            <a:r>
              <a:rPr lang="hu-HU" dirty="0">
                <a:solidFill>
                  <a:srgbClr val="FFFFFF"/>
                </a:solidFill>
              </a:rPr>
              <a:t> </a:t>
            </a:r>
            <a:r>
              <a:rPr lang="hu-HU" dirty="0" err="1">
                <a:solidFill>
                  <a:srgbClr val="FFFFFF"/>
                </a:solidFill>
              </a:rPr>
              <a:t>crimen</a:t>
            </a:r>
            <a:r>
              <a:rPr lang="hu-HU" dirty="0">
                <a:solidFill>
                  <a:srgbClr val="FFFFFF"/>
                </a:solidFill>
              </a:rPr>
              <a:t> sine lege</a:t>
            </a:r>
          </a:p>
          <a:p>
            <a:r>
              <a:rPr lang="hu-HU" dirty="0">
                <a:solidFill>
                  <a:srgbClr val="FFFFFF"/>
                </a:solidFill>
              </a:rPr>
              <a:t>Nulla </a:t>
            </a:r>
            <a:r>
              <a:rPr lang="hu-HU" dirty="0" err="1">
                <a:solidFill>
                  <a:srgbClr val="FFFFFF"/>
                </a:solidFill>
              </a:rPr>
              <a:t>poena</a:t>
            </a:r>
            <a:r>
              <a:rPr lang="hu-HU" dirty="0">
                <a:solidFill>
                  <a:srgbClr val="FFFFFF"/>
                </a:solidFill>
              </a:rPr>
              <a:t> sine lege</a:t>
            </a:r>
          </a:p>
          <a:p>
            <a:r>
              <a:rPr lang="hu-HU" dirty="0" err="1">
                <a:solidFill>
                  <a:srgbClr val="FFFFFF"/>
                </a:solidFill>
              </a:rPr>
              <a:t>Nullum</a:t>
            </a:r>
            <a:r>
              <a:rPr lang="hu-HU" dirty="0">
                <a:solidFill>
                  <a:srgbClr val="FFFFFF"/>
                </a:solidFill>
              </a:rPr>
              <a:t> </a:t>
            </a:r>
            <a:r>
              <a:rPr lang="hu-HU" dirty="0" err="1">
                <a:solidFill>
                  <a:srgbClr val="FFFFFF"/>
                </a:solidFill>
              </a:rPr>
              <a:t>crimen</a:t>
            </a:r>
            <a:r>
              <a:rPr lang="hu-HU" dirty="0">
                <a:solidFill>
                  <a:srgbClr val="FFFFFF"/>
                </a:solidFill>
              </a:rPr>
              <a:t> sine culpa </a:t>
            </a:r>
          </a:p>
          <a:p>
            <a:r>
              <a:rPr lang="hu-HU" dirty="0">
                <a:solidFill>
                  <a:srgbClr val="FFFFFF"/>
                </a:solidFill>
              </a:rPr>
              <a:t>Indeterminizmus </a:t>
            </a:r>
          </a:p>
          <a:p>
            <a:r>
              <a:rPr lang="hu-HU" dirty="0" err="1">
                <a:solidFill>
                  <a:srgbClr val="FFFFFF"/>
                </a:solidFill>
              </a:rPr>
              <a:t>Individuáletikai</a:t>
            </a:r>
            <a:r>
              <a:rPr lang="hu-HU" dirty="0">
                <a:solidFill>
                  <a:srgbClr val="FFFFFF"/>
                </a:solidFill>
              </a:rPr>
              <a:t> felelősség</a:t>
            </a:r>
          </a:p>
          <a:p>
            <a:r>
              <a:rPr lang="hu-HU" dirty="0">
                <a:solidFill>
                  <a:srgbClr val="FFFFFF"/>
                </a:solidFill>
              </a:rPr>
              <a:t>Dogmatikus </a:t>
            </a:r>
          </a:p>
        </p:txBody>
      </p:sp>
      <p:sp>
        <p:nvSpPr>
          <p:cNvPr id="308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esare Beccaria – Wikipédia">
            <a:extLst>
              <a:ext uri="{FF2B5EF4-FFF2-40B4-BE49-F238E27FC236}">
                <a16:creationId xmlns:a16="http://schemas.microsoft.com/office/drawing/2014/main" id="{5CF30688-F154-4424-42A6-24C79DC9D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1" b="1"/>
          <a:stretch/>
        </p:blipFill>
        <p:spPr bwMode="auto"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543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ED74297-1170-0640-F98A-AD3930470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063417"/>
            <a:ext cx="3505495" cy="4675396"/>
          </a:xfrm>
        </p:spPr>
        <p:txBody>
          <a:bodyPr anchor="ctr">
            <a:normAutofit/>
          </a:bodyPr>
          <a:lstStyle/>
          <a:p>
            <a:r>
              <a:rPr lang="hu-HU">
                <a:solidFill>
                  <a:srgbClr val="F2F2F2"/>
                </a:solidFill>
              </a:rPr>
              <a:t>Klasszikus iskola – büntetés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Tartalom helye 2">
            <a:extLst>
              <a:ext uri="{FF2B5EF4-FFF2-40B4-BE49-F238E27FC236}">
                <a16:creationId xmlns:a16="http://schemas.microsoft.com/office/drawing/2014/main" id="{1FF9A227-3AB0-3277-4376-7D2E50354B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0670332"/>
              </p:ext>
            </p:extLst>
          </p:nvPr>
        </p:nvGraphicFramePr>
        <p:xfrm>
          <a:off x="5608638" y="965200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133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761460A-0319-30F9-B0AA-68125A67F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9601"/>
            <a:ext cx="3325731" cy="16759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3600"/>
              <a:t>Kriminológiai jellegű iskolák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CA4B893-5BF7-BC56-09F7-100DC8BA25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31" b="2"/>
          <a:stretch/>
        </p:blipFill>
        <p:spPr bwMode="auto">
          <a:xfrm>
            <a:off x="4613644" y="609368"/>
            <a:ext cx="3409037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1C960888-9D6A-0228-F4A5-D28BE8E6A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" r="3699" b="1"/>
          <a:stretch/>
        </p:blipFill>
        <p:spPr bwMode="auto">
          <a:xfrm>
            <a:off x="8135262" y="609601"/>
            <a:ext cx="3409037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B54E2689-26D4-44B0-9175-57BD88CF2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304390E-A65F-9D7C-3C9C-33C6FDBD1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6" y="2484544"/>
            <a:ext cx="3329666" cy="3763855"/>
          </a:xfrm>
        </p:spPr>
        <p:txBody>
          <a:bodyPr>
            <a:normAutofit/>
          </a:bodyPr>
          <a:lstStyle/>
          <a:p>
            <a:r>
              <a:rPr lang="hu-HU" dirty="0" err="1"/>
              <a:t>Cesare</a:t>
            </a:r>
            <a:r>
              <a:rPr lang="hu-HU" dirty="0"/>
              <a:t> Lombroso</a:t>
            </a:r>
          </a:p>
          <a:p>
            <a:pPr marL="457200" lvl="1" indent="0">
              <a:buNone/>
            </a:pPr>
            <a:r>
              <a:rPr lang="hu-HU" dirty="0"/>
              <a:t>olasz kriminológus, orvos, az olasz pozitivista kriminológia </a:t>
            </a:r>
          </a:p>
          <a:p>
            <a:pPr marL="457200" lvl="1" indent="0">
              <a:buNone/>
            </a:pPr>
            <a:r>
              <a:rPr lang="hu-HU" dirty="0"/>
              <a:t>Megalapítója</a:t>
            </a:r>
          </a:p>
          <a:p>
            <a:pPr marL="457200" lvl="1" indent="0">
              <a:buNone/>
            </a:pPr>
            <a:endParaRPr lang="hu-HU" dirty="0"/>
          </a:p>
          <a:p>
            <a:pPr marL="457200" lvl="1" indent="0">
              <a:buNone/>
            </a:pPr>
            <a:r>
              <a:rPr lang="hu-HU" dirty="0" err="1"/>
              <a:t>Kriminál</a:t>
            </a:r>
            <a:r>
              <a:rPr lang="hu-HU" dirty="0"/>
              <a:t> antropológia</a:t>
            </a:r>
          </a:p>
          <a:p>
            <a:pPr marL="457200" lvl="1" indent="0">
              <a:buNone/>
            </a:pPr>
            <a:r>
              <a:rPr lang="hu-HU" dirty="0"/>
              <a:t>Atavizmus koncepció</a:t>
            </a:r>
          </a:p>
          <a:p>
            <a:pPr marL="457200" lvl="1" indent="0">
              <a:buNone/>
            </a:pPr>
            <a:r>
              <a:rPr lang="hu-HU" dirty="0" err="1"/>
              <a:t>Reo</a:t>
            </a:r>
            <a:r>
              <a:rPr lang="hu-HU" dirty="0"/>
              <a:t> </a:t>
            </a:r>
            <a:r>
              <a:rPr lang="hu-HU" dirty="0" err="1"/>
              <a:t>nato</a:t>
            </a:r>
            <a:r>
              <a:rPr lang="hu-HU" dirty="0"/>
              <a:t> – született bűnöző</a:t>
            </a:r>
          </a:p>
        </p:txBody>
      </p:sp>
    </p:spTree>
    <p:extLst>
      <p:ext uri="{BB962C8B-B14F-4D97-AF65-F5344CB8AC3E}">
        <p14:creationId xmlns:p14="http://schemas.microsoft.com/office/powerpoint/2010/main" val="4257150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F2B18D9-3ECA-0991-3A6A-70E2C61E3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256423" cy="1641987"/>
          </a:xfrm>
        </p:spPr>
        <p:txBody>
          <a:bodyPr>
            <a:normAutofit/>
          </a:bodyPr>
          <a:lstStyle/>
          <a:p>
            <a:r>
              <a:rPr lang="hu-HU" dirty="0" err="1"/>
              <a:t>Kriminálszociológiai</a:t>
            </a:r>
            <a:r>
              <a:rPr lang="hu-HU" dirty="0"/>
              <a:t> irányzat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C622181-E61C-F34D-872C-DF98526209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99" b="1"/>
          <a:stretch/>
        </p:blipFill>
        <p:spPr bwMode="auto">
          <a:xfrm>
            <a:off x="7554139" y="609601"/>
            <a:ext cx="3990160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Rectangle 5126">
            <a:extLst>
              <a:ext uri="{FF2B5EF4-FFF2-40B4-BE49-F238E27FC236}">
                <a16:creationId xmlns:a16="http://schemas.microsoft.com/office/drawing/2014/main" id="{0D187C4E-14B9-4504-B200-5127823FA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2B16448-7234-4AAD-1768-A6397B390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2438401"/>
            <a:ext cx="6258737" cy="3809998"/>
          </a:xfrm>
        </p:spPr>
        <p:txBody>
          <a:bodyPr>
            <a:normAutofit/>
          </a:bodyPr>
          <a:lstStyle/>
          <a:p>
            <a:r>
              <a:rPr lang="hu-HU" dirty="0"/>
              <a:t>Determinizmus – szociológiai okok</a:t>
            </a:r>
          </a:p>
          <a:p>
            <a:r>
              <a:rPr lang="hu-HU" dirty="0"/>
              <a:t>Megjavítás </a:t>
            </a:r>
          </a:p>
          <a:p>
            <a:r>
              <a:rPr lang="hu-HU" dirty="0"/>
              <a:t>Határozatlan szankció</a:t>
            </a:r>
          </a:p>
          <a:p>
            <a:endParaRPr lang="hu-HU" dirty="0"/>
          </a:p>
          <a:p>
            <a:r>
              <a:rPr lang="hu-HU" dirty="0"/>
              <a:t>Enrico </a:t>
            </a:r>
            <a:r>
              <a:rPr lang="hu-HU" dirty="0" err="1"/>
              <a:t>Ferri</a:t>
            </a:r>
            <a:r>
              <a:rPr lang="hu-HU" dirty="0"/>
              <a:t> – harmadik iskola </a:t>
            </a:r>
          </a:p>
          <a:p>
            <a:pPr lvl="1"/>
            <a:r>
              <a:rPr lang="hu-HU" dirty="0"/>
              <a:t>Együttes hatás – személyes fogékonyság és társadalmi háttér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9933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178EB0-CCC9-9A65-9CA0-915DF3476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256423" cy="1641987"/>
          </a:xfrm>
        </p:spPr>
        <p:txBody>
          <a:bodyPr>
            <a:normAutofit/>
          </a:bodyPr>
          <a:lstStyle/>
          <a:p>
            <a:r>
              <a:rPr lang="hu-HU" dirty="0"/>
              <a:t>Közvetítő iskola – Franz von Liszt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08901A3-D1A5-24EE-03A8-AD2352009A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" r="2104" b="-2"/>
          <a:stretch/>
        </p:blipFill>
        <p:spPr bwMode="auto">
          <a:xfrm>
            <a:off x="7554139" y="609601"/>
            <a:ext cx="3990160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6152">
            <a:extLst>
              <a:ext uri="{FF2B5EF4-FFF2-40B4-BE49-F238E27FC236}">
                <a16:creationId xmlns:a16="http://schemas.microsoft.com/office/drawing/2014/main" id="{0D187C4E-14B9-4504-B200-5127823FA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50" name="Content Placeholder 6149">
            <a:extLst>
              <a:ext uri="{FF2B5EF4-FFF2-40B4-BE49-F238E27FC236}">
                <a16:creationId xmlns:a16="http://schemas.microsoft.com/office/drawing/2014/main" id="{04AAA5A6-9051-4254-821A-2C2A70610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2438401"/>
            <a:ext cx="6258737" cy="3809998"/>
          </a:xfrm>
        </p:spPr>
        <p:txBody>
          <a:bodyPr>
            <a:normAutofit/>
          </a:bodyPr>
          <a:lstStyle/>
          <a:p>
            <a:r>
              <a:rPr lang="en-US" dirty="0" err="1"/>
              <a:t>Bűncselekmény</a:t>
            </a:r>
            <a:r>
              <a:rPr lang="en-US" dirty="0"/>
              <a:t> </a:t>
            </a:r>
            <a:r>
              <a:rPr lang="en-US" dirty="0" err="1"/>
              <a:t>jogi</a:t>
            </a:r>
            <a:r>
              <a:rPr lang="en-US" dirty="0"/>
              <a:t> </a:t>
            </a:r>
            <a:r>
              <a:rPr lang="en-US" dirty="0" err="1"/>
              <a:t>kategória</a:t>
            </a:r>
            <a:r>
              <a:rPr lang="en-US" dirty="0"/>
              <a:t> </a:t>
            </a:r>
          </a:p>
          <a:p>
            <a:r>
              <a:rPr lang="en-US" dirty="0" err="1"/>
              <a:t>Szociológiai</a:t>
            </a:r>
            <a:r>
              <a:rPr lang="en-US" dirty="0"/>
              <a:t> </a:t>
            </a:r>
            <a:r>
              <a:rPr lang="en-US" dirty="0" err="1"/>
              <a:t>hatás</a:t>
            </a:r>
            <a:r>
              <a:rPr lang="en-US" dirty="0"/>
              <a:t> – </a:t>
            </a:r>
            <a:r>
              <a:rPr lang="en-US" dirty="0" err="1"/>
              <a:t>személyes</a:t>
            </a:r>
            <a:r>
              <a:rPr lang="en-US" dirty="0"/>
              <a:t> </a:t>
            </a:r>
            <a:r>
              <a:rPr lang="en-US" dirty="0" err="1"/>
              <a:t>döntés</a:t>
            </a:r>
            <a:r>
              <a:rPr lang="en-US" dirty="0"/>
              <a:t> </a:t>
            </a:r>
          </a:p>
          <a:p>
            <a:r>
              <a:rPr lang="en-US" dirty="0"/>
              <a:t>A </a:t>
            </a:r>
            <a:r>
              <a:rPr lang="en-US" dirty="0" err="1"/>
              <a:t>pozitív</a:t>
            </a:r>
            <a:r>
              <a:rPr lang="en-US" dirty="0"/>
              <a:t> jog a “</a:t>
            </a:r>
            <a:r>
              <a:rPr lang="en-US" dirty="0" err="1"/>
              <a:t>bűnözők</a:t>
            </a:r>
            <a:r>
              <a:rPr lang="en-US" dirty="0"/>
              <a:t> Magna </a:t>
            </a:r>
            <a:r>
              <a:rPr lang="en-US" dirty="0" err="1"/>
              <a:t>Chartája</a:t>
            </a:r>
            <a:r>
              <a:rPr lang="en-US" dirty="0"/>
              <a:t>”</a:t>
            </a:r>
          </a:p>
          <a:p>
            <a:r>
              <a:rPr lang="en-US" dirty="0" err="1"/>
              <a:t>Büntetőpolitika</a:t>
            </a:r>
            <a:r>
              <a:rPr lang="en-US" dirty="0"/>
              <a:t> </a:t>
            </a:r>
          </a:p>
          <a:p>
            <a:r>
              <a:rPr lang="en-US" dirty="0" err="1"/>
              <a:t>Speciál</a:t>
            </a:r>
            <a:r>
              <a:rPr lang="en-US" dirty="0"/>
              <a:t> </a:t>
            </a:r>
            <a:r>
              <a:rPr lang="en-US" dirty="0" err="1"/>
              <a:t>prevenció</a:t>
            </a:r>
            <a:r>
              <a:rPr lang="en-US" dirty="0"/>
              <a:t> – a </a:t>
            </a:r>
            <a:r>
              <a:rPr lang="en-US" dirty="0" err="1"/>
              <a:t>célbüntetés</a:t>
            </a:r>
            <a:r>
              <a:rPr lang="en-US" dirty="0"/>
              <a:t> </a:t>
            </a:r>
          </a:p>
          <a:p>
            <a:r>
              <a:rPr lang="en-US" dirty="0" err="1"/>
              <a:t>Célszerűség</a:t>
            </a:r>
            <a:r>
              <a:rPr lang="en-US" dirty="0"/>
              <a:t> – </a:t>
            </a:r>
            <a:r>
              <a:rPr lang="en-US" dirty="0" err="1"/>
              <a:t>igazságos</a:t>
            </a:r>
            <a:r>
              <a:rPr lang="en-US" dirty="0"/>
              <a:t> </a:t>
            </a:r>
            <a:r>
              <a:rPr lang="en-US" dirty="0" err="1"/>
              <a:t>szankció</a:t>
            </a:r>
            <a:endParaRPr lang="en-US" dirty="0"/>
          </a:p>
          <a:p>
            <a:r>
              <a:rPr lang="en-US" dirty="0" err="1"/>
              <a:t>Büntetések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intézkedések</a:t>
            </a:r>
            <a:r>
              <a:rPr lang="en-US" dirty="0"/>
              <a:t> – </a:t>
            </a:r>
            <a:r>
              <a:rPr lang="en-US" dirty="0" err="1"/>
              <a:t>megtorlás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megjavítás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6103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102</TotalTime>
  <Words>1086</Words>
  <Application>Microsoft Macintosh PowerPoint</Application>
  <PresentationFormat>Szélesvásznú</PresentationFormat>
  <Paragraphs>134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Ion</vt:lpstr>
      <vt:lpstr>Büntetőjog általános rész – 2023. 09. 26.</vt:lpstr>
      <vt:lpstr>Kialakulás és erkölcs </vt:lpstr>
      <vt:lpstr>Európai fejlődéstörténet</vt:lpstr>
      <vt:lpstr>Jean Calas – Voltaire </vt:lpstr>
      <vt:lpstr>Büntetőjogi iskolák – klasszikus iskola</vt:lpstr>
      <vt:lpstr>Klasszikus iskola – büntetés </vt:lpstr>
      <vt:lpstr>Kriminológiai jellegű iskolák </vt:lpstr>
      <vt:lpstr>Kriminálszociológiai irányzat</vt:lpstr>
      <vt:lpstr>Közvetítő iskola – Franz von Liszt</vt:lpstr>
      <vt:lpstr>XX. század </vt:lpstr>
      <vt:lpstr>Csemegi Károly</vt:lpstr>
      <vt:lpstr>Csemegi kódex</vt:lpstr>
      <vt:lpstr>Általános rész </vt:lpstr>
      <vt:lpstr>Különös rész </vt:lpstr>
      <vt:lpstr>Novellák</vt:lpstr>
      <vt:lpstr>A bűnbe esés </vt:lpstr>
      <vt:lpstr>Nagy Imre per 1958. febr. – június  </vt:lpstr>
      <vt:lpstr>Mindszenty per – 1949. február</vt:lpstr>
      <vt:lpstr>A folytatás </vt:lpstr>
      <vt:lpstr>Büntetőpolitika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Büntetőjog általános rész – 2022. 09. 20.</dc:title>
  <dc:creator>dr. Békés Ádám</dc:creator>
  <cp:lastModifiedBy>dr. Békés Ádám</cp:lastModifiedBy>
  <cp:revision>2</cp:revision>
  <dcterms:created xsi:type="dcterms:W3CDTF">2022-09-20T06:41:47Z</dcterms:created>
  <dcterms:modified xsi:type="dcterms:W3CDTF">2023-09-26T07:26:25Z</dcterms:modified>
</cp:coreProperties>
</file>