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0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781"/>
  </p:normalViewPr>
  <p:slideViewPr>
    <p:cSldViewPr snapToGrid="0" snapToObjects="1">
      <p:cViewPr varScale="1">
        <p:scale>
          <a:sx n="77" d="100"/>
          <a:sy n="77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ur-lex.europa.eu/legal-content/HU/TXT/?uri=CELEX:32018L1673" TargetMode="External"/><Relationship Id="rId3" Type="http://schemas.openxmlformats.org/officeDocument/2006/relationships/hyperlink" Target="https://eur-lex.europa.eu/legal-content/HU/TXT/?uri=CELEX:32014L0042" TargetMode="External"/><Relationship Id="rId7" Type="http://schemas.openxmlformats.org/officeDocument/2006/relationships/hyperlink" Target="https://eur-lex.europa.eu/legal-content/HU/TXT/?uri=CELEX:32018L0843" TargetMode="External"/><Relationship Id="rId2" Type="http://schemas.openxmlformats.org/officeDocument/2006/relationships/hyperlink" Target="https://eur-lex.europa.eu/legal-content/HU/ALL/?uri=celex:32013L004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-lex.europa.eu/eli/dir/2017/1371/oj?locale=hu" TargetMode="External"/><Relationship Id="rId5" Type="http://schemas.openxmlformats.org/officeDocument/2006/relationships/hyperlink" Target="https://eur-lex.europa.eu/legal-content/HU/TXT/?uri=celex:32014L0062" TargetMode="External"/><Relationship Id="rId10" Type="http://schemas.openxmlformats.org/officeDocument/2006/relationships/hyperlink" Target="https://eur-lex.europa.eu/legal-content/HU/TXT/?uri=CELEX:32019L0713" TargetMode="External"/><Relationship Id="rId4" Type="http://schemas.openxmlformats.org/officeDocument/2006/relationships/hyperlink" Target="https://eur-lex.europa.eu/legal-content/HU/TXT/?uri=CELEX:32014L0057" TargetMode="External"/><Relationship Id="rId9" Type="http://schemas.openxmlformats.org/officeDocument/2006/relationships/hyperlink" Target="https://eur-lex.europa.eu/legal-content/HU/TXT/?uri=CELEX:32018R180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irosag.hu/birosagi-hatarozatok-gyujtemenye" TargetMode="External"/><Relationship Id="rId2" Type="http://schemas.openxmlformats.org/officeDocument/2006/relationships/hyperlink" Target="https://eakta.birosag.hu/anonimizalt-hatarozatok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hu.wikipedia.org/wiki/N%C3%A9pirt%C3%A1s" TargetMode="External"/><Relationship Id="rId7" Type="http://schemas.openxmlformats.org/officeDocument/2006/relationships/hyperlink" Target="https://hu.wikipedia.org/wiki/H%C3%A1ga" TargetMode="External"/><Relationship Id="rId2" Type="http://schemas.openxmlformats.org/officeDocument/2006/relationships/hyperlink" Target="https://hu.wikipedia.org/wiki/200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Agresszi%C3%B3_(nemzetk%C3%B6zi_jog)" TargetMode="External"/><Relationship Id="rId5" Type="http://schemas.openxmlformats.org/officeDocument/2006/relationships/hyperlink" Target="https://hu.wikipedia.org/wiki/H%C3%A1bor%C3%BAs_b%C5%B1ncselekm%C3%A9ny" TargetMode="External"/><Relationship Id="rId4" Type="http://schemas.openxmlformats.org/officeDocument/2006/relationships/hyperlink" Target="https://hu.wikipedia.org/wiki/Emberiess%C3%A9g_elleni_b%C5%B1ntett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HU/TXT/?uri=celex:32012L0013" TargetMode="External"/><Relationship Id="rId7" Type="http://schemas.openxmlformats.org/officeDocument/2006/relationships/hyperlink" Target="https://eur-lex.europa.eu/legal-content/HU/TXT/?uri=CELEX:32016L1919" TargetMode="External"/><Relationship Id="rId2" Type="http://schemas.openxmlformats.org/officeDocument/2006/relationships/hyperlink" Target="https://eur-lex.europa.eu/legal-content/HU/TXT/?uri=celex:32010L006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-lex.europa.eu/legal-content/HU/TXT/?uri=CELEX:32016L0800" TargetMode="External"/><Relationship Id="rId5" Type="http://schemas.openxmlformats.org/officeDocument/2006/relationships/hyperlink" Target="https://eur-lex.europa.eu/legal-content/HU/TXT/?uri=CELEX:32016L0343" TargetMode="External"/><Relationship Id="rId4" Type="http://schemas.openxmlformats.org/officeDocument/2006/relationships/hyperlink" Target="https://eur-lex.europa.eu/legal-content/HU/TXT/?uri=celex:32013L004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hu/TXT/?uri=celex:32017L0541" TargetMode="External"/><Relationship Id="rId2" Type="http://schemas.openxmlformats.org/officeDocument/2006/relationships/hyperlink" Target="https://eur-lex.europa.eu/eli/dir/2016/681/oj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ur-lex.europa.eu/eli/reg/2021/784/oj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395B7F4-CE7A-1982-EE4A-2394689A00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Büntetőjog általános rész – 2023. 10. 03.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4B09CDE-61B5-9250-23F8-C84B75389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/>
              <a:t>Dr</a:t>
            </a:r>
            <a:r>
              <a:rPr lang="hu-HU" dirty="0"/>
              <a:t>, Békés </a:t>
            </a:r>
            <a:r>
              <a:rPr lang="hu-HU" dirty="0" err="1"/>
              <a:t>ádám</a:t>
            </a:r>
            <a:endParaRPr lang="hu-HU" dirty="0"/>
          </a:p>
          <a:p>
            <a:r>
              <a:rPr lang="hu-HU" dirty="0"/>
              <a:t>e. docens</a:t>
            </a:r>
          </a:p>
        </p:txBody>
      </p:sp>
    </p:spTree>
    <p:extLst>
      <p:ext uri="{BB962C8B-B14F-4D97-AF65-F5344CB8AC3E}">
        <p14:creationId xmlns:p14="http://schemas.microsoft.com/office/powerpoint/2010/main" val="2420761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F4D1FF9-A403-EA5A-3C1F-161CADEBE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Európai Unió – pénzmosás, korrupció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153896F-4B67-0CB6-155D-31428397A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hu-HU" sz="1200" b="0" i="0" u="none" strike="noStrike" dirty="0">
                <a:effectLst/>
                <a:latin typeface="Helvetica" pitchFamily="2" charset="0"/>
              </a:rPr>
              <a:t>Az Európai Parlament és a Tanács </a:t>
            </a:r>
            <a:r>
              <a:rPr lang="hu-HU" sz="1200" b="0" i="0" u="none" strike="noStrike" dirty="0">
                <a:effectLst/>
                <a:latin typeface="Helvetica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2013/40/EU irányelve</a:t>
            </a:r>
            <a:r>
              <a:rPr lang="hu-HU" sz="1200" b="0" i="0" u="none" strike="noStrike" dirty="0">
                <a:effectLst/>
                <a:latin typeface="Helvetica" pitchFamily="2" charset="0"/>
              </a:rPr>
              <a:t> (2013. augusztus 12.) az információs rendszerek elleni támadásokról és a 2005/222/IB tanácsi kerethatározat felváltásáról („</a:t>
            </a:r>
            <a:r>
              <a:rPr lang="hu-HU" sz="1200" b="0" i="0" u="none" strike="noStrike" dirty="0" err="1">
                <a:effectLst/>
                <a:latin typeface="Helvetica" pitchFamily="2" charset="0"/>
              </a:rPr>
              <a:t>kiberbűnözési</a:t>
            </a:r>
            <a:r>
              <a:rPr lang="hu-HU" sz="1200" b="0" i="0" u="none" strike="noStrike" dirty="0">
                <a:effectLst/>
                <a:latin typeface="Helvetica" pitchFamily="2" charset="0"/>
              </a:rPr>
              <a:t> irányelv”);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sz="1200" b="0" i="0" u="none" strike="noStrike" dirty="0">
                <a:effectLst/>
                <a:latin typeface="Helvetica" pitchFamily="2" charset="0"/>
              </a:rPr>
              <a:t>Az Európai Parlament és a Tanács </a:t>
            </a:r>
            <a:r>
              <a:rPr lang="hu-HU" sz="1200" b="0" i="0" u="none" strike="noStrike" dirty="0">
                <a:effectLst/>
                <a:latin typeface="Helvetica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2014/42/EU irányelve</a:t>
            </a:r>
            <a:r>
              <a:rPr lang="hu-HU" sz="1200" b="0" i="0" u="none" strike="noStrike" dirty="0">
                <a:effectLst/>
                <a:latin typeface="Helvetica" pitchFamily="2" charset="0"/>
              </a:rPr>
              <a:t> (2014. április 3.) a bűncselekmény elkövetési eszközeinek és az abból származó jövedelemnek az Európai Unión belüli befagyasztásáról és elkobzásáról;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sz="1200" b="0" i="0" u="none" strike="noStrike" dirty="0">
                <a:effectLst/>
                <a:latin typeface="Helvetica" pitchFamily="2" charset="0"/>
              </a:rPr>
              <a:t>Az Európai Parlament és a Tanács </a:t>
            </a:r>
            <a:r>
              <a:rPr lang="hu-HU" sz="1200" b="0" i="0" u="none" strike="noStrike" dirty="0">
                <a:effectLst/>
                <a:latin typeface="Helvetica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2014/57/EU irányelve</a:t>
            </a:r>
            <a:r>
              <a:rPr lang="hu-HU" sz="1200" b="0" i="0" u="none" strike="noStrike" dirty="0">
                <a:effectLst/>
                <a:latin typeface="Helvetica" pitchFamily="2" charset="0"/>
              </a:rPr>
              <a:t> (2014. április 16.) a piaci visszaélések büntetőjogi szankcióiról (piaci visszaélésekről szóló irányelv);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sz="1200" b="0" i="0" u="none" strike="noStrike" dirty="0">
                <a:effectLst/>
                <a:latin typeface="Helvetica" pitchFamily="2" charset="0"/>
              </a:rPr>
              <a:t>Az Európai Parlament és a Tanács </a:t>
            </a:r>
            <a:r>
              <a:rPr lang="hu-HU" sz="1200" b="0" i="0" u="none" strike="noStrike" dirty="0">
                <a:effectLst/>
                <a:latin typeface="Helvetica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2014/62/EU irányelve</a:t>
            </a:r>
            <a:r>
              <a:rPr lang="hu-HU" sz="1200" b="0" i="0" u="none" strike="noStrike" dirty="0">
                <a:effectLst/>
                <a:latin typeface="Helvetica" pitchFamily="2" charset="0"/>
              </a:rPr>
              <a:t> (2014. május 15.) az euro és más pénznemek hamisítás elleni, büntetőjog általi védelméről, valamint a 2000/383/IB tanácsi kerethatározat felváltásáról;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sz="1200" b="0" i="0" u="none" strike="noStrike" dirty="0">
                <a:effectLst/>
                <a:latin typeface="Helvetica" pitchFamily="2" charset="0"/>
              </a:rPr>
              <a:t>Az Európai Parlament és a Tanács </a:t>
            </a:r>
            <a:r>
              <a:rPr lang="hu-HU" sz="1200" b="0" i="0" u="none" strike="noStrike" dirty="0">
                <a:effectLst/>
                <a:latin typeface="Helvetica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(EU) 2017/1371 irányelve</a:t>
            </a:r>
            <a:r>
              <a:rPr lang="hu-HU" sz="1200" b="0" i="0" u="none" strike="noStrike" dirty="0">
                <a:effectLst/>
                <a:latin typeface="Helvetica" pitchFamily="2" charset="0"/>
              </a:rPr>
              <a:t> (2017. július 5.) az Unió pénzügyi érdekeit érintő csalás ellen büntetőjogi eszközökkel folytatott küzdelemről;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sz="1200" b="0" i="0" u="none" strike="noStrike" dirty="0">
                <a:effectLst/>
                <a:latin typeface="Helvetica" pitchFamily="2" charset="0"/>
              </a:rPr>
              <a:t>Az Európai Parlament és a Tanács </a:t>
            </a:r>
            <a:r>
              <a:rPr lang="hu-HU" sz="1200" b="0" i="0" u="none" strike="noStrike" dirty="0">
                <a:effectLst/>
                <a:latin typeface="Helvetica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(EU) 2018/843 irányelve</a:t>
            </a:r>
            <a:r>
              <a:rPr lang="hu-HU" sz="1200" b="0" i="0" u="none" strike="noStrike" dirty="0">
                <a:effectLst/>
                <a:latin typeface="Helvetica" pitchFamily="2" charset="0"/>
              </a:rPr>
              <a:t> (2018. május 30.) a pénzügyi rendszerek pénzmosás vagy terrorizmusfinanszírozás céljára való felhasználásának megelőzéséről szóló (EU) 2015/849 irányelv módosításáról;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sz="1200" b="0" i="0" u="none" strike="noStrike" dirty="0">
                <a:effectLst/>
                <a:latin typeface="Helvetica" pitchFamily="2" charset="0"/>
              </a:rPr>
              <a:t>Az Európai Parlament és a Tanács </a:t>
            </a:r>
            <a:r>
              <a:rPr lang="hu-HU" sz="1200" b="0" i="0" u="none" strike="noStrike" dirty="0">
                <a:effectLst/>
                <a:latin typeface="Helvetica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(EU) 2018/1673 irányelve</a:t>
            </a:r>
            <a:r>
              <a:rPr lang="hu-HU" sz="1200" b="0" i="0" u="none" strike="noStrike" dirty="0">
                <a:effectLst/>
                <a:latin typeface="Helvetica" pitchFamily="2" charset="0"/>
              </a:rPr>
              <a:t> (2018. október 23.) a pénzmosás ellen büntetőjogi eszközökkel folytatott küzdelemről;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sz="1200" b="0" i="0" u="none" strike="noStrike" dirty="0">
                <a:effectLst/>
                <a:latin typeface="Helvetica" pitchFamily="2" charset="0"/>
              </a:rPr>
              <a:t>Az Európai Parlament és a Tanács </a:t>
            </a:r>
            <a:r>
              <a:rPr lang="hu-HU" sz="1200" b="0" i="0" u="none" strike="noStrike" dirty="0">
                <a:effectLst/>
                <a:latin typeface="Helvetica" pitchFamily="2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(EU) 2018/1805 rendelete</a:t>
            </a:r>
            <a:r>
              <a:rPr lang="hu-HU" sz="1200" b="0" i="0" u="none" strike="noStrike" dirty="0">
                <a:effectLst/>
                <a:latin typeface="Helvetica" pitchFamily="2" charset="0"/>
              </a:rPr>
              <a:t> (2018. november 14.) a befagyasztást és az elkobzást elrendelő határozatok kölcsönös elismeréséről;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sz="1200" b="0" i="0" u="none" strike="noStrike" dirty="0">
                <a:effectLst/>
                <a:latin typeface="Helvetica" pitchFamily="2" charset="0"/>
              </a:rPr>
              <a:t>Az Európai Parlament és a Tanács </a:t>
            </a:r>
            <a:r>
              <a:rPr lang="hu-HU" sz="1200" b="0" i="0" u="none" strike="noStrike" dirty="0">
                <a:effectLst/>
                <a:latin typeface="Helvetica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(EU) 2019/713 irányelve</a:t>
            </a:r>
            <a:r>
              <a:rPr lang="hu-HU" sz="1200" b="0" i="0" u="none" strike="noStrike" dirty="0">
                <a:effectLst/>
                <a:latin typeface="Helvetica" pitchFamily="2" charset="0"/>
              </a:rPr>
              <a:t> (2019. április 17.) a készpénz-helyettesítő fizetési eszközzel elkövetett csalás és a készpénz-helyettesítő fizetési eszközök hamisítása elleni küzdelemről, valamint a 2001/413/IB tanácsi kerethatározat felváltásáról.</a:t>
            </a:r>
          </a:p>
        </p:txBody>
      </p:sp>
    </p:spTree>
    <p:extLst>
      <p:ext uri="{BB962C8B-B14F-4D97-AF65-F5344CB8AC3E}">
        <p14:creationId xmlns:p14="http://schemas.microsoft.com/office/powerpoint/2010/main" val="216098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D5ECD7B-3E15-BF3C-C5DC-4AAF30A81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hu-HU"/>
              <a:t>Európai Ügyészség 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19A8224-E433-F5D0-3973-F17620314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1985963"/>
            <a:ext cx="7726364" cy="42427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1800" b="0" i="0" u="none" strike="noStrike" dirty="0">
                <a:effectLst/>
                <a:latin typeface="Open Sans" panose="020B0606030504020204" pitchFamily="34" charset="0"/>
              </a:rPr>
              <a:t>Az Európai Ügyészség (EPPO) </a:t>
            </a:r>
            <a:r>
              <a:rPr lang="hu-HU" sz="1800" b="1" i="0" u="none" strike="noStrike" dirty="0">
                <a:effectLst/>
                <a:latin typeface="Open Sans" panose="020B0606030504020204" pitchFamily="34" charset="0"/>
              </a:rPr>
              <a:t>az EU pénzügyi érdekeit sértő bűncselekményekkel kapcsolatos nyomozással, a vádhatósági eljárások lefolytatásával és az elkövetők bíróság elé állításával</a:t>
            </a:r>
            <a:r>
              <a:rPr lang="hu-HU" sz="1800" b="0" i="0" u="none" strike="noStrike" dirty="0">
                <a:effectLst/>
                <a:latin typeface="Open Sans" panose="020B0606030504020204" pitchFamily="34" charset="0"/>
              </a:rPr>
              <a:t> megbízott független uniós szerv. E bűncselekmények közé tartoznak az alábbiak: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b="0" i="0" u="none" strike="noStrike" dirty="0">
                <a:effectLst/>
                <a:latin typeface="Open Sans" panose="020B0606030504020204" pitchFamily="34" charset="0"/>
              </a:rPr>
              <a:t>csalás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b="0" i="0" u="none" strike="noStrike" dirty="0">
                <a:effectLst/>
                <a:latin typeface="Open Sans" panose="020B0606030504020204" pitchFamily="34" charset="0"/>
              </a:rPr>
              <a:t>korrupció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b="0" i="0" u="none" strike="noStrike" dirty="0">
                <a:effectLst/>
                <a:latin typeface="Open Sans" panose="020B0606030504020204" pitchFamily="34" charset="0"/>
              </a:rPr>
              <a:t>pénzmosás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b="0" i="0" u="none" strike="noStrike" dirty="0">
                <a:effectLst/>
                <a:latin typeface="Open Sans" panose="020B0606030504020204" pitchFamily="34" charset="0"/>
              </a:rPr>
              <a:t>határokon átnyúló </a:t>
            </a:r>
            <a:r>
              <a:rPr lang="hu-HU" dirty="0">
                <a:latin typeface="Open Sans" panose="020B0606030504020204" pitchFamily="34" charset="0"/>
              </a:rPr>
              <a:t>áfa </a:t>
            </a:r>
            <a:r>
              <a:rPr lang="hu-HU" b="0" i="0" u="none" strike="noStrike" dirty="0">
                <a:effectLst/>
                <a:latin typeface="Open Sans" panose="020B0606030504020204" pitchFamily="34" charset="0"/>
              </a:rPr>
              <a:t>csalás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1800" b="0" i="0" u="none" strike="noStrike" dirty="0">
                <a:effectLst/>
                <a:latin typeface="Open Sans" panose="020B0606030504020204" pitchFamily="34" charset="0"/>
              </a:rPr>
              <a:t>Az Európai Ügyészség </a:t>
            </a:r>
            <a:r>
              <a:rPr lang="hu-HU" sz="1800" b="1" i="0" u="none" strike="noStrike" dirty="0">
                <a:effectLst/>
                <a:latin typeface="Open Sans" panose="020B0606030504020204" pitchFamily="34" charset="0"/>
              </a:rPr>
              <a:t>2021. június 1-jén kezdte meg működését</a:t>
            </a:r>
            <a:r>
              <a:rPr lang="hu-HU" sz="1800" b="0" i="0" u="none" strike="noStrike" dirty="0">
                <a:effectLst/>
                <a:latin typeface="Open Sans" panose="020B0606030504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hu-HU" sz="1800" dirty="0"/>
              <a:t>22 tagállam a részese </a:t>
            </a:r>
          </a:p>
          <a:p>
            <a:pPr>
              <a:lnSpc>
                <a:spcPct val="90000"/>
              </a:lnSpc>
            </a:pPr>
            <a:r>
              <a:rPr lang="hu-HU" sz="1800" dirty="0"/>
              <a:t>Központi szint és nemzeti szint </a:t>
            </a:r>
          </a:p>
        </p:txBody>
      </p:sp>
      <p:pic>
        <p:nvPicPr>
          <p:cNvPr id="1026" name="Picture 2" descr="Home | European Public Prosecutor's Office">
            <a:extLst>
              <a:ext uri="{FF2B5EF4-FFF2-40B4-BE49-F238E27FC236}">
                <a16:creationId xmlns:a16="http://schemas.microsoft.com/office/drawing/2014/main" id="{26628259-1EF3-E1E9-E407-E18162240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6640" y="0"/>
            <a:ext cx="4008888" cy="186431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673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E43A89-7868-DA83-862D-785024230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Alaptörvény - AB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3DB1A8C-46D8-4FB4-1FA0-317E38DD5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Büntető anyagi és eljárásjogi alapelvek </a:t>
            </a:r>
          </a:p>
          <a:p>
            <a:r>
              <a:rPr lang="hu-HU" dirty="0"/>
              <a:t>AB határozatok </a:t>
            </a:r>
          </a:p>
          <a:p>
            <a:pPr lvl="1"/>
            <a:r>
              <a:rPr lang="hu-HU" dirty="0"/>
              <a:t>23/1990</a:t>
            </a:r>
          </a:p>
          <a:p>
            <a:pPr lvl="1"/>
            <a:r>
              <a:rPr lang="hu-HU" dirty="0"/>
              <a:t>11/1992</a:t>
            </a:r>
          </a:p>
          <a:p>
            <a:r>
              <a:rPr lang="hu-HU" dirty="0"/>
              <a:t>Normakontroll</a:t>
            </a:r>
          </a:p>
          <a:p>
            <a:r>
              <a:rPr lang="hu-HU" dirty="0"/>
              <a:t>Az Alkotmánybíróság 100 elvi jelentőségű határozata 1990–2020 MTA Jogtudományi Intézet</a:t>
            </a:r>
          </a:p>
          <a:p>
            <a:pPr lvl="1"/>
            <a:r>
              <a:rPr lang="hu-HU" dirty="0"/>
              <a:t>https://</a:t>
            </a:r>
            <a:r>
              <a:rPr lang="hu-HU" dirty="0" err="1"/>
              <a:t>jog.tk.hu</a:t>
            </a:r>
            <a:r>
              <a:rPr lang="hu-HU" dirty="0"/>
              <a:t>/az-alkotmanybirosag-100-elvi-jelentosegu-hatarozata</a:t>
            </a:r>
          </a:p>
        </p:txBody>
      </p:sp>
    </p:spTree>
    <p:extLst>
      <p:ext uri="{BB962C8B-B14F-4D97-AF65-F5344CB8AC3E}">
        <p14:creationId xmlns:p14="http://schemas.microsoft.com/office/powerpoint/2010/main" val="2470915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D501974-3BD5-C6CE-EB7F-DC2C69136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Törvények, Kúria, BH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9D316D6-898D-E07B-D600-FB5FB4BC6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Btk. 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Más jogszabályok - Keretdiszpozíció </a:t>
            </a:r>
          </a:p>
          <a:p>
            <a:endParaRPr lang="hu-HU" dirty="0"/>
          </a:p>
          <a:p>
            <a:r>
              <a:rPr lang="hu-HU" dirty="0"/>
              <a:t>Jogegységi határozat </a:t>
            </a:r>
          </a:p>
          <a:p>
            <a:endParaRPr lang="hu-HU" dirty="0"/>
          </a:p>
          <a:p>
            <a:r>
              <a:rPr lang="hu-HU" dirty="0"/>
              <a:t>Bírósági határozat</a:t>
            </a:r>
          </a:p>
          <a:p>
            <a:pPr lvl="1"/>
            <a:r>
              <a:rPr lang="hu-HU" dirty="0">
                <a:hlinkClick r:id="rId2"/>
              </a:rPr>
              <a:t>https://eakta.birosag.hu/anonimizalt-hatarozatok</a:t>
            </a:r>
            <a:endParaRPr lang="hu-HU" dirty="0"/>
          </a:p>
          <a:p>
            <a:pPr lvl="1"/>
            <a:r>
              <a:rPr lang="hu-HU" dirty="0">
                <a:hlinkClick r:id="rId3"/>
              </a:rPr>
              <a:t>https://birosag.hu/birosagi-hatarozatok-gyujtemenye</a:t>
            </a:r>
            <a:endParaRPr lang="hu-HU" dirty="0"/>
          </a:p>
          <a:p>
            <a:pPr marL="457200" lvl="1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51573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4C1383-67EB-EF7E-B895-531028F86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Büntető norma szerkezete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58FEEE1-A0BD-F0C9-548B-AAA950417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200" y="2052918"/>
            <a:ext cx="8946541" cy="4195481"/>
          </a:xfrm>
        </p:spPr>
        <p:txBody>
          <a:bodyPr/>
          <a:lstStyle/>
          <a:p>
            <a:r>
              <a:rPr lang="hu-HU" dirty="0"/>
              <a:t>Hipotézis, diszpozíció, szankció</a:t>
            </a:r>
          </a:p>
          <a:p>
            <a:r>
              <a:rPr lang="hu-HU" dirty="0"/>
              <a:t>Általános és különös rész különbözősége </a:t>
            </a:r>
          </a:p>
          <a:p>
            <a:endParaRPr lang="hu-HU" dirty="0"/>
          </a:p>
          <a:p>
            <a:r>
              <a:rPr lang="hu-HU" dirty="0"/>
              <a:t>Diszpozíció fajtái: 	</a:t>
            </a:r>
          </a:p>
          <a:p>
            <a:pPr lvl="1"/>
            <a:r>
              <a:rPr lang="hu-HU" dirty="0"/>
              <a:t>Egyszerű – emberölés </a:t>
            </a:r>
          </a:p>
          <a:p>
            <a:pPr lvl="1"/>
            <a:r>
              <a:rPr lang="hu-HU" dirty="0"/>
              <a:t>Leíró – költségvetési csalás </a:t>
            </a:r>
          </a:p>
          <a:p>
            <a:pPr lvl="1"/>
            <a:r>
              <a:rPr lang="hu-HU" dirty="0"/>
              <a:t>Hivatkozó – hivatalos és közfeladatot ellátó személy elleni erőszak </a:t>
            </a:r>
          </a:p>
          <a:p>
            <a:pPr lvl="1"/>
            <a:r>
              <a:rPr lang="hu-HU" dirty="0"/>
              <a:t>Keretdiszpozíció – foglalkozás körében elkövetett veszélyeztetés </a:t>
            </a:r>
          </a:p>
          <a:p>
            <a:pPr lvl="1"/>
            <a:endParaRPr lang="hu-HU" dirty="0"/>
          </a:p>
          <a:p>
            <a:endParaRPr lang="hu-HU" dirty="0"/>
          </a:p>
        </p:txBody>
      </p:sp>
      <p:pic>
        <p:nvPicPr>
          <p:cNvPr id="6146" name="Picture 2" descr="Épületszerkezet - Danubia">
            <a:extLst>
              <a:ext uri="{FF2B5EF4-FFF2-40B4-BE49-F238E27FC236}">
                <a16:creationId xmlns:a16="http://schemas.microsoft.com/office/drawing/2014/main" id="{08BBE28C-DEDE-1DCE-7073-4C7FA4464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600" y="1495425"/>
            <a:ext cx="2362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87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0BD30C4-B854-C487-4F38-1870B389C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Értelmezés módszerei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567CB31-471F-B909-24B5-8EBBFF2B4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Nyelvtani</a:t>
            </a:r>
          </a:p>
          <a:p>
            <a:r>
              <a:rPr lang="hu-HU" dirty="0"/>
              <a:t>Logikai </a:t>
            </a:r>
          </a:p>
          <a:p>
            <a:pPr lvl="1"/>
            <a:r>
              <a:rPr lang="hu-HU" dirty="0"/>
              <a:t>Kevesebbről a többre  - vasúti, égi, vízi </a:t>
            </a:r>
            <a:r>
              <a:rPr lang="hu-HU" dirty="0" err="1"/>
              <a:t>közl</a:t>
            </a:r>
            <a:r>
              <a:rPr lang="hu-HU" dirty="0"/>
              <a:t>. veszély. </a:t>
            </a:r>
          </a:p>
          <a:p>
            <a:pPr lvl="1"/>
            <a:r>
              <a:rPr lang="hu-HU" dirty="0"/>
              <a:t>Többről a kevesebbre -  szexuális erőszak </a:t>
            </a:r>
          </a:p>
          <a:p>
            <a:pPr lvl="1"/>
            <a:r>
              <a:rPr lang="hu-HU" dirty="0"/>
              <a:t>Ellentétből – jogos védelem – végszükség – arányosság </a:t>
            </a:r>
          </a:p>
          <a:p>
            <a:r>
              <a:rPr lang="hu-HU" dirty="0"/>
              <a:t>Történeti </a:t>
            </a:r>
          </a:p>
          <a:p>
            <a:r>
              <a:rPr lang="hu-HU" dirty="0"/>
              <a:t>Rendszertani</a:t>
            </a:r>
          </a:p>
          <a:p>
            <a:pPr lvl="1"/>
            <a:r>
              <a:rPr lang="hu-HU" dirty="0"/>
              <a:t>Horizontális </a:t>
            </a:r>
          </a:p>
          <a:p>
            <a:pPr lvl="1"/>
            <a:r>
              <a:rPr lang="hu-HU" dirty="0"/>
              <a:t>Vertikális </a:t>
            </a:r>
          </a:p>
          <a:p>
            <a:r>
              <a:rPr lang="hu-HU" dirty="0"/>
              <a:t>Cél szerinti teleologikus</a:t>
            </a:r>
          </a:p>
        </p:txBody>
      </p:sp>
    </p:spTree>
    <p:extLst>
      <p:ext uri="{BB962C8B-B14F-4D97-AF65-F5344CB8AC3E}">
        <p14:creationId xmlns:p14="http://schemas.microsoft.com/office/powerpoint/2010/main" val="3562286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61058E2-0491-2BA4-A655-5C9FFAD91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452718"/>
            <a:ext cx="4765226" cy="1400530"/>
          </a:xfrm>
        </p:spPr>
        <p:txBody>
          <a:bodyPr>
            <a:normAutofit/>
          </a:bodyPr>
          <a:lstStyle/>
          <a:p>
            <a:r>
              <a:rPr lang="hu-HU" sz="3900" dirty="0"/>
              <a:t>Értelmezés alanyai, eredménye</a:t>
            </a:r>
          </a:p>
        </p:txBody>
      </p:sp>
      <p:sp>
        <p:nvSpPr>
          <p:cNvPr id="5149" name="Rectangle 5148">
            <a:extLst>
              <a:ext uri="{FF2B5EF4-FFF2-40B4-BE49-F238E27FC236}">
                <a16:creationId xmlns:a16="http://schemas.microsoft.com/office/drawing/2014/main" id="{D4B158BD-1626-4D24-AEC8-44C46ED6E4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1" name="Rounded Rectangle 33">
            <a:extLst>
              <a:ext uri="{FF2B5EF4-FFF2-40B4-BE49-F238E27FC236}">
                <a16:creationId xmlns:a16="http://schemas.microsoft.com/office/drawing/2014/main" id="{EE55E988-0AF2-41A1-84F2-469FCCBAC5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484632"/>
            <a:ext cx="5130204" cy="573918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30" name="Picture 10" descr="Jogesztergalyos">
            <a:extLst>
              <a:ext uri="{FF2B5EF4-FFF2-40B4-BE49-F238E27FC236}">
                <a16:creationId xmlns:a16="http://schemas.microsoft.com/office/drawing/2014/main" id="{4170EAE5-A03C-8A4C-2E5B-5879FCAA0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" r="12858" b="4"/>
          <a:stretch/>
        </p:blipFill>
        <p:spPr bwMode="auto">
          <a:xfrm>
            <a:off x="7060270" y="967430"/>
            <a:ext cx="2006767" cy="238198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 professzor - SZEPO">
            <a:extLst>
              <a:ext uri="{FF2B5EF4-FFF2-40B4-BE49-F238E27FC236}">
                <a16:creationId xmlns:a16="http://schemas.microsoft.com/office/drawing/2014/main" id="{54A8E310-312E-FA65-39BC-B940C6B95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22"/>
          <a:stretch/>
        </p:blipFill>
        <p:spPr bwMode="auto">
          <a:xfrm>
            <a:off x="9217913" y="967430"/>
            <a:ext cx="2006767" cy="238198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53" name="Rectangle 5152">
            <a:extLst>
              <a:ext uri="{FF2B5EF4-FFF2-40B4-BE49-F238E27FC236}">
                <a16:creationId xmlns:a16="http://schemas.microsoft.com/office/drawing/2014/main" id="{C9481272-87C8-4B11-90D0-6637C33A0C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95FBD35-B96E-05C1-0FB8-0C8397480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052918"/>
            <a:ext cx="4764245" cy="4195481"/>
          </a:xfrm>
        </p:spPr>
        <p:txBody>
          <a:bodyPr>
            <a:normAutofit/>
          </a:bodyPr>
          <a:lstStyle/>
          <a:p>
            <a:r>
              <a:rPr lang="hu-HU" dirty="0"/>
              <a:t>Jogalkotó</a:t>
            </a:r>
          </a:p>
          <a:p>
            <a:r>
              <a:rPr lang="hu-HU" dirty="0"/>
              <a:t>Jogalkalmazó</a:t>
            </a:r>
          </a:p>
          <a:p>
            <a:r>
              <a:rPr lang="hu-HU" dirty="0"/>
              <a:t>Tudományos </a:t>
            </a:r>
          </a:p>
          <a:p>
            <a:endParaRPr lang="hu-HU" dirty="0"/>
          </a:p>
          <a:p>
            <a:r>
              <a:rPr lang="hu-HU" dirty="0"/>
              <a:t>Eredménye</a:t>
            </a:r>
          </a:p>
          <a:p>
            <a:pPr lvl="1"/>
            <a:r>
              <a:rPr lang="hu-HU" dirty="0"/>
              <a:t>Kiterjesztő</a:t>
            </a:r>
          </a:p>
          <a:p>
            <a:pPr lvl="1"/>
            <a:r>
              <a:rPr lang="hu-HU" dirty="0"/>
              <a:t>Megszorító</a:t>
            </a:r>
          </a:p>
          <a:p>
            <a:pPr lvl="1"/>
            <a:r>
              <a:rPr lang="hu-HU" dirty="0"/>
              <a:t>Megállapító</a:t>
            </a:r>
          </a:p>
          <a:p>
            <a:pPr lvl="1"/>
            <a:endParaRPr lang="hu-HU" dirty="0"/>
          </a:p>
          <a:p>
            <a:r>
              <a:rPr lang="hu-HU" dirty="0"/>
              <a:t>Korlátozott precedensrendszer</a:t>
            </a:r>
          </a:p>
        </p:txBody>
      </p:sp>
      <p:pic>
        <p:nvPicPr>
          <p:cNvPr id="5128" name="Picture 8" descr="Egy gyári munkás már többet keres, mint egy rendőr">
            <a:extLst>
              <a:ext uri="{FF2B5EF4-FFF2-40B4-BE49-F238E27FC236}">
                <a16:creationId xmlns:a16="http://schemas.microsoft.com/office/drawing/2014/main" id="{C213CA95-E718-B643-2F83-2591950FA2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0" r="12250" b="-3"/>
          <a:stretch/>
        </p:blipFill>
        <p:spPr bwMode="auto">
          <a:xfrm>
            <a:off x="7060690" y="3503776"/>
            <a:ext cx="2006347" cy="223724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egkérdőjelezhető-e egy bíró pártatlansága és függetlensége? - Magyar  Jogász Egylet">
            <a:extLst>
              <a:ext uri="{FF2B5EF4-FFF2-40B4-BE49-F238E27FC236}">
                <a16:creationId xmlns:a16="http://schemas.microsoft.com/office/drawing/2014/main" id="{F7F30A05-B9D2-9F64-698B-E9D39C3D22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" r="30272" b="-2"/>
          <a:stretch/>
        </p:blipFill>
        <p:spPr bwMode="auto">
          <a:xfrm>
            <a:off x="9217913" y="3503776"/>
            <a:ext cx="2006766" cy="223724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017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7C4AE0-65CE-5FE4-7B3D-3A76D06AF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Mikor, hol, kire?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0712313-315F-30B8-B397-E1B55B2C5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„Két éven át sikkasztott a munkahelyén, mire elfogták.”</a:t>
            </a:r>
          </a:p>
          <a:p>
            <a:r>
              <a:rPr lang="hu-HU" dirty="0"/>
              <a:t>„Dubai-</a:t>
            </a:r>
            <a:r>
              <a:rPr lang="hu-HU" dirty="0" err="1"/>
              <a:t>ba</a:t>
            </a:r>
            <a:r>
              <a:rPr lang="hu-HU" dirty="0"/>
              <a:t> vitte a lányokat, lenyúlta a hasznot.”</a:t>
            </a:r>
          </a:p>
          <a:p>
            <a:r>
              <a:rPr lang="hu-HU" dirty="0"/>
              <a:t>”Török drogcsempészt fogtak el az M1-esen.”</a:t>
            </a:r>
          </a:p>
          <a:p>
            <a:r>
              <a:rPr lang="hu-HU" dirty="0"/>
              <a:t>„Fél évig mérgezte férjét.”</a:t>
            </a:r>
          </a:p>
          <a:p>
            <a:r>
              <a:rPr lang="hu-HU" dirty="0"/>
              <a:t>„Vámosok szedtek vámot saját zsebre több mint egy éve. Őrizetbe vették őket.”</a:t>
            </a:r>
          </a:p>
          <a:p>
            <a:r>
              <a:rPr lang="hu-HU" dirty="0"/>
              <a:t>„Nemzetközi áfa csaló banda tagjait fogták el Magyarországon”</a:t>
            </a:r>
          </a:p>
          <a:p>
            <a:r>
              <a:rPr lang="hu-HU" dirty="0"/>
              <a:t>„150 helyen csapott le Európában a rendőrség pedofil </a:t>
            </a:r>
            <a:r>
              <a:rPr lang="hu-HU" dirty="0" err="1"/>
              <a:t>hálozatokra</a:t>
            </a:r>
            <a:r>
              <a:rPr lang="hu-HU" dirty="0"/>
              <a:t>.”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5308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7C245B2-5EE9-9C4F-9E7B-5C599CB76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Időbeli hatály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35A77F9-F2ED-2F9B-2A86-721E504D4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8650" indent="-285750" algn="just">
              <a:spcBef>
                <a:spcPts val="300"/>
              </a:spcBef>
              <a:spcAft>
                <a:spcPts val="300"/>
              </a:spcAft>
            </a:pPr>
            <a:r>
              <a:rPr lang="hu-HU" sz="1800" b="1" dirty="0">
                <a:effectLst/>
                <a:latin typeface="+mn-lt"/>
              </a:rPr>
              <a:t>2. § (1)</a:t>
            </a:r>
            <a:r>
              <a:rPr lang="hu-HU" sz="1800" dirty="0">
                <a:effectLst/>
                <a:latin typeface="+mn-lt"/>
              </a:rPr>
              <a:t> A bűncselekményt - a (2)-(3) bekezdésben foglalt kivételekkel - </a:t>
            </a:r>
            <a:r>
              <a:rPr lang="hu-HU" sz="1800" dirty="0">
                <a:solidFill>
                  <a:schemeClr val="accent3"/>
                </a:solidFill>
                <a:effectLst/>
                <a:latin typeface="+mn-lt"/>
              </a:rPr>
              <a:t>az elkövetése idején hatályban lévő büntető törvény szerint kell elbírálni</a:t>
            </a:r>
            <a:r>
              <a:rPr lang="hu-HU" sz="1800" dirty="0">
                <a:effectLst/>
                <a:latin typeface="+mn-lt"/>
              </a:rPr>
              <a:t>.</a:t>
            </a:r>
          </a:p>
          <a:p>
            <a:pPr indent="0" algn="just">
              <a:spcBef>
                <a:spcPts val="300"/>
              </a:spcBef>
              <a:spcAft>
                <a:spcPts val="300"/>
              </a:spcAft>
              <a:buNone/>
            </a:pPr>
            <a:endParaRPr lang="hu-HU" dirty="0">
              <a:effectLst/>
              <a:latin typeface="+mn-lt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hu-HU" sz="1800" b="1" dirty="0">
                <a:effectLst/>
                <a:latin typeface="+mn-lt"/>
              </a:rPr>
              <a:t>(2)</a:t>
            </a:r>
            <a:r>
              <a:rPr lang="hu-HU" sz="1800" dirty="0">
                <a:effectLst/>
                <a:latin typeface="+mn-lt"/>
              </a:rPr>
              <a:t> Ha a cselekmény elbírálásakor hatályban lévő </a:t>
            </a:r>
            <a:r>
              <a:rPr lang="hu-HU" sz="1800" dirty="0">
                <a:solidFill>
                  <a:schemeClr val="accent3"/>
                </a:solidFill>
                <a:effectLst/>
                <a:latin typeface="+mn-lt"/>
              </a:rPr>
              <a:t>új büntető törvény szerint a cselekmény már nem bűncselekmény</a:t>
            </a:r>
            <a:r>
              <a:rPr lang="hu-HU" sz="1800" dirty="0">
                <a:effectLst/>
                <a:latin typeface="+mn-lt"/>
              </a:rPr>
              <a:t>, vagy </a:t>
            </a:r>
            <a:r>
              <a:rPr lang="hu-HU" sz="1800" dirty="0">
                <a:solidFill>
                  <a:schemeClr val="accent3"/>
                </a:solidFill>
                <a:effectLst/>
                <a:latin typeface="+mn-lt"/>
              </a:rPr>
              <a:t>enyhébben bírálandó el</a:t>
            </a:r>
            <a:r>
              <a:rPr lang="hu-HU" sz="1800" dirty="0">
                <a:effectLst/>
                <a:latin typeface="+mn-lt"/>
              </a:rPr>
              <a:t>, akkor az új büntető törvényt kell alkalmazni.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hu-HU" dirty="0">
              <a:effectLst/>
              <a:latin typeface="+mn-lt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hu-HU" sz="1800" b="1" dirty="0">
                <a:effectLst/>
                <a:latin typeface="+mn-lt"/>
              </a:rPr>
              <a:t>(3)</a:t>
            </a:r>
            <a:r>
              <a:rPr lang="hu-HU" sz="1800" dirty="0">
                <a:effectLst/>
                <a:latin typeface="+mn-lt"/>
              </a:rPr>
              <a:t> Az új büntető törvényt visszaható hatállyal kell alkalmazni a </a:t>
            </a:r>
            <a:r>
              <a:rPr lang="hu-HU" sz="1800" dirty="0">
                <a:solidFill>
                  <a:schemeClr val="accent3"/>
                </a:solidFill>
                <a:effectLst/>
                <a:latin typeface="+mn-lt"/>
              </a:rPr>
              <a:t>nemzetközi jog általánosan elismert szabályai alapján büntetendő cselekmény elbírálásako</a:t>
            </a:r>
            <a:r>
              <a:rPr lang="hu-HU" sz="1800" dirty="0">
                <a:effectLst/>
                <a:latin typeface="+mn-lt"/>
              </a:rPr>
              <a:t>r, ha az az elkövetés idején a magyar büntető törvény szerint nem volt büntetendő.</a:t>
            </a:r>
            <a:endParaRPr lang="hu-HU" dirty="0">
              <a:effectLst/>
              <a:latin typeface="+mn-lt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62204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E60AB8-58D6-D8F2-22CB-1787E79B0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Elkövetés időpontja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ACC6927-9B29-0E6D-3DD9-1DDA48B79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Keressük a legkésőbbi releváns időpontot</a:t>
            </a:r>
          </a:p>
          <a:p>
            <a:pPr lvl="1"/>
            <a:r>
              <a:rPr lang="hu-HU" dirty="0"/>
              <a:t>Elévülés kezdő időpontja 		tevékenység elmélet</a:t>
            </a:r>
          </a:p>
          <a:p>
            <a:pPr lvl="1"/>
            <a:r>
              <a:rPr lang="hu-HU" dirty="0"/>
              <a:t>Cselekményegység elmélet, eredményelmélet, okfolyamat elmélet</a:t>
            </a:r>
          </a:p>
          <a:p>
            <a:pPr lvl="1"/>
            <a:endParaRPr lang="hu-HU" dirty="0"/>
          </a:p>
          <a:p>
            <a:r>
              <a:rPr lang="hu-HU" dirty="0"/>
              <a:t>Egymozzanatú</a:t>
            </a:r>
          </a:p>
          <a:p>
            <a:r>
              <a:rPr lang="hu-HU" dirty="0"/>
              <a:t>Több mozzanatú</a:t>
            </a:r>
          </a:p>
          <a:p>
            <a:r>
              <a:rPr lang="hu-HU" dirty="0"/>
              <a:t>Eredmény </a:t>
            </a:r>
            <a:r>
              <a:rPr lang="hu-HU" dirty="0" err="1"/>
              <a:t>bcs</a:t>
            </a:r>
            <a:r>
              <a:rPr lang="hu-HU" dirty="0"/>
              <a:t>. </a:t>
            </a:r>
          </a:p>
          <a:p>
            <a:r>
              <a:rPr lang="hu-HU" dirty="0"/>
              <a:t>Állapot </a:t>
            </a:r>
            <a:r>
              <a:rPr lang="hu-HU" dirty="0" err="1"/>
              <a:t>bcs</a:t>
            </a:r>
            <a:r>
              <a:rPr lang="hu-HU" dirty="0"/>
              <a:t>.</a:t>
            </a:r>
          </a:p>
          <a:p>
            <a:r>
              <a:rPr lang="hu-HU" dirty="0"/>
              <a:t>Folytatólagos egység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98443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506EE33-CE53-0985-56DD-248838298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Jogforrások – hierarchia?	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52B090A-2B3B-1CA1-E4B6-36BA2172F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048" y="1724305"/>
            <a:ext cx="8946541" cy="4195481"/>
          </a:xfrm>
        </p:spPr>
        <p:txBody>
          <a:bodyPr/>
          <a:lstStyle/>
          <a:p>
            <a:r>
              <a:rPr lang="hu-HU" dirty="0"/>
              <a:t>Mi alapján döntünk? Mit olvasunk el? 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Mi lehet jogforrás? 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Igaz, hogy a büntetőjog nemzeti jog? </a:t>
            </a:r>
          </a:p>
          <a:p>
            <a:endParaRPr lang="hu-HU" dirty="0"/>
          </a:p>
        </p:txBody>
      </p:sp>
      <p:pic>
        <p:nvPicPr>
          <p:cNvPr id="1026" name="Picture 2" descr="Jogkódex">
            <a:extLst>
              <a:ext uri="{FF2B5EF4-FFF2-40B4-BE49-F238E27FC236}">
                <a16:creationId xmlns:a16="http://schemas.microsoft.com/office/drawing/2014/main" id="{B5B1043E-BD22-3437-03DA-7A70C4A89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589" y="324308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ogtár - Home | Facebook">
            <a:extLst>
              <a:ext uri="{FF2B5EF4-FFF2-40B4-BE49-F238E27FC236}">
                <a16:creationId xmlns:a16="http://schemas.microsoft.com/office/drawing/2014/main" id="{73D21659-C6E3-3F18-FF98-39EA21697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748" y="2610308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lérhetetlenné vált a Magyar Közlöny oldala - IT café Café blog hír">
            <a:extLst>
              <a:ext uri="{FF2B5EF4-FFF2-40B4-BE49-F238E27FC236}">
                <a16:creationId xmlns:a16="http://schemas.microsoft.com/office/drawing/2014/main" id="{DD2D17B6-AC96-B288-201C-308F5C6E1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4276725"/>
            <a:ext cx="40386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önyvtár - Sé">
            <a:extLst>
              <a:ext uri="{FF2B5EF4-FFF2-40B4-BE49-F238E27FC236}">
                <a16:creationId xmlns:a16="http://schemas.microsoft.com/office/drawing/2014/main" id="{9E4349E8-2F18-D38D-BE84-405554E93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806" y="4213225"/>
            <a:ext cx="38100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187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C8BA222-B470-9CE8-191E-2A3C33A58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Elbírálás időpontja – visszaható hatály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819FC41-CAAF-4BDF-60B1-7217D0D0F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b="1" dirty="0">
                <a:latin typeface="+mn-lt"/>
              </a:rPr>
              <a:t>(2)</a:t>
            </a:r>
            <a:r>
              <a:rPr lang="hu-HU" dirty="0">
                <a:latin typeface="+mn-lt"/>
              </a:rPr>
              <a:t> Ha a cselekmény elbírálásakor hatályban lévő </a:t>
            </a:r>
            <a:r>
              <a:rPr lang="hu-HU" dirty="0">
                <a:solidFill>
                  <a:schemeClr val="accent3"/>
                </a:solidFill>
                <a:latin typeface="+mn-lt"/>
              </a:rPr>
              <a:t>új büntető törvény szerint a cselekmény már nem bűncselekmény</a:t>
            </a:r>
            <a:r>
              <a:rPr lang="hu-HU" dirty="0">
                <a:latin typeface="+mn-lt"/>
              </a:rPr>
              <a:t>, vagy </a:t>
            </a:r>
            <a:r>
              <a:rPr lang="hu-HU" dirty="0">
                <a:solidFill>
                  <a:schemeClr val="accent3"/>
                </a:solidFill>
                <a:latin typeface="+mn-lt"/>
              </a:rPr>
              <a:t>enyhébben bírálandó el</a:t>
            </a:r>
            <a:r>
              <a:rPr lang="hu-HU" dirty="0">
                <a:latin typeface="+mn-lt"/>
              </a:rPr>
              <a:t>, akkor az új büntető törvényt kell alkalmazni.</a:t>
            </a:r>
          </a:p>
          <a:p>
            <a:pPr marL="0" indent="0">
              <a:buNone/>
            </a:pPr>
            <a:endParaRPr lang="hu-HU" dirty="0">
              <a:latin typeface="+mn-lt"/>
            </a:endParaRPr>
          </a:p>
          <a:p>
            <a:r>
              <a:rPr lang="hu-HU" dirty="0"/>
              <a:t>Elbírálás időpontjának jelentése – kivétel rendkívüli jogorvoslat</a:t>
            </a:r>
          </a:p>
          <a:p>
            <a:r>
              <a:rPr lang="hu-HU" dirty="0"/>
              <a:t>Mit értünk elbírálás alatt?</a:t>
            </a:r>
          </a:p>
          <a:p>
            <a:r>
              <a:rPr lang="hu-HU" dirty="0"/>
              <a:t>Cselekményeket egységesen kell megítélni </a:t>
            </a:r>
          </a:p>
          <a:p>
            <a:r>
              <a:rPr lang="hu-HU" dirty="0"/>
              <a:t>Egy ítélet – egy törvény </a:t>
            </a:r>
          </a:p>
          <a:p>
            <a:r>
              <a:rPr lang="hu-HU" dirty="0"/>
              <a:t>Mérlegelés</a:t>
            </a:r>
          </a:p>
          <a:p>
            <a:r>
              <a:rPr lang="hu-HU" dirty="0"/>
              <a:t>1/1999 BJE – keretdiszpozíció</a:t>
            </a:r>
          </a:p>
          <a:p>
            <a:pPr lvl="4"/>
            <a:r>
              <a:rPr lang="hu-HU" sz="1600" dirty="0">
                <a:solidFill>
                  <a:schemeClr val="accent3"/>
                </a:solidFill>
              </a:rPr>
              <a:t>Kitöltő norma szerinti kötelezettség megszűnik vagy a tilalom feloldásra kerül </a:t>
            </a:r>
          </a:p>
          <a:p>
            <a:pPr lvl="4"/>
            <a:endParaRPr lang="hu-HU" sz="1600" dirty="0">
              <a:solidFill>
                <a:schemeClr val="accent3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41272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44E469F-B316-BB62-2E40-7EE326240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Területi és személyi hatály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B5C2309-403F-A5B0-FD36-B2326071E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800" dirty="0">
                <a:solidFill>
                  <a:schemeClr val="accent3"/>
                </a:solidFill>
              </a:rPr>
              <a:t>Területi elv</a:t>
            </a:r>
          </a:p>
          <a:p>
            <a:pPr marL="0" indent="0">
              <a:buNone/>
            </a:pPr>
            <a:endParaRPr lang="hu-HU" sz="1800" dirty="0">
              <a:solidFill>
                <a:schemeClr val="accent3"/>
              </a:solidFill>
            </a:endParaRPr>
          </a:p>
          <a:p>
            <a:r>
              <a:rPr lang="hu-HU" sz="1800" dirty="0">
                <a:solidFill>
                  <a:schemeClr val="accent3"/>
                </a:solidFill>
              </a:rPr>
              <a:t>Személyi elv</a:t>
            </a:r>
          </a:p>
          <a:p>
            <a:pPr marL="0" indent="0">
              <a:buNone/>
            </a:pPr>
            <a:endParaRPr lang="hu-HU" sz="1800" dirty="0">
              <a:solidFill>
                <a:schemeClr val="accent3"/>
              </a:solidFill>
            </a:endParaRPr>
          </a:p>
          <a:p>
            <a:r>
              <a:rPr lang="hu-HU" sz="1800" dirty="0">
                <a:solidFill>
                  <a:schemeClr val="accent3"/>
                </a:solidFill>
              </a:rPr>
              <a:t>Állami önvédelmi elv</a:t>
            </a:r>
          </a:p>
          <a:p>
            <a:pPr marL="0" indent="0">
              <a:buNone/>
            </a:pPr>
            <a:endParaRPr lang="hu-HU" sz="1800" dirty="0">
              <a:solidFill>
                <a:schemeClr val="accent3"/>
              </a:solidFill>
            </a:endParaRPr>
          </a:p>
          <a:p>
            <a:r>
              <a:rPr lang="hu-HU" sz="1800" dirty="0" err="1">
                <a:solidFill>
                  <a:schemeClr val="accent3"/>
                </a:solidFill>
              </a:rPr>
              <a:t>Universalitas</a:t>
            </a:r>
            <a:r>
              <a:rPr lang="hu-HU" sz="1800" dirty="0">
                <a:solidFill>
                  <a:schemeClr val="accent3"/>
                </a:solidFill>
              </a:rPr>
              <a:t> elve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46565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14E4E1F-77D2-53B5-C08F-5A2DD0DE7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Területi és személyi elv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564C8A9-A406-7A32-2EBF-756B152E6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hu-HU" sz="2000" b="1" dirty="0">
                <a:effectLst/>
                <a:latin typeface="+mn-lt"/>
              </a:rPr>
              <a:t>3. § (1)</a:t>
            </a:r>
            <a:r>
              <a:rPr lang="hu-HU" sz="2000" dirty="0">
                <a:effectLst/>
                <a:latin typeface="+mn-lt"/>
              </a:rPr>
              <a:t> A magyar büntető törvényt kell alkalmazni</a:t>
            </a:r>
          </a:p>
          <a:p>
            <a:pPr indent="0" algn="just">
              <a:spcBef>
                <a:spcPts val="300"/>
              </a:spcBef>
              <a:spcAft>
                <a:spcPts val="300"/>
              </a:spcAft>
              <a:buNone/>
            </a:pPr>
            <a:endParaRPr lang="hu-HU" dirty="0">
              <a:effectLst/>
              <a:latin typeface="+mn-lt"/>
            </a:endParaRPr>
          </a:p>
          <a:p>
            <a:pPr indent="38100" algn="just">
              <a:spcBef>
                <a:spcPts val="300"/>
              </a:spcBef>
              <a:spcAft>
                <a:spcPts val="300"/>
              </a:spcAft>
            </a:pPr>
            <a:r>
              <a:rPr lang="hu-HU" sz="2000" b="1" dirty="0">
                <a:effectLst/>
                <a:latin typeface="+mn-lt"/>
              </a:rPr>
              <a:t>a)</a:t>
            </a:r>
            <a:r>
              <a:rPr lang="hu-HU" sz="2000" dirty="0">
                <a:effectLst/>
                <a:latin typeface="+mn-lt"/>
              </a:rPr>
              <a:t> a </a:t>
            </a:r>
            <a:r>
              <a:rPr lang="hu-HU" sz="2000" dirty="0">
                <a:solidFill>
                  <a:schemeClr val="accent3"/>
                </a:solidFill>
                <a:effectLst/>
                <a:latin typeface="+mn-lt"/>
              </a:rPr>
              <a:t>belföldön</a:t>
            </a:r>
            <a:r>
              <a:rPr lang="hu-HU" sz="2000" dirty="0">
                <a:effectLst/>
                <a:latin typeface="+mn-lt"/>
              </a:rPr>
              <a:t> elkövetett bűncselekményre,</a:t>
            </a:r>
          </a:p>
          <a:p>
            <a:pPr indent="38100" algn="just">
              <a:spcBef>
                <a:spcPts val="300"/>
              </a:spcBef>
              <a:spcAft>
                <a:spcPts val="300"/>
              </a:spcAft>
            </a:pPr>
            <a:endParaRPr lang="hu-HU" dirty="0">
              <a:effectLst/>
              <a:latin typeface="+mn-lt"/>
            </a:endParaRPr>
          </a:p>
          <a:p>
            <a:pPr indent="38100" algn="just">
              <a:spcBef>
                <a:spcPts val="300"/>
              </a:spcBef>
              <a:spcAft>
                <a:spcPts val="300"/>
              </a:spcAft>
            </a:pPr>
            <a:r>
              <a:rPr lang="hu-HU" sz="2000" b="1" dirty="0" err="1">
                <a:effectLst/>
                <a:latin typeface="+mn-lt"/>
              </a:rPr>
              <a:t>b</a:t>
            </a:r>
            <a:r>
              <a:rPr lang="hu-HU" sz="2000" b="1" dirty="0">
                <a:effectLst/>
                <a:latin typeface="+mn-lt"/>
              </a:rPr>
              <a:t>)</a:t>
            </a:r>
            <a:r>
              <a:rPr lang="hu-HU" sz="2000" dirty="0">
                <a:effectLst/>
                <a:latin typeface="+mn-lt"/>
              </a:rPr>
              <a:t> a Magyarország területén kívül tartózkodó </a:t>
            </a:r>
            <a:r>
              <a:rPr lang="hu-HU" sz="2000" dirty="0">
                <a:solidFill>
                  <a:schemeClr val="accent3"/>
                </a:solidFill>
                <a:effectLst/>
                <a:latin typeface="+mn-lt"/>
              </a:rPr>
              <a:t>magyar felségjelű úszólétesítményen vagy magyar felségjelű légi járművön </a:t>
            </a:r>
            <a:r>
              <a:rPr lang="hu-HU" sz="2000" dirty="0">
                <a:effectLst/>
                <a:latin typeface="+mn-lt"/>
              </a:rPr>
              <a:t>elkövetett bűncselekményre,</a:t>
            </a:r>
          </a:p>
          <a:p>
            <a:pPr indent="38100" algn="just">
              <a:spcBef>
                <a:spcPts val="300"/>
              </a:spcBef>
              <a:spcAft>
                <a:spcPts val="300"/>
              </a:spcAft>
            </a:pPr>
            <a:endParaRPr lang="hu-HU" dirty="0">
              <a:effectLst/>
              <a:latin typeface="+mn-lt"/>
            </a:endParaRPr>
          </a:p>
          <a:p>
            <a:pPr indent="38100" algn="just">
              <a:spcBef>
                <a:spcPts val="300"/>
              </a:spcBef>
              <a:spcAft>
                <a:spcPts val="300"/>
              </a:spcAft>
            </a:pPr>
            <a:r>
              <a:rPr lang="hu-HU" sz="2000" b="1" dirty="0">
                <a:effectLst/>
                <a:latin typeface="+mn-lt"/>
              </a:rPr>
              <a:t>c)</a:t>
            </a:r>
            <a:r>
              <a:rPr lang="hu-HU" sz="2000" dirty="0">
                <a:effectLst/>
                <a:latin typeface="+mn-lt"/>
              </a:rPr>
              <a:t> a </a:t>
            </a:r>
            <a:r>
              <a:rPr lang="hu-HU" sz="2000" dirty="0">
                <a:solidFill>
                  <a:schemeClr val="accent3"/>
                </a:solidFill>
                <a:effectLst/>
                <a:latin typeface="+mn-lt"/>
              </a:rPr>
              <a:t>magyar állampolgár </a:t>
            </a:r>
            <a:r>
              <a:rPr lang="hu-HU" sz="2000" dirty="0">
                <a:effectLst/>
                <a:latin typeface="+mn-lt"/>
              </a:rPr>
              <a:t>által külföldön elkövetett olyan cselekményre, amely a magyar törvény szerint bűncselekmény.</a:t>
            </a:r>
            <a:endParaRPr lang="hu-HU" dirty="0">
              <a:effectLst/>
              <a:latin typeface="+mn-lt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5422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913FF0F-523B-BAE2-9B5A-02B29CB07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Állami önvédelem, </a:t>
            </a:r>
            <a:r>
              <a:rPr lang="hu-HU" dirty="0" err="1"/>
              <a:t>universalitas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98877EC-F6D0-0FA6-D5AF-B66EB1C05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hu-HU" sz="2000" b="1" dirty="0">
                <a:effectLst/>
                <a:latin typeface="+mn-lt"/>
              </a:rPr>
              <a:t>(2)</a:t>
            </a:r>
            <a:r>
              <a:rPr lang="hu-HU" sz="2000" dirty="0">
                <a:effectLst/>
                <a:latin typeface="+mn-lt"/>
              </a:rPr>
              <a:t> A magyar büntető törvényt kell alkalmazni</a:t>
            </a:r>
            <a:endParaRPr lang="hu-HU" dirty="0">
              <a:effectLst/>
              <a:latin typeface="+mn-lt"/>
            </a:endParaRPr>
          </a:p>
          <a:p>
            <a:pPr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hu-HU" sz="2000" b="1" dirty="0">
                <a:effectLst/>
                <a:latin typeface="+mn-lt"/>
              </a:rPr>
              <a:t>a)</a:t>
            </a:r>
            <a:r>
              <a:rPr lang="hu-HU" sz="2000" dirty="0">
                <a:effectLst/>
                <a:latin typeface="+mn-lt"/>
              </a:rPr>
              <a:t> a </a:t>
            </a:r>
            <a:r>
              <a:rPr lang="hu-HU" sz="2000" dirty="0">
                <a:solidFill>
                  <a:schemeClr val="accent3"/>
                </a:solidFill>
                <a:effectLst/>
                <a:latin typeface="+mn-lt"/>
              </a:rPr>
              <a:t>nem magyar állampolgár által külföldön elkövetett cselekményre</a:t>
            </a:r>
            <a:r>
              <a:rPr lang="hu-HU" sz="2000" dirty="0">
                <a:effectLst/>
                <a:latin typeface="+mn-lt"/>
              </a:rPr>
              <a:t> is, ha az</a:t>
            </a:r>
            <a:endParaRPr lang="hu-HU" dirty="0">
              <a:effectLst/>
              <a:latin typeface="+mn-lt"/>
            </a:endParaRPr>
          </a:p>
          <a:p>
            <a:pPr marL="0" indent="0" algn="just">
              <a:spcBef>
                <a:spcPts val="0"/>
              </a:spcBef>
              <a:spcAft>
                <a:spcPts val="100"/>
              </a:spcAft>
              <a:buNone/>
            </a:pPr>
            <a:r>
              <a:rPr lang="hu-HU" sz="2000" b="1" dirty="0" err="1">
                <a:effectLst/>
                <a:latin typeface="+mn-lt"/>
              </a:rPr>
              <a:t>aa</a:t>
            </a:r>
            <a:r>
              <a:rPr lang="hu-HU" sz="2000" b="1" dirty="0">
                <a:effectLst/>
                <a:latin typeface="+mn-lt"/>
              </a:rPr>
              <a:t>)</a:t>
            </a:r>
            <a:r>
              <a:rPr lang="hu-HU" sz="2000" dirty="0">
                <a:effectLst/>
                <a:latin typeface="+mn-lt"/>
              </a:rPr>
              <a:t> a magyar törvény szerint bűncselekmény, és az elkövetés helyének törvénye szerint is büntetendő, </a:t>
            </a:r>
            <a:r>
              <a:rPr lang="hu-HU" sz="2000" dirty="0">
                <a:solidFill>
                  <a:schemeClr val="accent3"/>
                </a:solidFill>
                <a:effectLst/>
                <a:latin typeface="+mn-lt"/>
              </a:rPr>
              <a:t>(kettős büntetendőség elve)</a:t>
            </a:r>
            <a:endParaRPr lang="hu-HU" dirty="0">
              <a:effectLst/>
              <a:latin typeface="+mn-lt"/>
            </a:endParaRPr>
          </a:p>
          <a:p>
            <a:pPr marL="0" indent="0" algn="just">
              <a:spcBef>
                <a:spcPts val="0"/>
              </a:spcBef>
              <a:spcAft>
                <a:spcPts val="100"/>
              </a:spcAft>
              <a:buNone/>
            </a:pPr>
            <a:r>
              <a:rPr lang="hu-HU" sz="2000" b="1" dirty="0">
                <a:effectLst/>
                <a:latin typeface="+mn-lt"/>
              </a:rPr>
              <a:t>ab)</a:t>
            </a:r>
            <a:r>
              <a:rPr lang="hu-HU" sz="2000" dirty="0">
                <a:effectLst/>
                <a:latin typeface="+mn-lt"/>
              </a:rPr>
              <a:t> </a:t>
            </a:r>
            <a:r>
              <a:rPr lang="hu-HU" sz="2000" dirty="0">
                <a:solidFill>
                  <a:schemeClr val="accent3"/>
                </a:solidFill>
                <a:effectLst/>
                <a:latin typeface="+mn-lt"/>
              </a:rPr>
              <a:t>állam elleni bűncselekmény</a:t>
            </a:r>
            <a:r>
              <a:rPr lang="hu-HU" sz="2000" dirty="0">
                <a:effectLst/>
                <a:latin typeface="+mn-lt"/>
              </a:rPr>
              <a:t>, - kivéve a szövetséges fegyveres erő ellen elkövetett kémkedést és a kémkedést az Európai Unió intézményei ellen - tekintet nélkül arra, hogy az az elkövetés helyének törvénye szerint büntetendő-e,</a:t>
            </a:r>
            <a:endParaRPr lang="hu-HU" dirty="0">
              <a:effectLst/>
              <a:latin typeface="+mn-lt"/>
            </a:endParaRPr>
          </a:p>
          <a:p>
            <a:pPr marL="0" indent="0" algn="just">
              <a:spcBef>
                <a:spcPts val="0"/>
              </a:spcBef>
              <a:spcAft>
                <a:spcPts val="100"/>
              </a:spcAft>
              <a:buNone/>
            </a:pPr>
            <a:r>
              <a:rPr lang="hu-HU" sz="2000" b="1" dirty="0" err="1">
                <a:effectLst/>
                <a:latin typeface="+mn-lt"/>
              </a:rPr>
              <a:t>ac</a:t>
            </a:r>
            <a:r>
              <a:rPr lang="hu-HU" sz="2000" b="1" dirty="0">
                <a:effectLst/>
                <a:latin typeface="+mn-lt"/>
              </a:rPr>
              <a:t>)</a:t>
            </a:r>
            <a:r>
              <a:rPr lang="hu-HU" sz="2000" dirty="0">
                <a:effectLst/>
                <a:latin typeface="+mn-lt"/>
              </a:rPr>
              <a:t> a </a:t>
            </a:r>
            <a:r>
              <a:rPr lang="hu-HU" sz="2000" dirty="0">
                <a:solidFill>
                  <a:schemeClr val="accent3"/>
                </a:solidFill>
                <a:effectLst/>
                <a:latin typeface="+mn-lt"/>
              </a:rPr>
              <a:t>XIII. vagy a XIV. Fejezetben </a:t>
            </a:r>
            <a:r>
              <a:rPr lang="hu-HU" sz="2000" dirty="0">
                <a:effectLst/>
                <a:latin typeface="+mn-lt"/>
              </a:rPr>
              <a:t>meghatározott bűncselekmény, vagy egyéb olyan bűncselekmény, amelynek üldözését törvényben kihirdetett nemzetközi szerződés írja elő,</a:t>
            </a:r>
            <a:endParaRPr lang="hu-HU" dirty="0">
              <a:effectLst/>
              <a:latin typeface="+mn-lt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83716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F166315-26F1-0B46-C85E-BC22CE1A6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Passzív személyi hatály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0B4A681-D23C-960E-23FC-8B75245EC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hu-HU" sz="2000" b="1" dirty="0" err="1">
                <a:effectLst/>
                <a:latin typeface="+mn-lt"/>
              </a:rPr>
              <a:t>b</a:t>
            </a:r>
            <a:r>
              <a:rPr lang="hu-HU" sz="2000" b="1" dirty="0">
                <a:effectLst/>
                <a:latin typeface="+mn-lt"/>
              </a:rPr>
              <a:t>)</a:t>
            </a:r>
            <a:r>
              <a:rPr lang="hu-HU" sz="2000" dirty="0">
                <a:effectLst/>
                <a:latin typeface="+mn-lt"/>
              </a:rPr>
              <a:t> a magyar állampolgár, a magyar jog alapján létrejött jogi személy és jogi személyiséggel nem rendelkező egyéb jogalany sérelmére nem magyar állampolgár által külföldön elkövetett olyan cselekményre is, amely a magyar törvény szerint büntetendő.</a:t>
            </a:r>
          </a:p>
          <a:p>
            <a:pPr indent="0" algn="just">
              <a:spcBef>
                <a:spcPts val="300"/>
              </a:spcBef>
              <a:spcAft>
                <a:spcPts val="300"/>
              </a:spcAft>
              <a:buNone/>
            </a:pPr>
            <a:endParaRPr lang="hu-HU" dirty="0">
              <a:effectLst/>
              <a:latin typeface="+mn-lt"/>
            </a:endParaRP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hu-HU" sz="2000" b="1" dirty="0">
                <a:effectLst/>
                <a:latin typeface="+mn-lt"/>
              </a:rPr>
              <a:t>(3)</a:t>
            </a:r>
            <a:r>
              <a:rPr lang="hu-HU" sz="2000" dirty="0">
                <a:effectLst/>
                <a:latin typeface="+mn-lt"/>
              </a:rPr>
              <a:t> A (2) bekezdésben meghatározott esetekben a büntetőeljárás 	megindítását a 	legfőbb ügyész rendeli el.</a:t>
            </a:r>
            <a:endParaRPr lang="hu-HU" dirty="0">
              <a:effectLst/>
              <a:latin typeface="+mn-lt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6455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DD0CC3-2AFB-D545-665F-C7FB26354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Nemzetközi jog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8F9C726-8E50-14F9-5972-D253FC9A0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Alaptörvény </a:t>
            </a:r>
            <a:r>
              <a:rPr lang="hu-HU" dirty="0" err="1"/>
              <a:t>Q</a:t>
            </a:r>
            <a:r>
              <a:rPr lang="hu-HU" dirty="0"/>
              <a:t> cikk: </a:t>
            </a:r>
          </a:p>
          <a:p>
            <a:pPr lvl="1" algn="just"/>
            <a:r>
              <a:rPr lang="hu-HU" dirty="0">
                <a:latin typeface="Fira Sans" panose="020B0503050000020004" pitchFamily="34" charset="0"/>
              </a:rPr>
              <a:t>(2</a:t>
            </a:r>
            <a:r>
              <a:rPr lang="hu-HU" dirty="0"/>
              <a:t>) Magyarország nemzetközi jogi kötelezettségeinek teljesítése érdekében biztosítja a nemzetközi jog és a magyar jog összhangját.</a:t>
            </a:r>
          </a:p>
          <a:p>
            <a:pPr lvl="1" algn="just"/>
            <a:r>
              <a:rPr lang="hu-HU" dirty="0"/>
              <a:t>(3) Magyarország </a:t>
            </a:r>
            <a:r>
              <a:rPr lang="hu-HU" dirty="0">
                <a:solidFill>
                  <a:schemeClr val="accent3"/>
                </a:solidFill>
              </a:rPr>
              <a:t>elfogadja a nemzetközi jog általánosan elismert szabályait.</a:t>
            </a:r>
            <a:r>
              <a:rPr lang="hu-HU" dirty="0"/>
              <a:t> A </a:t>
            </a:r>
            <a:r>
              <a:rPr lang="hu-HU" dirty="0">
                <a:solidFill>
                  <a:schemeClr val="accent3"/>
                </a:solidFill>
              </a:rPr>
              <a:t>nemzetközi jog más forrásai </a:t>
            </a:r>
            <a:r>
              <a:rPr lang="hu-HU" dirty="0"/>
              <a:t>jogszabályban történő </a:t>
            </a:r>
            <a:r>
              <a:rPr lang="hu-HU" dirty="0">
                <a:solidFill>
                  <a:schemeClr val="accent3"/>
                </a:solidFill>
              </a:rPr>
              <a:t>kihirdetésükkel válnak a magyar jogrendszer részévé.</a:t>
            </a:r>
          </a:p>
          <a:p>
            <a:pPr marL="457200" lvl="1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6771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C737097-1B51-2F9F-5869-A6374B1D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Genfi egyezmények - 1949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1D4945B-74B7-928C-F01B-CFFA4FCE3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00188"/>
            <a:ext cx="8946541" cy="4748211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hu-HU" sz="1800" dirty="0"/>
              <a:t>Egyezmény a </a:t>
            </a:r>
            <a:r>
              <a:rPr lang="hu-HU" sz="1800" dirty="0" err="1"/>
              <a:t>hadrakelt</a:t>
            </a:r>
            <a:r>
              <a:rPr lang="hu-HU" sz="1800" dirty="0"/>
              <a:t> </a:t>
            </a:r>
            <a:r>
              <a:rPr lang="hu-HU" sz="1800" dirty="0">
                <a:solidFill>
                  <a:schemeClr val="accent3"/>
                </a:solidFill>
              </a:rPr>
              <a:t>fegyveres erők sebesültjeinek és betegeinek </a:t>
            </a:r>
            <a:r>
              <a:rPr lang="hu-HU" sz="1800" dirty="0"/>
              <a:t>helyzetének javításáról</a:t>
            </a:r>
          </a:p>
          <a:p>
            <a:pPr algn="l">
              <a:buFont typeface="Wingdings" pitchFamily="2" charset="2"/>
              <a:buChar char="Ø"/>
            </a:pPr>
            <a:r>
              <a:rPr lang="hu-HU" sz="1800" dirty="0"/>
              <a:t>Egyezmény a </a:t>
            </a:r>
            <a:r>
              <a:rPr lang="hu-HU" sz="1800" dirty="0">
                <a:solidFill>
                  <a:schemeClr val="accent3"/>
                </a:solidFill>
              </a:rPr>
              <a:t>tengeri haderők sebesültjeinek és betegeinek </a:t>
            </a:r>
            <a:r>
              <a:rPr lang="hu-HU" sz="1800" dirty="0"/>
              <a:t>helyzetének javításáról</a:t>
            </a:r>
          </a:p>
          <a:p>
            <a:pPr algn="l">
              <a:buFont typeface="Wingdings" pitchFamily="2" charset="2"/>
              <a:buChar char="Ø"/>
            </a:pPr>
            <a:r>
              <a:rPr lang="hu-HU" sz="1800" dirty="0"/>
              <a:t>Egyezmény a </a:t>
            </a:r>
            <a:r>
              <a:rPr lang="hu-HU" sz="1800" dirty="0">
                <a:solidFill>
                  <a:schemeClr val="accent3"/>
                </a:solidFill>
              </a:rPr>
              <a:t>hadifoglyokkal való bánásmódról</a:t>
            </a:r>
          </a:p>
          <a:p>
            <a:pPr algn="l">
              <a:buFont typeface="Wingdings" pitchFamily="2" charset="2"/>
              <a:buChar char="Ø"/>
            </a:pPr>
            <a:r>
              <a:rPr lang="hu-HU" sz="1800" dirty="0"/>
              <a:t>Egyezmény a </a:t>
            </a:r>
            <a:r>
              <a:rPr lang="hu-HU" sz="1800" dirty="0">
                <a:solidFill>
                  <a:schemeClr val="accent3"/>
                </a:solidFill>
              </a:rPr>
              <a:t>polgári lakosság háború idején való védelméről</a:t>
            </a:r>
          </a:p>
          <a:p>
            <a:pPr algn="l">
              <a:buFont typeface="Wingdings" pitchFamily="2" charset="2"/>
              <a:buChar char="Ø"/>
            </a:pPr>
            <a:r>
              <a:rPr lang="hu-HU" sz="1800" dirty="0"/>
              <a:t>1977 – Jegyzőkönyv az 1949-es genfi egyezmények kiegészítéséről és a nemzetközi fegyveres </a:t>
            </a:r>
            <a:r>
              <a:rPr lang="hu-HU" sz="1800" dirty="0">
                <a:solidFill>
                  <a:schemeClr val="accent3"/>
                </a:solidFill>
              </a:rPr>
              <a:t>összeütközések áldozatainak védelméről</a:t>
            </a:r>
          </a:p>
          <a:p>
            <a:pPr algn="l">
              <a:buFont typeface="Wingdings" pitchFamily="2" charset="2"/>
              <a:buChar char="Ø"/>
            </a:pPr>
            <a:r>
              <a:rPr lang="hu-HU" sz="1800" dirty="0"/>
              <a:t>1977 – Jegyzőkönyv az 1949-es genfi egyezmények kiegészítéséről és a nem nemzetközi fegyveres </a:t>
            </a:r>
            <a:r>
              <a:rPr lang="hu-HU" sz="1800" dirty="0">
                <a:solidFill>
                  <a:schemeClr val="accent3"/>
                </a:solidFill>
              </a:rPr>
              <a:t>összeütközések áldozatainak védelméről</a:t>
            </a:r>
          </a:p>
          <a:p>
            <a:pPr algn="l">
              <a:buFont typeface="Wingdings" pitchFamily="2" charset="2"/>
              <a:buChar char="Ø"/>
            </a:pPr>
            <a:r>
              <a:rPr lang="hu-HU" sz="1800" dirty="0"/>
              <a:t>2005 – Jegyzőkönyv egy további </a:t>
            </a:r>
            <a:r>
              <a:rPr lang="hu-HU" sz="1800" dirty="0">
                <a:solidFill>
                  <a:schemeClr val="accent3"/>
                </a:solidFill>
              </a:rPr>
              <a:t>megkülönböztető jelvény elfogadásáról</a:t>
            </a:r>
          </a:p>
          <a:p>
            <a:pPr marL="0" indent="0">
              <a:buNone/>
            </a:pPr>
            <a:r>
              <a:rPr lang="hu-HU" sz="1800" dirty="0"/>
              <a:t/>
            </a:r>
            <a:br>
              <a:rPr lang="hu-HU" sz="1800" dirty="0"/>
            </a:b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1260359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6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1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E9BE900-61FA-4740-DF31-C6E0AC2C2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hu-HU">
                <a:solidFill>
                  <a:srgbClr val="EBEBEB"/>
                </a:solidFill>
              </a:rPr>
              <a:t>International Criminal Court</a:t>
            </a:r>
          </a:p>
        </p:txBody>
      </p:sp>
      <p:sp useBgFill="1">
        <p:nvSpPr>
          <p:cNvPr id="2063" name="Freeform: Shape 2062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8AC531F-6920-FF4F-1E91-F1AA07539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122606" cy="36586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1900" b="0" i="0" u="none" strike="noStrike">
                <a:effectLst/>
                <a:latin typeface="Arial" panose="020B0604020202020204" pitchFamily="34" charset="0"/>
              </a:rPr>
              <a:t>A </a:t>
            </a:r>
            <a:r>
              <a:rPr lang="hu-HU" sz="1900" b="1" i="0" u="none" strike="noStrike">
                <a:effectLst/>
                <a:latin typeface="Arial" panose="020B0604020202020204" pitchFamily="34" charset="0"/>
              </a:rPr>
              <a:t>Nemzetközi Büntetőbíróság</a:t>
            </a:r>
            <a:r>
              <a:rPr lang="hu-HU" sz="1900" b="0" i="0" u="none" strike="noStrike">
                <a:effectLst/>
                <a:latin typeface="Arial" panose="020B0604020202020204" pitchFamily="34" charset="0"/>
              </a:rPr>
              <a:t> </a:t>
            </a:r>
            <a:r>
              <a:rPr lang="hu-HU" sz="1900" b="0" i="0" u="none" strike="noStrike">
                <a:effectLst/>
                <a:latin typeface="Arial" panose="020B0604020202020204" pitchFamily="34" charset="0"/>
                <a:hlinkClick r:id="rId2" tooltip="200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2002</a:t>
            </a:r>
            <a:r>
              <a:rPr lang="hu-HU" sz="1900" b="0" i="0" u="none" strike="noStrike">
                <a:effectLst/>
                <a:latin typeface="Arial" panose="020B0604020202020204" pitchFamily="34" charset="0"/>
              </a:rPr>
              <a:t>-ben alakult állandó bíróság a </a:t>
            </a:r>
            <a:r>
              <a:rPr lang="hu-HU" sz="1900" b="0" i="0" u="none" strike="noStrike">
                <a:effectLst/>
                <a:latin typeface="Arial" panose="020B0604020202020204" pitchFamily="34" charset="0"/>
                <a:hlinkClick r:id="rId3" tooltip="Népirtás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népirtással</a:t>
            </a:r>
            <a:r>
              <a:rPr lang="hu-HU" sz="1900" b="0" i="0" u="none" strike="noStrike">
                <a:effectLst/>
                <a:latin typeface="Arial" panose="020B0604020202020204" pitchFamily="34" charset="0"/>
              </a:rPr>
              <a:t>, </a:t>
            </a:r>
            <a:r>
              <a:rPr lang="hu-HU" sz="1900" b="0" i="0" u="none" strike="noStrike">
                <a:effectLst/>
                <a:latin typeface="Arial" panose="020B0604020202020204" pitchFamily="34" charset="0"/>
                <a:hlinkClick r:id="rId4" tooltip="Emberiesség elleni bűntett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emberiesség elleni bűncselekményekkel</a:t>
            </a:r>
            <a:r>
              <a:rPr lang="hu-HU" sz="1900" b="0" i="0" u="none" strike="noStrike">
                <a:effectLst/>
                <a:latin typeface="Arial" panose="020B0604020202020204" pitchFamily="34" charset="0"/>
              </a:rPr>
              <a:t>, </a:t>
            </a:r>
            <a:r>
              <a:rPr lang="hu-HU" sz="1900" b="0" i="0" u="none" strike="noStrike">
                <a:effectLst/>
                <a:latin typeface="Arial" panose="020B0604020202020204" pitchFamily="34" charset="0"/>
                <a:hlinkClick r:id="rId5" tooltip="Háborús bűncselekmény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háborús bűncselekményekkel</a:t>
            </a:r>
            <a:r>
              <a:rPr lang="hu-HU" sz="1900" b="0" i="0" u="none" strike="noStrike">
                <a:effectLst/>
                <a:latin typeface="Arial" panose="020B0604020202020204" pitchFamily="34" charset="0"/>
              </a:rPr>
              <a:t> és az </a:t>
            </a:r>
            <a:r>
              <a:rPr lang="hu-HU" sz="1900" b="0" i="0" u="none" strike="noStrike">
                <a:effectLst/>
                <a:latin typeface="Arial" panose="020B0604020202020204" pitchFamily="34" charset="0"/>
                <a:hlinkClick r:id="rId6" tooltip="Agresszió (nemzetközi jog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agresszió bűntettével</a:t>
            </a:r>
            <a:r>
              <a:rPr lang="hu-HU" sz="1900" b="0" i="0" u="none" strike="noStrike">
                <a:effectLst/>
                <a:latin typeface="Arial" panose="020B0604020202020204" pitchFamily="34" charset="0"/>
              </a:rPr>
              <a:t> gyanúsított egyének felelősségre vonására – az agresszió bűntette miatt vádolt személyek ügyeinek lefolytatására azonban csak 2017 óta van hatásköre.</a:t>
            </a:r>
            <a:r>
              <a:rPr lang="hu-HU" sz="1900" baseline="3000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hu-HU" sz="1900" b="0" i="0" u="none" strike="noStrike">
                <a:effectLst/>
                <a:latin typeface="Arial" panose="020B0604020202020204" pitchFamily="34" charset="0"/>
              </a:rPr>
              <a:t>A Bíróság székhelye </a:t>
            </a:r>
            <a:r>
              <a:rPr lang="hu-HU" sz="1900" b="0" i="0" u="none" strike="noStrike">
                <a:effectLst/>
                <a:latin typeface="Arial" panose="020B0604020202020204" pitchFamily="34" charset="0"/>
                <a:hlinkClick r:id="rId7" tooltip="Hág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Hágában</a:t>
            </a:r>
            <a:r>
              <a:rPr lang="hu-HU" sz="1900" b="0" i="0" u="none" strike="noStrike">
                <a:effectLst/>
                <a:latin typeface="Arial" panose="020B0604020202020204" pitchFamily="34" charset="0"/>
              </a:rPr>
              <a:t> található, ugyanakkor tárgyalásait bárhol folytathatja.</a:t>
            </a:r>
            <a:endParaRPr lang="hu-HU" sz="190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50CAC46B-DF5F-683F-DDB4-A7D8F2BA3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4821" y="2548281"/>
            <a:ext cx="4245817" cy="36620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827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5C6236-B8E1-E105-4F8E-A36A6788E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élet ára</a:t>
            </a:r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5D4C9CEB-C5F1-E860-C288-CAC1702076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452718"/>
            <a:ext cx="3931443" cy="590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385E4ED4-20C4-0A01-7EE0-692C22E80C4C}"/>
              </a:ext>
            </a:extLst>
          </p:cNvPr>
          <p:cNvSpPr txBox="1"/>
          <p:nvPr/>
        </p:nvSpPr>
        <p:spPr>
          <a:xfrm>
            <a:off x="1428751" y="2128838"/>
            <a:ext cx="53721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effectLst/>
              </a:rPr>
              <a:t>Katherine Powell ezredes egy titkos drón missziót vezet, melynek célja, hogy elfogjanak egy terroristacsoportot a kenyai Nairobiban. Amikor Powell megtudja, hogy a csoport tagjai öngyilkos merényletet terveznek, a terroristák likvidálása mellett döntenek. Egy drónpilóta sikeresen beméri a radikálisok búvóhelyét, azonban egy kilenc éves kislány is tartózkodik a műveleti területen. Powell felveszi a kapcsolatot a politikusokkal és az ügyvédekkel, hogy hozzák meg a helyes döntést. </a:t>
            </a:r>
          </a:p>
          <a:p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79197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231A42-D568-1ADB-BCDC-B8C7E9365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Nemzetközi jog II. 		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DC59B5E-3EAA-48A2-5ECD-A797BA84D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790028"/>
            <a:ext cx="8946541" cy="4195481"/>
          </a:xfrm>
        </p:spPr>
        <p:txBody>
          <a:bodyPr/>
          <a:lstStyle/>
          <a:p>
            <a:r>
              <a:rPr lang="hu-HU" dirty="0"/>
              <a:t>Polgári és Politikai Jogok Nemzetközi Egyezségokmánya – 1966 ENSZ</a:t>
            </a:r>
          </a:p>
          <a:p>
            <a:pPr lvl="1"/>
            <a:r>
              <a:rPr lang="hu-HU" dirty="0"/>
              <a:t>1976. évi 8. tvr. </a:t>
            </a:r>
          </a:p>
          <a:p>
            <a:pPr marL="457200" lvl="1" indent="0">
              <a:buNone/>
            </a:pPr>
            <a:endParaRPr lang="hu-HU" dirty="0"/>
          </a:p>
          <a:p>
            <a:r>
              <a:rPr lang="hu-HU" dirty="0"/>
              <a:t>Emberi Jogok és az alapvető szabadságjogok védelméről – 1950 Róma </a:t>
            </a:r>
          </a:p>
          <a:p>
            <a:pPr lvl="1"/>
            <a:r>
              <a:rPr lang="hu-HU" dirty="0"/>
              <a:t>1993. évi XXXI. tv. </a:t>
            </a:r>
          </a:p>
        </p:txBody>
      </p:sp>
      <p:pic>
        <p:nvPicPr>
          <p:cNvPr id="4098" name="Picture 2" descr="Az EJEB arra kéri Oroszországot, hogy ne végezze ki a brit katonákat |  Bumm.sk">
            <a:extLst>
              <a:ext uri="{FF2B5EF4-FFF2-40B4-BE49-F238E27FC236}">
                <a16:creationId xmlns:a16="http://schemas.microsoft.com/office/drawing/2014/main" id="{07F154AA-18E0-EA18-8609-07C63F01D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62020"/>
            <a:ext cx="37084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174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11C3C6B-7876-CD3F-E1B0-5F3147D9A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Európai Unió - büntetőeljárás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D6EBFEC-F838-FA6B-E7BF-3CB47414A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14450"/>
            <a:ext cx="8946541" cy="4933949"/>
          </a:xfrm>
        </p:spPr>
        <p:txBody>
          <a:bodyPr>
            <a:normAutofit fontScale="5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hu-HU" sz="2900" b="0" i="0" u="none" strike="noStrike" dirty="0">
                <a:effectLst/>
                <a:latin typeface="Helvetica" pitchFamily="2" charset="0"/>
              </a:rPr>
              <a:t>Az Európai Parlament és a Tanács </a:t>
            </a:r>
            <a:r>
              <a:rPr lang="hu-HU" sz="2900" b="0" i="0" u="none" strike="noStrike" dirty="0">
                <a:effectLst/>
                <a:latin typeface="Helvetica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2010/64/EU irányelve</a:t>
            </a:r>
            <a:r>
              <a:rPr lang="hu-HU" sz="2900" b="0" i="0" u="none" strike="noStrike" dirty="0">
                <a:effectLst/>
                <a:latin typeface="Helvetica" pitchFamily="2" charset="0"/>
              </a:rPr>
              <a:t> (2010. október 20.) a büntetőeljárás során igénybe vehető </a:t>
            </a:r>
            <a:r>
              <a:rPr lang="hu-HU" sz="2900" b="0" i="0" u="none" strike="noStrike" dirty="0">
                <a:solidFill>
                  <a:schemeClr val="accent3"/>
                </a:solidFill>
                <a:effectLst/>
                <a:latin typeface="Helvetica" pitchFamily="2" charset="0"/>
              </a:rPr>
              <a:t>tolmácsoláshoz és fordításhoz való jogról</a:t>
            </a:r>
            <a:r>
              <a:rPr lang="hu-HU" sz="2900" b="0" i="0" u="none" strike="noStrike" dirty="0">
                <a:effectLst/>
                <a:latin typeface="Helvetica" pitchFamily="2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sz="2900" b="0" i="0" u="none" strike="noStrike" dirty="0">
                <a:effectLst/>
                <a:latin typeface="Helvetica" pitchFamily="2" charset="0"/>
              </a:rPr>
              <a:t>Az Európai Parlament és a Tanács </a:t>
            </a:r>
            <a:r>
              <a:rPr lang="hu-HU" sz="2900" b="0" i="0" u="none" strike="noStrike" dirty="0">
                <a:effectLst/>
                <a:latin typeface="Helvetica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2012/13/EU irányelve</a:t>
            </a:r>
            <a:r>
              <a:rPr lang="hu-HU" sz="2900" b="0" i="0" u="none" strike="noStrike" dirty="0">
                <a:effectLst/>
                <a:latin typeface="Helvetica" pitchFamily="2" charset="0"/>
              </a:rPr>
              <a:t> (2012. május 22.) a </a:t>
            </a:r>
            <a:r>
              <a:rPr lang="hu-HU" sz="2900" b="0" i="0" u="none" strike="noStrike" dirty="0">
                <a:solidFill>
                  <a:schemeClr val="accent3"/>
                </a:solidFill>
                <a:effectLst/>
                <a:latin typeface="Helvetica" pitchFamily="2" charset="0"/>
              </a:rPr>
              <a:t>büntetőeljárás során a tájékoztatáshoz való jogról;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sz="2900" b="0" i="0" u="none" strike="noStrike" dirty="0">
                <a:effectLst/>
                <a:latin typeface="Helvetica" pitchFamily="2" charset="0"/>
              </a:rPr>
              <a:t>Az Európai Parlament és a Tanács </a:t>
            </a:r>
            <a:r>
              <a:rPr lang="hu-HU" sz="2900" b="0" i="0" u="none" strike="noStrike" dirty="0">
                <a:effectLst/>
                <a:latin typeface="Helvetica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2013/48/EU irányelve</a:t>
            </a:r>
            <a:r>
              <a:rPr lang="hu-HU" sz="2900" b="0" i="0" u="none" strike="noStrike" dirty="0">
                <a:effectLst/>
                <a:latin typeface="Helvetica" pitchFamily="2" charset="0"/>
              </a:rPr>
              <a:t> (2013. október 22.) a büntetőeljárás során és az európai elfogatóparancshoz kapcsolódó eljárásokban </a:t>
            </a:r>
            <a:r>
              <a:rPr lang="hu-HU" sz="2900" b="0" i="0" u="none" strike="noStrike" dirty="0">
                <a:solidFill>
                  <a:schemeClr val="accent3"/>
                </a:solidFill>
                <a:effectLst/>
                <a:latin typeface="Helvetica" pitchFamily="2" charset="0"/>
              </a:rPr>
              <a:t>ügyvédi segítség igénybevételéhez való jogról,</a:t>
            </a:r>
            <a:r>
              <a:rPr lang="hu-HU" sz="2900" b="0" i="0" u="none" strike="noStrike" dirty="0">
                <a:effectLst/>
                <a:latin typeface="Helvetica" pitchFamily="2" charset="0"/>
              </a:rPr>
              <a:t> valamint valamely harmadik félnek a szabadságelvonáskor történő tájékoztatásához való jogról és a szabadságelvonás ideje alatt harmadik felekkel és a konzuli hatóságokkal való kommunikációhoz való jogról;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sz="2900" b="0" i="0" u="none" strike="noStrike" dirty="0">
                <a:effectLst/>
                <a:latin typeface="Helvetica" pitchFamily="2" charset="0"/>
              </a:rPr>
              <a:t>Az Európai Parlament és a Tanács </a:t>
            </a:r>
            <a:r>
              <a:rPr lang="hu-HU" sz="2900" b="0" i="0" u="none" strike="noStrike" dirty="0">
                <a:effectLst/>
                <a:latin typeface="Helvetica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(EU) 2016/343 irányelve</a:t>
            </a:r>
            <a:r>
              <a:rPr lang="hu-HU" sz="2900" b="0" i="0" u="none" strike="noStrike" dirty="0">
                <a:effectLst/>
                <a:latin typeface="Helvetica" pitchFamily="2" charset="0"/>
              </a:rPr>
              <a:t> (2016. március 9.) a büntetőeljárás során </a:t>
            </a:r>
            <a:r>
              <a:rPr lang="hu-HU" sz="2900" b="0" i="0" u="none" strike="noStrike" dirty="0">
                <a:solidFill>
                  <a:schemeClr val="accent3"/>
                </a:solidFill>
                <a:effectLst/>
                <a:latin typeface="Helvetica" pitchFamily="2" charset="0"/>
              </a:rPr>
              <a:t>az ártatlanság vélelme egyes vonatkozásainak és a tárgyaláson való jelenlét jogának megerősítéséről</a:t>
            </a:r>
            <a:r>
              <a:rPr lang="hu-HU" sz="2900" b="0" i="0" u="none" strike="noStrike" dirty="0">
                <a:effectLst/>
                <a:latin typeface="Helvetica" pitchFamily="2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sz="2900" b="0" i="0" u="none" strike="noStrike" dirty="0">
                <a:effectLst/>
                <a:latin typeface="Helvetica" pitchFamily="2" charset="0"/>
              </a:rPr>
              <a:t>Az Európai Parlament és a Tanács </a:t>
            </a:r>
            <a:r>
              <a:rPr lang="hu-HU" sz="2900" b="0" i="0" u="none" strike="noStrike" dirty="0">
                <a:effectLst/>
                <a:latin typeface="Helvetica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(EU) 2016/800 irányelve</a:t>
            </a:r>
            <a:r>
              <a:rPr lang="hu-HU" sz="2900" b="0" i="0" u="none" strike="noStrike" dirty="0">
                <a:effectLst/>
                <a:latin typeface="Helvetica" pitchFamily="2" charset="0"/>
              </a:rPr>
              <a:t> (2016. május 11.) a </a:t>
            </a:r>
            <a:r>
              <a:rPr lang="hu-HU" sz="2900" b="0" i="0" u="none" strike="noStrike" dirty="0">
                <a:solidFill>
                  <a:schemeClr val="accent3"/>
                </a:solidFill>
                <a:effectLst/>
                <a:latin typeface="Helvetica" pitchFamily="2" charset="0"/>
              </a:rPr>
              <a:t>büntetőeljárás során gyanúsított vagy vádlott gyermekek részére nyújtandó eljárási biztosítékokról</a:t>
            </a:r>
            <a:r>
              <a:rPr lang="hu-HU" sz="2900" b="0" i="0" u="none" strike="noStrike" dirty="0">
                <a:effectLst/>
                <a:latin typeface="Helvetica" pitchFamily="2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sz="2900" b="0" i="0" u="none" strike="noStrike" dirty="0">
                <a:effectLst/>
                <a:latin typeface="Helvetica" pitchFamily="2" charset="0"/>
              </a:rPr>
              <a:t>Az Európai Parlament és a Tanács </a:t>
            </a:r>
            <a:r>
              <a:rPr lang="hu-HU" sz="2900" b="0" i="0" u="none" strike="noStrike" dirty="0">
                <a:effectLst/>
                <a:latin typeface="Helvetica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(EU) 2016/1919 irányelve</a:t>
            </a:r>
            <a:r>
              <a:rPr lang="hu-HU" sz="2900" b="0" i="0" u="none" strike="noStrike" dirty="0">
                <a:effectLst/>
                <a:latin typeface="Helvetica" pitchFamily="2" charset="0"/>
              </a:rPr>
              <a:t> (2016. október 26.) a </a:t>
            </a:r>
            <a:r>
              <a:rPr lang="hu-HU" sz="2900" b="0" i="0" u="none" strike="noStrike" dirty="0">
                <a:solidFill>
                  <a:schemeClr val="accent3"/>
                </a:solidFill>
                <a:effectLst/>
                <a:latin typeface="Helvetica" pitchFamily="2" charset="0"/>
              </a:rPr>
              <a:t>büntetőeljárások során a gyanúsítottak és a vádlottak, valamint az európai elfogatóparancshoz kapcsolódó eljárásokban a keresett személyek költségmentességéről</a:t>
            </a:r>
            <a:r>
              <a:rPr lang="hu-HU" sz="2600" b="0" i="0" u="none" strike="noStrike" dirty="0">
                <a:effectLst/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3547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5CE8785-01F8-60FB-4EAE-2A51FD109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Európai Unió - terrorizmus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3FC1E28-F27F-8D37-C506-B9E97E630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hu-HU" b="0" i="0" u="none" strike="noStrike" dirty="0">
                <a:effectLst/>
                <a:latin typeface="Helvetica" pitchFamily="2" charset="0"/>
              </a:rPr>
              <a:t>Az Európai Parlament és a Tanács </a:t>
            </a:r>
            <a:r>
              <a:rPr lang="hu-HU" b="0" i="0" u="none" strike="noStrike" dirty="0">
                <a:effectLst/>
                <a:latin typeface="Helvetica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(EU) 2016/681 irányelve</a:t>
            </a:r>
            <a:r>
              <a:rPr lang="hu-HU" b="0" i="0" u="none" strike="noStrike" dirty="0">
                <a:effectLst/>
                <a:latin typeface="Helvetica" pitchFamily="2" charset="0"/>
              </a:rPr>
              <a:t> (2016. április 27.) az utas-nyilvántartási adatállománynak (PNR) a </a:t>
            </a:r>
            <a:r>
              <a:rPr lang="hu-HU" b="0" i="0" u="none" strike="noStrike" dirty="0">
                <a:solidFill>
                  <a:schemeClr val="accent3"/>
                </a:solidFill>
                <a:effectLst/>
                <a:latin typeface="Helvetica" pitchFamily="2" charset="0"/>
              </a:rPr>
              <a:t>terrorista bűncselekmények és súlyos bűncselekmények megelőzése, felderítése, nyomozása és a vádeljárás lefolytatása érdekében történő felhasználásáról</a:t>
            </a:r>
            <a:r>
              <a:rPr lang="hu-HU" b="0" i="0" u="none" strike="noStrike" dirty="0">
                <a:effectLst/>
                <a:latin typeface="Helvetica" pitchFamily="2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0" i="0" u="none" strike="noStrike" dirty="0">
                <a:effectLst/>
                <a:latin typeface="Helvetica" pitchFamily="2" charset="0"/>
              </a:rPr>
              <a:t>Az Európai Parlament és a Tanács </a:t>
            </a:r>
            <a:r>
              <a:rPr lang="hu-HU" b="0" i="0" u="none" strike="noStrike" dirty="0">
                <a:effectLst/>
                <a:latin typeface="Helvetica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(EU) 2017/541 irányelve</a:t>
            </a:r>
            <a:r>
              <a:rPr lang="hu-HU" b="0" i="0" u="none" strike="noStrike" dirty="0">
                <a:effectLst/>
                <a:latin typeface="Helvetica" pitchFamily="2" charset="0"/>
              </a:rPr>
              <a:t> (2017. március 15.) </a:t>
            </a:r>
            <a:r>
              <a:rPr lang="hu-HU" b="0" i="0" u="none" strike="noStrike" dirty="0">
                <a:solidFill>
                  <a:schemeClr val="accent3"/>
                </a:solidFill>
                <a:effectLst/>
                <a:latin typeface="Helvetica" pitchFamily="2" charset="0"/>
              </a:rPr>
              <a:t>a terrorizmus elleni küzdelemről</a:t>
            </a:r>
            <a:r>
              <a:rPr lang="hu-HU" b="0" i="0" u="none" strike="noStrike" dirty="0">
                <a:effectLst/>
                <a:latin typeface="Helvetica" pitchFamily="2" charset="0"/>
              </a:rPr>
              <a:t>, a 2002/475/IB tanácsi kerethatározat felváltásáról, valamint a 2005/671/IB tanácsi határozat módosításáról;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0" i="0" u="none" strike="noStrike" dirty="0">
                <a:effectLst/>
                <a:latin typeface="Helvetica" pitchFamily="2" charset="0"/>
              </a:rPr>
              <a:t>Az Európai Parlament és a Tanács </a:t>
            </a:r>
            <a:r>
              <a:rPr lang="hu-HU" b="0" i="0" u="none" strike="noStrike" dirty="0">
                <a:effectLst/>
                <a:latin typeface="Helvetica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(EU) 2021/784 rendelete</a:t>
            </a:r>
            <a:r>
              <a:rPr lang="hu-HU" b="0" i="0" u="none" strike="noStrike" dirty="0">
                <a:effectLst/>
                <a:latin typeface="Helvetica" pitchFamily="2" charset="0"/>
              </a:rPr>
              <a:t> (2021. április 29.) </a:t>
            </a:r>
            <a:r>
              <a:rPr lang="hu-HU" b="0" i="0" u="none" strike="noStrike" dirty="0">
                <a:solidFill>
                  <a:schemeClr val="accent3"/>
                </a:solidFill>
                <a:effectLst/>
                <a:latin typeface="Helvetica" pitchFamily="2" charset="0"/>
              </a:rPr>
              <a:t>az </a:t>
            </a:r>
            <a:r>
              <a:rPr lang="hu-HU" dirty="0">
                <a:solidFill>
                  <a:schemeClr val="accent3"/>
                </a:solidFill>
                <a:latin typeface="Helvetica" pitchFamily="2" charset="0"/>
              </a:rPr>
              <a:t>online terrorista tartalom terjesztésével szembeni fellépésről.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474283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268</TotalTime>
  <Words>1760</Words>
  <Application>Microsoft Office PowerPoint</Application>
  <PresentationFormat>Szélesvásznú</PresentationFormat>
  <Paragraphs>173</Paragraphs>
  <Slides>24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32" baseType="lpstr">
      <vt:lpstr>Arial</vt:lpstr>
      <vt:lpstr>Century Gothic</vt:lpstr>
      <vt:lpstr>Fira Sans</vt:lpstr>
      <vt:lpstr>Helvetica</vt:lpstr>
      <vt:lpstr>Open Sans</vt:lpstr>
      <vt:lpstr>Wingdings</vt:lpstr>
      <vt:lpstr>Wingdings 3</vt:lpstr>
      <vt:lpstr>Ion</vt:lpstr>
      <vt:lpstr>Büntetőjog általános rész – 2023. 10. 03.</vt:lpstr>
      <vt:lpstr>Jogforrások – hierarchia? </vt:lpstr>
      <vt:lpstr>Nemzetközi jog</vt:lpstr>
      <vt:lpstr>Genfi egyezmények - 1949</vt:lpstr>
      <vt:lpstr>International Criminal Court</vt:lpstr>
      <vt:lpstr>Az élet ára</vt:lpstr>
      <vt:lpstr>Nemzetközi jog II.   </vt:lpstr>
      <vt:lpstr>Európai Unió - büntetőeljárás</vt:lpstr>
      <vt:lpstr>Európai Unió - terrorizmus </vt:lpstr>
      <vt:lpstr>Európai Unió – pénzmosás, korrupció</vt:lpstr>
      <vt:lpstr>Európai Ügyészség </vt:lpstr>
      <vt:lpstr>Alaptörvény - AB</vt:lpstr>
      <vt:lpstr>Törvények, Kúria, BH</vt:lpstr>
      <vt:lpstr>Büntető norma szerkezete</vt:lpstr>
      <vt:lpstr>Értelmezés módszerei</vt:lpstr>
      <vt:lpstr>Értelmezés alanyai, eredménye</vt:lpstr>
      <vt:lpstr>Mikor, hol, kire? </vt:lpstr>
      <vt:lpstr>Időbeli hatály</vt:lpstr>
      <vt:lpstr>Elkövetés időpontja </vt:lpstr>
      <vt:lpstr>Elbírálás időpontja – visszaható hatály</vt:lpstr>
      <vt:lpstr>Területi és személyi hatály </vt:lpstr>
      <vt:lpstr>Területi és személyi elv</vt:lpstr>
      <vt:lpstr>Állami önvédelem, universalitas</vt:lpstr>
      <vt:lpstr>Passzív személyi hatály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Büntetőjog általános rész – 2022. 09. 20.</dc:title>
  <dc:creator>dr. Békés Ádám</dc:creator>
  <cp:lastModifiedBy>Réti Anna</cp:lastModifiedBy>
  <cp:revision>5</cp:revision>
  <dcterms:created xsi:type="dcterms:W3CDTF">2022-09-20T06:41:47Z</dcterms:created>
  <dcterms:modified xsi:type="dcterms:W3CDTF">2023-10-12T10:21:49Z</dcterms:modified>
</cp:coreProperties>
</file>