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70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0214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391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0958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0354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2178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829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669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1761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322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4827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2808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706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934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20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0420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9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54CB-5DCB-4688-B825-C5EB82F87B2D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E000D5-7801-4F13-AB23-04CDC6F68F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42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Belga alkotmány</a:t>
            </a:r>
            <a:br>
              <a:rPr lang="hu-HU" dirty="0" smtClean="0"/>
            </a:br>
            <a:r>
              <a:rPr lang="hu-HU" dirty="0" smtClean="0"/>
              <a:t>1831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„a francia monarchia utolsó jótéteménye”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6692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Szavazás mindkét házban: tagok fele jelenléte + abszolút többség (ha egyenlő szavazat → nem szavaznak)</a:t>
            </a:r>
          </a:p>
          <a:p>
            <a:r>
              <a:rPr lang="hu-HU" dirty="0" smtClean="0"/>
              <a:t>Szavazás szóban, csak a választás titkos (pl. tisztségviselők)</a:t>
            </a:r>
          </a:p>
          <a:p>
            <a:r>
              <a:rPr lang="hu-HU" dirty="0" smtClean="0"/>
              <a:t>További felszólalásokat le lehet szavazni</a:t>
            </a:r>
          </a:p>
          <a:p>
            <a:r>
              <a:rPr lang="hu-HU" dirty="0" smtClean="0"/>
              <a:t>Mindkét ház joga a vizsgálat indítása, de büntetést nem szabnak ki</a:t>
            </a:r>
          </a:p>
          <a:p>
            <a:r>
              <a:rPr lang="hu-HU" dirty="0" smtClean="0"/>
              <a:t>Kamarák egyenjogúak (</a:t>
            </a:r>
            <a:r>
              <a:rPr lang="hu-HU" dirty="0" err="1" smtClean="0"/>
              <a:t>kiv</a:t>
            </a:r>
            <a:r>
              <a:rPr lang="hu-HU" dirty="0" smtClean="0"/>
              <a:t>.: pénzügyi javaslatok, újoncmegajánlás a Képviselőházé)</a:t>
            </a:r>
          </a:p>
          <a:p>
            <a:r>
              <a:rPr lang="hu-HU" dirty="0" smtClean="0"/>
              <a:t>2 kamara → régens választása</a:t>
            </a:r>
          </a:p>
          <a:p>
            <a:r>
              <a:rPr lang="hu-HU" dirty="0" smtClean="0"/>
              <a:t>Törvénykezdeményezés: mindhárom </a:t>
            </a:r>
            <a:r>
              <a:rPr lang="hu-HU" dirty="0" err="1" smtClean="0"/>
              <a:t>tvhozó</a:t>
            </a:r>
            <a:endParaRPr lang="hu-HU" dirty="0" smtClean="0"/>
          </a:p>
          <a:p>
            <a:r>
              <a:rPr lang="hu-HU" dirty="0" smtClean="0"/>
              <a:t>Minden év november 2. keddjén </a:t>
            </a:r>
            <a:r>
              <a:rPr lang="hu-HU" b="1" dirty="0" smtClean="0"/>
              <a:t>összehívás nélkül </a:t>
            </a:r>
            <a:r>
              <a:rPr lang="hu-HU" dirty="0" smtClean="0"/>
              <a:t>összeülnek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0220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Végrehajtó hatalom</a:t>
            </a:r>
            <a:br>
              <a:rPr lang="hu-HU" dirty="0" smtClean="0"/>
            </a:br>
            <a:r>
              <a:rPr lang="hu-HU" dirty="0" smtClean="0"/>
              <a:t>király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Primogenitura</a:t>
            </a:r>
            <a:endParaRPr lang="hu-HU" dirty="0" smtClean="0"/>
          </a:p>
          <a:p>
            <a:r>
              <a:rPr lang="hu-HU" dirty="0" smtClean="0"/>
              <a:t>18 éves, nagykorú /addig régens/</a:t>
            </a:r>
          </a:p>
          <a:p>
            <a:r>
              <a:rPr lang="hu-HU" dirty="0" smtClean="0"/>
              <a:t>Esküt tesz az alkotmányra</a:t>
            </a:r>
          </a:p>
          <a:p>
            <a:r>
              <a:rPr lang="hu-HU" dirty="0" smtClean="0"/>
              <a:t>Sérthetetlen</a:t>
            </a:r>
          </a:p>
          <a:p>
            <a:r>
              <a:rPr lang="hu-HU" dirty="0" smtClean="0"/>
              <a:t>államfő</a:t>
            </a:r>
          </a:p>
          <a:p>
            <a:r>
              <a:rPr lang="hu-HU" u="sng" dirty="0" smtClean="0"/>
              <a:t>Feladatkörök:</a:t>
            </a:r>
          </a:p>
          <a:p>
            <a:pPr>
              <a:buFontTx/>
              <a:buChar char="-"/>
            </a:pPr>
            <a:r>
              <a:rPr lang="hu-HU" dirty="0" smtClean="0"/>
              <a:t>Külügyek</a:t>
            </a:r>
          </a:p>
          <a:p>
            <a:pPr>
              <a:buFontTx/>
              <a:buChar char="-"/>
            </a:pPr>
            <a:r>
              <a:rPr lang="hu-HU" dirty="0" smtClean="0"/>
              <a:t>Hadüzenet, békekötés</a:t>
            </a:r>
          </a:p>
          <a:p>
            <a:pPr>
              <a:buFontTx/>
              <a:buChar char="-"/>
            </a:pPr>
            <a:r>
              <a:rPr lang="hu-HU" dirty="0" smtClean="0"/>
              <a:t>Nemzetközi szerződések (fék: Képviselőház)</a:t>
            </a:r>
          </a:p>
          <a:p>
            <a:pPr>
              <a:buFontTx/>
              <a:buChar char="-"/>
            </a:pPr>
            <a:r>
              <a:rPr lang="hu-HU" dirty="0" smtClean="0"/>
              <a:t>Kegyelem</a:t>
            </a:r>
          </a:p>
          <a:p>
            <a:pPr>
              <a:buFontTx/>
              <a:buChar char="-"/>
            </a:pPr>
            <a:r>
              <a:rPr lang="hu-HU" dirty="0" smtClean="0"/>
              <a:t>Kinevezések</a:t>
            </a:r>
          </a:p>
          <a:p>
            <a:pPr>
              <a:buFontTx/>
              <a:buChar char="-"/>
            </a:pPr>
            <a:r>
              <a:rPr lang="hu-HU" dirty="0" smtClean="0"/>
              <a:t>Bírák kinevezése (Semmítőszéknél fék: Szenátus)</a:t>
            </a:r>
            <a:endParaRPr lang="hu-HU" dirty="0"/>
          </a:p>
          <a:p>
            <a:pPr>
              <a:buFontTx/>
              <a:buChar char="-"/>
            </a:pPr>
            <a:r>
              <a:rPr lang="hu-HU" b="1" dirty="0" smtClean="0"/>
              <a:t>Törvények szentesítése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3940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u-HU" dirty="0"/>
              <a:t>2 ház összehívása csak rendkívüli esetben</a:t>
            </a:r>
          </a:p>
          <a:p>
            <a:pPr>
              <a:buFontTx/>
              <a:buChar char="-"/>
            </a:pPr>
            <a:r>
              <a:rPr lang="hu-HU" dirty="0"/>
              <a:t>Ülések berekesztése 40 nap elteltével</a:t>
            </a:r>
          </a:p>
          <a:p>
            <a:pPr>
              <a:buFontTx/>
              <a:buChar char="-"/>
            </a:pPr>
            <a:r>
              <a:rPr lang="hu-HU" dirty="0"/>
              <a:t>Ülést 1x 1 hónapra elnapolhat</a:t>
            </a:r>
          </a:p>
          <a:p>
            <a:pPr>
              <a:buFontTx/>
              <a:buChar char="-"/>
            </a:pPr>
            <a:r>
              <a:rPr lang="hu-HU" dirty="0" err="1"/>
              <a:t>Tvhozást</a:t>
            </a:r>
            <a:r>
              <a:rPr lang="hu-HU" dirty="0"/>
              <a:t> feloszlathatja, de határidő az új összehívásához</a:t>
            </a:r>
          </a:p>
          <a:p>
            <a:r>
              <a:rPr lang="hu-HU" b="1" dirty="0" smtClean="0"/>
              <a:t>Végrehajtó hatalom</a:t>
            </a:r>
          </a:p>
          <a:p>
            <a:pPr>
              <a:buFontTx/>
              <a:buChar char="-"/>
            </a:pPr>
            <a:r>
              <a:rPr lang="hu-HU" dirty="0" smtClean="0"/>
              <a:t>Miniszterek kinevezése (= minisztertanács)</a:t>
            </a:r>
          </a:p>
          <a:p>
            <a:pPr>
              <a:buFontTx/>
              <a:buChar char="-"/>
            </a:pPr>
            <a:r>
              <a:rPr lang="hu-HU" dirty="0" smtClean="0"/>
              <a:t>Rendeleteket ad ki, miniszteri ellenjegyzés</a:t>
            </a:r>
          </a:p>
          <a:p>
            <a:pPr>
              <a:buFontTx/>
              <a:buChar char="-"/>
            </a:pPr>
            <a:r>
              <a:rPr lang="hu-HU" dirty="0"/>
              <a:t>Hadsereg főparancsnoka</a:t>
            </a:r>
          </a:p>
          <a:p>
            <a:pPr>
              <a:buFontTx/>
              <a:buChar char="-"/>
            </a:pPr>
            <a:r>
              <a:rPr lang="hu-HU" b="1" dirty="0" smtClean="0"/>
              <a:t>Kialakul</a:t>
            </a:r>
            <a:r>
              <a:rPr lang="hu-HU" dirty="0" smtClean="0"/>
              <a:t> a miniszteri szabályrendelet </a:t>
            </a:r>
          </a:p>
          <a:p>
            <a:pPr>
              <a:buFontTx/>
              <a:buChar char="-"/>
            </a:pPr>
            <a:r>
              <a:rPr lang="hu-HU" dirty="0" smtClean="0"/>
              <a:t>Miniszterelnök nincs</a:t>
            </a:r>
          </a:p>
          <a:p>
            <a:pPr>
              <a:buFontTx/>
              <a:buChar char="-"/>
            </a:pPr>
            <a:r>
              <a:rPr lang="hu-HU" smtClean="0"/>
              <a:t>Törvények </a:t>
            </a:r>
            <a:r>
              <a:rPr lang="hu-HU" dirty="0" smtClean="0"/>
              <a:t>végrehajtása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1875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önkormányzatok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hu-HU" dirty="0" smtClean="0"/>
              <a:t>Megye</a:t>
            </a:r>
          </a:p>
          <a:p>
            <a:pPr marL="0" indent="0">
              <a:buNone/>
            </a:pPr>
            <a:r>
              <a:rPr lang="hu-HU" dirty="0" smtClean="0"/>
              <a:t>- Élén: </a:t>
            </a:r>
            <a:r>
              <a:rPr lang="hu-HU" b="1" dirty="0" smtClean="0"/>
              <a:t>tanács</a:t>
            </a:r>
          </a:p>
          <a:p>
            <a:pPr>
              <a:buFontTx/>
              <a:buChar char="-"/>
            </a:pPr>
            <a:r>
              <a:rPr lang="hu-HU" dirty="0" smtClean="0"/>
              <a:t>+ 6 tagú állandó választmány a </a:t>
            </a:r>
            <a:r>
              <a:rPr lang="hu-HU" b="1" dirty="0" smtClean="0"/>
              <a:t>helyi</a:t>
            </a:r>
            <a:r>
              <a:rPr lang="hu-HU" dirty="0" smtClean="0"/>
              <a:t> közigazgatásra</a:t>
            </a:r>
          </a:p>
          <a:p>
            <a:pPr>
              <a:buFontTx/>
              <a:buChar char="-"/>
            </a:pPr>
            <a:r>
              <a:rPr lang="hu-HU" dirty="0" smtClean="0"/>
              <a:t>4 évre</a:t>
            </a:r>
          </a:p>
          <a:p>
            <a:pPr>
              <a:buFontTx/>
              <a:buChar char="-"/>
            </a:pPr>
            <a:r>
              <a:rPr lang="hu-HU" dirty="0" smtClean="0"/>
              <a:t>Fizetést kapnak</a:t>
            </a:r>
          </a:p>
          <a:p>
            <a:pPr>
              <a:buFontTx/>
              <a:buChar char="-"/>
            </a:pPr>
            <a:r>
              <a:rPr lang="hu-HU" dirty="0" smtClean="0"/>
              <a:t>20 </a:t>
            </a:r>
            <a:r>
              <a:rPr lang="hu-HU" dirty="0" err="1" smtClean="0"/>
              <a:t>fr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Község</a:t>
            </a:r>
          </a:p>
          <a:p>
            <a:pPr>
              <a:buFontTx/>
              <a:buChar char="-"/>
            </a:pPr>
            <a:r>
              <a:rPr lang="hu-HU" dirty="0" smtClean="0"/>
              <a:t>10 frank</a:t>
            </a:r>
          </a:p>
          <a:p>
            <a:pPr>
              <a:buFontTx/>
              <a:buChar char="-"/>
            </a:pPr>
            <a:r>
              <a:rPr lang="hu-HU" dirty="0" smtClean="0"/>
              <a:t>6 évre</a:t>
            </a:r>
          </a:p>
          <a:p>
            <a:pPr>
              <a:buFontTx/>
              <a:buChar char="-"/>
            </a:pPr>
            <a:r>
              <a:rPr lang="hu-HU" dirty="0" smtClean="0"/>
              <a:t>7 tagú tanács</a:t>
            </a:r>
          </a:p>
          <a:p>
            <a:pPr marL="342900" lvl="1" indent="-342900">
              <a:buFontTx/>
              <a:buChar char="-"/>
            </a:pPr>
            <a:r>
              <a:rPr lang="hu-HU" dirty="0" smtClean="0"/>
              <a:t>Összes tisztségviselő kinevezése -  király</a:t>
            </a:r>
          </a:p>
        </p:txBody>
      </p:sp>
    </p:spTree>
    <p:extLst>
      <p:ext uri="{BB962C8B-B14F-4D97-AF65-F5344CB8AC3E}">
        <p14:creationId xmlns:p14="http://schemas.microsoft.com/office/powerpoint/2010/main" val="3622219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Bíróság</a:t>
            </a:r>
            <a:br>
              <a:rPr lang="hu-HU" dirty="0" smtClean="0"/>
            </a:br>
            <a:r>
              <a:rPr lang="hu-HU" dirty="0" smtClean="0"/>
              <a:t>francia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I. fok: békebírák, törvényszékek</a:t>
            </a:r>
          </a:p>
          <a:p>
            <a:r>
              <a:rPr lang="hu-HU" dirty="0" smtClean="0"/>
              <a:t>II. fok: 3 fellebbviteli bíróság</a:t>
            </a:r>
          </a:p>
          <a:p>
            <a:r>
              <a:rPr lang="hu-HU" dirty="0" smtClean="0"/>
              <a:t>Semmítőszék (miniszterek felett is ítélkezik)</a:t>
            </a:r>
          </a:p>
          <a:p>
            <a:r>
              <a:rPr lang="hu-HU" dirty="0" smtClean="0"/>
              <a:t>Miniszter ellen vádemelés → Képviselőház</a:t>
            </a:r>
          </a:p>
          <a:p>
            <a:r>
              <a:rPr lang="hu-HU" dirty="0" smtClean="0"/>
              <a:t>Elítélt miniszternek kegyelem → csak ha az egyik ház kéri</a:t>
            </a:r>
          </a:p>
          <a:p>
            <a:r>
              <a:rPr lang="hu-HU" dirty="0" smtClean="0"/>
              <a:t>Király nevezi ki a bírákat, (Semmítőszéknél  fék: Szenátus)</a:t>
            </a:r>
          </a:p>
          <a:p>
            <a:r>
              <a:rPr lang="hu-HU" dirty="0" smtClean="0"/>
              <a:t>Élethosszig (1845 →70 év, 1878 →75)</a:t>
            </a:r>
          </a:p>
          <a:p>
            <a:r>
              <a:rPr lang="hu-HU" dirty="0" smtClean="0"/>
              <a:t>Elmozdíthatatlan (ügyészek elmozdíthatók)</a:t>
            </a:r>
          </a:p>
          <a:p>
            <a:r>
              <a:rPr lang="hu-HU" dirty="0" smtClean="0"/>
              <a:t>Fizetés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879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Bűntettek – megyeszékhelyen esküdtbíróságok + 3 bíró (4x évente)</a:t>
            </a:r>
          </a:p>
          <a:p>
            <a:r>
              <a:rPr lang="hu-HU" dirty="0" smtClean="0"/>
              <a:t>Esküdtek listára – 90-250 frank adófizetés, 30 éves – bírák szűkítik a listát, 36 fő sorsolással + 4 póttag – vád +védelem szűkít → 12 fő</a:t>
            </a:r>
          </a:p>
          <a:p>
            <a:r>
              <a:rPr lang="hu-HU" dirty="0" smtClean="0"/>
              <a:t>Esküdt napidíjat kap</a:t>
            </a:r>
          </a:p>
          <a:p>
            <a:r>
              <a:rPr lang="hu-HU" dirty="0" smtClean="0"/>
              <a:t>Közigazgatási hatóságok bírósági hatáskörei, pl. választások</a:t>
            </a:r>
          </a:p>
          <a:p>
            <a:r>
              <a:rPr lang="hu-HU" dirty="0" smtClean="0"/>
              <a:t>Minden bíróság egyben normakontrollt is gyakorol → mellőzi a tv. Alkalmazását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6093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Emberi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Jogegyenlőség</a:t>
            </a:r>
          </a:p>
          <a:p>
            <a:r>
              <a:rPr lang="hu-HU" dirty="0" smtClean="0"/>
              <a:t>Egyéni szabadság</a:t>
            </a:r>
          </a:p>
          <a:p>
            <a:r>
              <a:rPr lang="hu-HU" dirty="0" smtClean="0"/>
              <a:t>Egyesülési, gyülekezési jog</a:t>
            </a:r>
          </a:p>
          <a:p>
            <a:r>
              <a:rPr lang="hu-HU" dirty="0" smtClean="0"/>
              <a:t>Kérvényezési jog</a:t>
            </a:r>
          </a:p>
          <a:p>
            <a:r>
              <a:rPr lang="hu-HU" dirty="0" smtClean="0"/>
              <a:t>Lelkiismereti szabadság</a:t>
            </a:r>
          </a:p>
          <a:p>
            <a:r>
              <a:rPr lang="hu-HU" dirty="0" smtClean="0"/>
              <a:t>Vallásszabadság</a:t>
            </a:r>
          </a:p>
          <a:p>
            <a:r>
              <a:rPr lang="hu-HU" dirty="0" smtClean="0"/>
              <a:t>Oktatás szabadsága</a:t>
            </a:r>
          </a:p>
          <a:p>
            <a:r>
              <a:rPr lang="hu-HU" dirty="0" smtClean="0"/>
              <a:t>Sajtószabadság</a:t>
            </a:r>
          </a:p>
          <a:p>
            <a:r>
              <a:rPr lang="hu-HU" smtClean="0"/>
              <a:t>Nyelvhasználat szabadsága</a:t>
            </a:r>
          </a:p>
          <a:p>
            <a:pPr marL="0" indent="0">
              <a:buNone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4246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219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374900"/>
            <a:ext cx="6591300" cy="3295650"/>
          </a:xfrm>
        </p:spPr>
      </p:pic>
    </p:spTree>
    <p:extLst>
      <p:ext uri="{BB962C8B-B14F-4D97-AF65-F5344CB8AC3E}">
        <p14:creationId xmlns:p14="http://schemas.microsoft.com/office/powerpoint/2010/main" val="4115531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33 990 km2, </a:t>
            </a:r>
            <a:br>
              <a:rPr lang="hu-HU" dirty="0" smtClean="0"/>
            </a:br>
            <a:r>
              <a:rPr lang="hu-HU" dirty="0" smtClean="0"/>
              <a:t>flamandok 55 %, vallonok 31 %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280" y="2133600"/>
            <a:ext cx="4668940" cy="3778250"/>
          </a:xfrm>
        </p:spPr>
      </p:pic>
    </p:spTree>
    <p:extLst>
      <p:ext uri="{BB962C8B-B14F-4D97-AF65-F5344CB8AC3E}">
        <p14:creationId xmlns:p14="http://schemas.microsoft.com/office/powerpoint/2010/main" val="627673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I. Lipót, aki jobb kezét </a:t>
            </a:r>
            <a:br>
              <a:rPr lang="hu-HU" dirty="0" smtClean="0"/>
            </a:br>
            <a:r>
              <a:rPr lang="hu-HU" dirty="0" smtClean="0"/>
              <a:t>az alkotmány 1. oldalán nyugtatja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416" y="2133600"/>
            <a:ext cx="2488667" cy="3778250"/>
          </a:xfrm>
        </p:spPr>
      </p:pic>
    </p:spTree>
    <p:extLst>
      <p:ext uri="{BB962C8B-B14F-4D97-AF65-F5344CB8AC3E}">
        <p14:creationId xmlns:p14="http://schemas.microsoft.com/office/powerpoint/2010/main" val="3101907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1791, 1814, 1831 francia alkotmányok</a:t>
            </a:r>
          </a:p>
          <a:p>
            <a:r>
              <a:rPr lang="hu-HU" dirty="0" smtClean="0"/>
              <a:t>Angol példa: gyülekezés és társulás korlátlan szabadsága, tisztviselők elleni kereset felsőbb jóváhagyás nélkül is</a:t>
            </a:r>
          </a:p>
          <a:p>
            <a:r>
              <a:rPr lang="hu-HU" dirty="0" smtClean="0"/>
              <a:t>Itt: katolicizmus és liberalizmus összefog</a:t>
            </a:r>
          </a:p>
          <a:p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9800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Parlamentáris monarchia</a:t>
            </a:r>
          </a:p>
          <a:p>
            <a:r>
              <a:rPr lang="hu-HU" dirty="0" smtClean="0"/>
              <a:t>Hatalmi ágak szétválasztása</a:t>
            </a:r>
          </a:p>
          <a:p>
            <a:r>
              <a:rPr lang="hu-HU" dirty="0" smtClean="0"/>
              <a:t>Erős központosított állam ( mára már szövetségi)</a:t>
            </a:r>
          </a:p>
          <a:p>
            <a:r>
              <a:rPr lang="hu-HU" dirty="0" smtClean="0"/>
              <a:t>3 nyelvi, 2 kulturális közösség</a:t>
            </a:r>
          </a:p>
          <a:p>
            <a:r>
              <a:rPr lang="hu-HU" dirty="0" smtClean="0"/>
              <a:t>1830. november 25-én   első ideiglenes változat  </a:t>
            </a:r>
            <a:endParaRPr lang="hu-HU" dirty="0"/>
          </a:p>
          <a:p>
            <a:r>
              <a:rPr lang="hu-HU" dirty="0" smtClean="0"/>
              <a:t>1831. február 7-én elfogadás </a:t>
            </a:r>
          </a:p>
          <a:p>
            <a:r>
              <a:rPr lang="hu-HU" dirty="0" smtClean="0"/>
              <a:t>1831. július 26-án lépett életbe</a:t>
            </a:r>
          </a:p>
          <a:p>
            <a:r>
              <a:rPr lang="hu-HU" dirty="0" smtClean="0"/>
              <a:t>a központi kormány, a tartományok kormányzata és a helyi önkormányzatok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0918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hatalom a </a:t>
            </a:r>
            <a:r>
              <a:rPr lang="hu-HU" b="1" dirty="0" smtClean="0"/>
              <a:t>nemzettől</a:t>
            </a:r>
            <a:r>
              <a:rPr lang="hu-HU" dirty="0" smtClean="0"/>
              <a:t> ered (évi 20 Ft adóhoz kötött a választójog)</a:t>
            </a:r>
          </a:p>
          <a:p>
            <a:r>
              <a:rPr lang="hu-HU" dirty="0" smtClean="0"/>
              <a:t>Társadalommal közvetlen kapcsolatot szolgálja: Alsóház fele 2 évente rotálódik</a:t>
            </a:r>
          </a:p>
          <a:p>
            <a:r>
              <a:rPr lang="hu-HU" dirty="0"/>
              <a:t>Hivatalos nyelv: francia (pedig kevesebben vannak)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222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Törvényhozás</a:t>
            </a:r>
            <a:br>
              <a:rPr lang="hu-HU" dirty="0" smtClean="0"/>
            </a:br>
            <a:r>
              <a:rPr lang="hu-HU" dirty="0" smtClean="0"/>
              <a:t>Képviselőház     </a:t>
            </a:r>
            <a:r>
              <a:rPr lang="hu-HU" smtClean="0"/>
              <a:t>Szenátus    Király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u="sng" dirty="0" smtClean="0"/>
              <a:t>Képviselőház   </a:t>
            </a:r>
            <a:r>
              <a:rPr lang="hu-HU" dirty="0" smtClean="0"/>
              <a:t>                                      </a:t>
            </a:r>
          </a:p>
          <a:p>
            <a:pPr>
              <a:buFontTx/>
              <a:buChar char="-"/>
            </a:pPr>
            <a:r>
              <a:rPr lang="hu-HU" b="1" dirty="0" smtClean="0"/>
              <a:t>Aktív</a:t>
            </a:r>
            <a:r>
              <a:rPr lang="hu-HU" dirty="0" smtClean="0"/>
              <a:t> választójog: 20 Ft évi adófizetés (de kerületenként változik, pl.  35, 50, 60, 80,  211 Ft)</a:t>
            </a:r>
          </a:p>
          <a:p>
            <a:pPr>
              <a:buFontTx/>
              <a:buChar char="-"/>
            </a:pPr>
            <a:r>
              <a:rPr lang="hu-HU" dirty="0" smtClean="0"/>
              <a:t>21 év</a:t>
            </a:r>
          </a:p>
          <a:p>
            <a:pPr>
              <a:buFontTx/>
              <a:buChar char="-"/>
            </a:pPr>
            <a:r>
              <a:rPr lang="hu-HU" dirty="0" smtClean="0"/>
              <a:t>Titkos</a:t>
            </a:r>
          </a:p>
          <a:p>
            <a:pPr>
              <a:buFontTx/>
              <a:buChar char="-"/>
            </a:pPr>
            <a:r>
              <a:rPr lang="hu-HU" dirty="0" smtClean="0"/>
              <a:t>4 évre, 2 évente fele részben megújul</a:t>
            </a:r>
          </a:p>
          <a:p>
            <a:pPr>
              <a:buFontTx/>
              <a:buChar char="-"/>
            </a:pPr>
            <a:r>
              <a:rPr lang="hu-HU" dirty="0" smtClean="0"/>
              <a:t>Abszolút többség</a:t>
            </a:r>
          </a:p>
          <a:p>
            <a:pPr>
              <a:buFontTx/>
              <a:buChar char="-"/>
            </a:pPr>
            <a:r>
              <a:rPr lang="hu-HU" b="1" dirty="0" smtClean="0"/>
              <a:t>Passzív</a:t>
            </a:r>
            <a:r>
              <a:rPr lang="hu-HU" dirty="0" smtClean="0"/>
              <a:t> választójog: nincs cenzus</a:t>
            </a:r>
          </a:p>
          <a:p>
            <a:pPr>
              <a:buFontTx/>
              <a:buChar char="-"/>
            </a:pPr>
            <a:r>
              <a:rPr lang="hu-HU" dirty="0" smtClean="0"/>
              <a:t>25 év</a:t>
            </a:r>
          </a:p>
          <a:p>
            <a:pPr>
              <a:buFontTx/>
              <a:buChar char="-"/>
            </a:pPr>
            <a:r>
              <a:rPr lang="hu-HU" dirty="0" smtClean="0"/>
              <a:t>Követek fizetést kapnak</a:t>
            </a:r>
          </a:p>
          <a:p>
            <a:pPr>
              <a:buFontTx/>
              <a:buChar char="-"/>
            </a:pPr>
            <a:r>
              <a:rPr lang="hu-HU" dirty="0" smtClean="0"/>
              <a:t>40 000 lakosként 1 képviselő</a:t>
            </a:r>
          </a:p>
          <a:p>
            <a:pPr>
              <a:buFontTx/>
              <a:buChar char="-"/>
            </a:pPr>
            <a:r>
              <a:rPr lang="hu-HU" dirty="0" smtClean="0"/>
              <a:t>Ellenőrzi a királyi hatalomgyakorlást (miniszterek számonkérése)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259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• </a:t>
            </a:r>
            <a:r>
              <a:rPr lang="hu-HU" b="1" u="sng" dirty="0"/>
              <a:t>Szenátus</a:t>
            </a:r>
          </a:p>
          <a:p>
            <a:pPr>
              <a:buFontTx/>
              <a:buChar char="-"/>
            </a:pPr>
            <a:r>
              <a:rPr lang="hu-HU" dirty="0"/>
              <a:t>Passzív választójog: 40 éves, 1000 Ft éves feletti adó (de csökkenthető szegényebb kerületekben, pl. 6000 lakos esetében)</a:t>
            </a:r>
          </a:p>
          <a:p>
            <a:pPr>
              <a:buFontTx/>
              <a:buChar char="-"/>
            </a:pPr>
            <a:r>
              <a:rPr lang="hu-HU" dirty="0"/>
              <a:t>8 évre, 4 évente fele cserélődik</a:t>
            </a:r>
          </a:p>
          <a:p>
            <a:pPr>
              <a:buFontTx/>
              <a:buChar char="-"/>
            </a:pPr>
            <a:r>
              <a:rPr lang="hu-HU" dirty="0"/>
              <a:t>80 000 lakosra 1 szenátor jut</a:t>
            </a:r>
          </a:p>
          <a:p>
            <a:pPr>
              <a:buFontTx/>
              <a:buChar char="-"/>
            </a:pPr>
            <a:r>
              <a:rPr lang="hu-HU" dirty="0"/>
              <a:t>A király fiai is </a:t>
            </a:r>
            <a:r>
              <a:rPr lang="hu-HU" dirty="0" smtClean="0"/>
              <a:t>tagok</a:t>
            </a:r>
          </a:p>
          <a:p>
            <a:pPr>
              <a:buFontTx/>
              <a:buChar char="-"/>
            </a:pPr>
            <a:r>
              <a:rPr lang="hu-HU" dirty="0" smtClean="0"/>
              <a:t>Egyetértési jog a Semmítőszék bíráinak kinevezéséhez</a:t>
            </a:r>
          </a:p>
          <a:p>
            <a:pPr marL="0" indent="0">
              <a:buNone/>
            </a:pPr>
            <a:r>
              <a:rPr lang="hu-HU" dirty="0" smtClean="0"/>
              <a:t>• Mindkét ház feloszlatható, de a Szenátus a Képviselőház nélkül nem tud ülésezni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3546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282</TotalTime>
  <Words>633</Words>
  <Application>Microsoft Office PowerPoint</Application>
  <PresentationFormat>Diavetítés a képernyőre (4:3 oldalarány)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Szálak</vt:lpstr>
      <vt:lpstr>Belga alkotmány 1831</vt:lpstr>
      <vt:lpstr>PowerPoint-bemutató</vt:lpstr>
      <vt:lpstr>33 990 km2,  flamandok 55 %, vallonok 31 %</vt:lpstr>
      <vt:lpstr>I. Lipót, aki jobb kezét  az alkotmány 1. oldalán nyugtatja</vt:lpstr>
      <vt:lpstr>Előzmények</vt:lpstr>
      <vt:lpstr>PowerPoint-bemutató</vt:lpstr>
      <vt:lpstr>PowerPoint-bemutató</vt:lpstr>
      <vt:lpstr>Törvényhozás Képviselőház     Szenátus    Király</vt:lpstr>
      <vt:lpstr>PowerPoint-bemutató</vt:lpstr>
      <vt:lpstr>PowerPoint-bemutató</vt:lpstr>
      <vt:lpstr>Végrehajtó hatalom király</vt:lpstr>
      <vt:lpstr>PowerPoint-bemutató</vt:lpstr>
      <vt:lpstr>önkormányzatok</vt:lpstr>
      <vt:lpstr>Bíróság francia rendszer</vt:lpstr>
      <vt:lpstr>PowerPoint-bemutató</vt:lpstr>
      <vt:lpstr>Emberi jog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Belga alkotmány 1831</dc:title>
  <dc:creator>PPKE</dc:creator>
  <cp:lastModifiedBy>Körmendy Renáta</cp:lastModifiedBy>
  <cp:revision>24</cp:revision>
  <dcterms:created xsi:type="dcterms:W3CDTF">2016-05-05T13:57:35Z</dcterms:created>
  <dcterms:modified xsi:type="dcterms:W3CDTF">2021-02-16T15:25:27Z</dcterms:modified>
</cp:coreProperties>
</file>