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77" r:id="rId11"/>
    <p:sldId id="265" r:id="rId12"/>
    <p:sldId id="274" r:id="rId13"/>
    <p:sldId id="272" r:id="rId14"/>
    <p:sldId id="275" r:id="rId15"/>
    <p:sldId id="273" r:id="rId16"/>
    <p:sldId id="269" r:id="rId17"/>
    <p:sldId id="271" r:id="rId18"/>
    <p:sldId id="270" r:id="rId19"/>
    <p:sldId id="266" r:id="rId20"/>
    <p:sldId id="267" r:id="rId21"/>
    <p:sldId id="268" r:id="rId22"/>
    <p:sldId id="276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122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C94B-CBC8-40E2-8347-6657A5CC9211}" type="datetimeFigureOut">
              <a:rPr lang="hu-HU" smtClean="0"/>
              <a:t>2021. 11. 11.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D959A-2E5D-412A-A3AB-163CFE2522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6959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C94B-CBC8-40E2-8347-6657A5CC9211}" type="datetimeFigureOut">
              <a:rPr lang="hu-HU" smtClean="0"/>
              <a:t>2021. 11. 11.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D959A-2E5D-412A-A3AB-163CFE2522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4049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C94B-CBC8-40E2-8347-6657A5CC9211}" type="datetimeFigureOut">
              <a:rPr lang="hu-HU" smtClean="0"/>
              <a:t>2021. 11. 11.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D959A-2E5D-412A-A3AB-163CFE2522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3490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C94B-CBC8-40E2-8347-6657A5CC9211}" type="datetimeFigureOut">
              <a:rPr lang="hu-HU" smtClean="0"/>
              <a:t>2021. 11. 11.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D959A-2E5D-412A-A3AB-163CFE2522BF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095060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C94B-CBC8-40E2-8347-6657A5CC9211}" type="datetimeFigureOut">
              <a:rPr lang="hu-HU" smtClean="0"/>
              <a:t>2021. 11. 11.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D959A-2E5D-412A-A3AB-163CFE2522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248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C94B-CBC8-40E2-8347-6657A5CC9211}" type="datetimeFigureOut">
              <a:rPr lang="hu-HU" smtClean="0"/>
              <a:t>2021. 11. 11.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D959A-2E5D-412A-A3AB-163CFE2522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2518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C94B-CBC8-40E2-8347-6657A5CC9211}" type="datetimeFigureOut">
              <a:rPr lang="hu-HU" smtClean="0"/>
              <a:t>2021. 11. 11.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D959A-2E5D-412A-A3AB-163CFE2522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4256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C94B-CBC8-40E2-8347-6657A5CC9211}" type="datetimeFigureOut">
              <a:rPr lang="hu-HU" smtClean="0"/>
              <a:t>2021. 11. 11.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D959A-2E5D-412A-A3AB-163CFE2522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004477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C94B-CBC8-40E2-8347-6657A5CC9211}" type="datetimeFigureOut">
              <a:rPr lang="hu-HU" smtClean="0"/>
              <a:t>2021. 11. 11.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D959A-2E5D-412A-A3AB-163CFE2522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82004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C94B-CBC8-40E2-8347-6657A5CC9211}" type="datetimeFigureOut">
              <a:rPr lang="hu-HU" smtClean="0"/>
              <a:t>2021. 11. 11.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D959A-2E5D-412A-A3AB-163CFE2522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4075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C94B-CBC8-40E2-8347-6657A5CC9211}" type="datetimeFigureOut">
              <a:rPr lang="hu-HU" smtClean="0"/>
              <a:t>2021. 11. 11.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D959A-2E5D-412A-A3AB-163CFE2522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84216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C94B-CBC8-40E2-8347-6657A5CC9211}" type="datetimeFigureOut">
              <a:rPr lang="hu-HU" smtClean="0"/>
              <a:t>2021. 11. 11.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D959A-2E5D-412A-A3AB-163CFE2522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5642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C94B-CBC8-40E2-8347-6657A5CC9211}" type="datetimeFigureOut">
              <a:rPr lang="hu-HU" smtClean="0"/>
              <a:t>2021. 11. 11.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D959A-2E5D-412A-A3AB-163CFE2522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73387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C94B-CBC8-40E2-8347-6657A5CC9211}" type="datetimeFigureOut">
              <a:rPr lang="hu-HU" smtClean="0"/>
              <a:t>2021. 11. 11.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D959A-2E5D-412A-A3AB-163CFE2522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326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C94B-CBC8-40E2-8347-6657A5CC9211}" type="datetimeFigureOut">
              <a:rPr lang="hu-HU" smtClean="0"/>
              <a:t>2021. 11. 11.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D959A-2E5D-412A-A3AB-163CFE2522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4949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C94B-CBC8-40E2-8347-6657A5CC9211}" type="datetimeFigureOut">
              <a:rPr lang="hu-HU" smtClean="0"/>
              <a:t>2021. 11. 11.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D959A-2E5D-412A-A3AB-163CFE2522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0757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C94B-CBC8-40E2-8347-6657A5CC9211}" type="datetimeFigureOut">
              <a:rPr lang="hu-HU" smtClean="0"/>
              <a:t>2021. 11. 11.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D959A-2E5D-412A-A3AB-163CFE2522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79448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AC94B-CBC8-40E2-8347-6657A5CC9211}" type="datetimeFigureOut">
              <a:rPr lang="hu-HU" smtClean="0"/>
              <a:t>2021. 11. 11.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D959A-2E5D-412A-A3AB-163CFE2522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4559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Büntetőjog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a középkorban és a kora-újkorban</a:t>
            </a:r>
            <a:endParaRPr lang="hu-H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906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Korai középkor</a:t>
            </a:r>
          </a:p>
          <a:p>
            <a:r>
              <a:rPr lang="hu-HU" dirty="0" smtClean="0"/>
              <a:t>Büntetni: ami káros eredménnyel jár</a:t>
            </a:r>
          </a:p>
          <a:p>
            <a:r>
              <a:rPr lang="hu-HU" dirty="0" smtClean="0"/>
              <a:t>Eredményfelelősség</a:t>
            </a:r>
          </a:p>
          <a:p>
            <a:r>
              <a:rPr lang="hu-HU" dirty="0" smtClean="0"/>
              <a:t>Nem vizsgálták a felelősséget, </a:t>
            </a:r>
            <a:r>
              <a:rPr lang="hu-HU" dirty="0" err="1" smtClean="0"/>
              <a:t>felróhatóságot</a:t>
            </a:r>
            <a:endParaRPr lang="hu-HU" dirty="0" smtClean="0"/>
          </a:p>
          <a:p>
            <a:r>
              <a:rPr lang="hu-HU" dirty="0" smtClean="0"/>
              <a:t>Nem vizsgálták a szándékot (csak </a:t>
            </a:r>
            <a:r>
              <a:rPr lang="hu-HU" dirty="0" err="1" smtClean="0"/>
              <a:t>kiv</a:t>
            </a:r>
            <a:r>
              <a:rPr lang="hu-HU" dirty="0" smtClean="0"/>
              <a:t>.)</a:t>
            </a:r>
          </a:p>
          <a:p>
            <a:pPr marL="0" indent="0">
              <a:buNone/>
            </a:pPr>
            <a:r>
              <a:rPr lang="hu-HU" dirty="0"/>
              <a:t> </a:t>
            </a:r>
            <a:r>
              <a:rPr lang="hu-HU" dirty="0" smtClean="0"/>
              <a:t>                                         --------------</a:t>
            </a:r>
          </a:p>
          <a:p>
            <a:r>
              <a:rPr lang="hu-HU" dirty="0" smtClean="0"/>
              <a:t>Büntetés - </a:t>
            </a:r>
            <a:r>
              <a:rPr lang="hu-HU" dirty="0" err="1" smtClean="0"/>
              <a:t>Fehde</a:t>
            </a:r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04225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u-HU" dirty="0" smtClean="0"/>
              <a:t>Tipikus büntetések:</a:t>
            </a:r>
          </a:p>
          <a:p>
            <a:pPr>
              <a:buFontTx/>
              <a:buChar char="-"/>
            </a:pPr>
            <a:r>
              <a:rPr lang="hu-HU" dirty="0" smtClean="0"/>
              <a:t>halálbüntetés: akasztás, lefejezés, felnégyelés (14. sz.-</a:t>
            </a:r>
            <a:r>
              <a:rPr lang="hu-HU" dirty="0" err="1" smtClean="0"/>
              <a:t>tól</a:t>
            </a:r>
            <a:r>
              <a:rPr lang="hu-HU" dirty="0" smtClean="0"/>
              <a:t>), karóba húzás, kerékbetörés, vízbefojtás, máglya, élve eltemetés</a:t>
            </a:r>
          </a:p>
          <a:p>
            <a:pPr>
              <a:buFontTx/>
              <a:buChar char="-"/>
            </a:pPr>
            <a:r>
              <a:rPr lang="hu-HU" dirty="0" smtClean="0"/>
              <a:t>Csonkító büntetések: nyelvkivágás, fül-, orrlevágás, kézlevágás</a:t>
            </a:r>
          </a:p>
          <a:p>
            <a:pPr>
              <a:buFontTx/>
              <a:buChar char="-"/>
            </a:pPr>
            <a:r>
              <a:rPr lang="hu-HU" dirty="0" smtClean="0"/>
              <a:t>Tükröző büntetések</a:t>
            </a:r>
          </a:p>
          <a:p>
            <a:pPr>
              <a:buFontTx/>
              <a:buChar char="-"/>
            </a:pPr>
            <a:r>
              <a:rPr lang="hu-HU" dirty="0" smtClean="0"/>
              <a:t>Megszégyenítő büntetések: kaloda, pellengér,</a:t>
            </a:r>
          </a:p>
          <a:p>
            <a:pPr>
              <a:buFontTx/>
              <a:buChar char="-"/>
            </a:pPr>
            <a:r>
              <a:rPr lang="hu-HU" dirty="0" smtClean="0"/>
              <a:t>Megbélyegző büntetések: kocka, betűk</a:t>
            </a:r>
          </a:p>
          <a:p>
            <a:pPr>
              <a:buFontTx/>
              <a:buChar char="-"/>
            </a:pPr>
            <a:r>
              <a:rPr lang="hu-HU" dirty="0" smtClean="0"/>
              <a:t>Elzárás </a:t>
            </a:r>
          </a:p>
          <a:p>
            <a:pPr>
              <a:buFontTx/>
              <a:buChar char="-"/>
            </a:pPr>
            <a:r>
              <a:rPr lang="hu-HU" dirty="0" smtClean="0"/>
              <a:t>Vagyoni büntetések</a:t>
            </a:r>
          </a:p>
          <a:p>
            <a:pPr>
              <a:buFontTx/>
              <a:buChar char="-"/>
            </a:pPr>
            <a:r>
              <a:rPr lang="hu-HU" dirty="0" smtClean="0"/>
              <a:t>Kiutasítás, száműzés</a:t>
            </a:r>
          </a:p>
          <a:p>
            <a:pPr>
              <a:buFontTx/>
              <a:buChar char="-"/>
            </a:pPr>
            <a:r>
              <a:rPr lang="hu-HU" dirty="0" smtClean="0"/>
              <a:t>Fenyítő büntetések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24587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akasztás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628800"/>
            <a:ext cx="5760639" cy="4896544"/>
          </a:xfrm>
        </p:spPr>
      </p:pic>
    </p:spTree>
    <p:extLst>
      <p:ext uri="{BB962C8B-B14F-4D97-AF65-F5344CB8AC3E}">
        <p14:creationId xmlns:p14="http://schemas.microsoft.com/office/powerpoint/2010/main" val="2181431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lefejezés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935922"/>
            <a:ext cx="5544616" cy="4733438"/>
          </a:xfrm>
        </p:spPr>
      </p:pic>
    </p:spTree>
    <p:extLst>
      <p:ext uri="{BB962C8B-B14F-4D97-AF65-F5344CB8AC3E}">
        <p14:creationId xmlns:p14="http://schemas.microsoft.com/office/powerpoint/2010/main" val="36305160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kerékbetörés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44824"/>
            <a:ext cx="7272808" cy="4680520"/>
          </a:xfrm>
        </p:spPr>
      </p:pic>
    </p:spTree>
    <p:extLst>
      <p:ext uri="{BB962C8B-B14F-4D97-AF65-F5344CB8AC3E}">
        <p14:creationId xmlns:p14="http://schemas.microsoft.com/office/powerpoint/2010/main" val="23687363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máglyahalál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8" y="1556792"/>
            <a:ext cx="7631068" cy="4752528"/>
          </a:xfrm>
        </p:spPr>
      </p:pic>
    </p:spTree>
    <p:extLst>
      <p:ext uri="{BB962C8B-B14F-4D97-AF65-F5344CB8AC3E}">
        <p14:creationId xmlns:p14="http://schemas.microsoft.com/office/powerpoint/2010/main" val="10212618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kaloda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56792"/>
            <a:ext cx="6408712" cy="5040560"/>
          </a:xfrm>
        </p:spPr>
      </p:pic>
    </p:spTree>
    <p:extLst>
      <p:ext uri="{BB962C8B-B14F-4D97-AF65-F5344CB8AC3E}">
        <p14:creationId xmlns:p14="http://schemas.microsoft.com/office/powerpoint/2010/main" val="2172899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pellengér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56792"/>
            <a:ext cx="7128791" cy="5112568"/>
          </a:xfrm>
        </p:spPr>
      </p:pic>
    </p:spTree>
    <p:extLst>
      <p:ext uri="{BB962C8B-B14F-4D97-AF65-F5344CB8AC3E}">
        <p14:creationId xmlns:p14="http://schemas.microsoft.com/office/powerpoint/2010/main" val="4150771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0" i="1" dirty="0" err="1">
                <a:effectLst/>
              </a:rPr>
              <a:t>Cornelis</a:t>
            </a:r>
            <a:r>
              <a:rPr lang="hu-HU" b="0" i="1" dirty="0">
                <a:effectLst/>
              </a:rPr>
              <a:t> De </a:t>
            </a:r>
            <a:r>
              <a:rPr lang="hu-HU" b="0" i="1" dirty="0" err="1">
                <a:effectLst/>
              </a:rPr>
              <a:t>Wael</a:t>
            </a:r>
            <a:r>
              <a:rPr lang="hu-HU" b="0" i="1" dirty="0">
                <a:effectLst/>
              </a:rPr>
              <a:t>: Látogatás a börtönben (kb.1640)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72816"/>
            <a:ext cx="8424935" cy="4896544"/>
          </a:xfrm>
        </p:spPr>
      </p:pic>
    </p:spTree>
    <p:extLst>
      <p:ext uri="{BB962C8B-B14F-4D97-AF65-F5344CB8AC3E}">
        <p14:creationId xmlns:p14="http://schemas.microsoft.com/office/powerpoint/2010/main" val="1363243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Akkuzatórius</a:t>
            </a:r>
            <a:r>
              <a:rPr lang="hu-HU" dirty="0" smtClean="0"/>
              <a:t> eljárás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Polgári és büntető ügyekben</a:t>
            </a:r>
          </a:p>
          <a:p>
            <a:r>
              <a:rPr lang="hu-HU" dirty="0" smtClean="0"/>
              <a:t>Bíró passzív</a:t>
            </a:r>
          </a:p>
          <a:p>
            <a:r>
              <a:rPr lang="hu-HU" dirty="0" smtClean="0"/>
              <a:t>Felek aktívak (az ügy urai)</a:t>
            </a:r>
          </a:p>
          <a:p>
            <a:r>
              <a:rPr lang="hu-HU" dirty="0" smtClean="0"/>
              <a:t>Fél indítja</a:t>
            </a:r>
          </a:p>
          <a:p>
            <a:r>
              <a:rPr lang="hu-HU" dirty="0" smtClean="0"/>
              <a:t>Szóbeli, nyilvános, formális</a:t>
            </a:r>
          </a:p>
          <a:p>
            <a:r>
              <a:rPr lang="hu-HU" dirty="0" smtClean="0"/>
              <a:t>Bizonyítási eszközök: bevallás, szemle, eskütársak, istenítéletek (1215)</a:t>
            </a:r>
          </a:p>
          <a:p>
            <a:r>
              <a:rPr lang="hu-HU" dirty="0" smtClean="0"/>
              <a:t>Nincs jogorvoslat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12729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Mit érthetünk büntetőjog alatt?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/>
              <a:t> - Anyagi jog [nem kívánatos magatartások meghatározása: közösségellenes, társadalomra veszélyes,  materiálisan jogellenes , </a:t>
            </a:r>
          </a:p>
          <a:p>
            <a:pPr marL="0" indent="0">
              <a:buNone/>
            </a:pPr>
            <a:r>
              <a:rPr lang="hu-HU" dirty="0"/>
              <a:t>k</a:t>
            </a:r>
            <a:r>
              <a:rPr lang="hu-HU" dirty="0" smtClean="0"/>
              <a:t>özösségellenes ( a kor felfogás szerint)] </a:t>
            </a:r>
          </a:p>
          <a:p>
            <a:pPr>
              <a:buFontTx/>
              <a:buChar char="-"/>
            </a:pPr>
            <a:r>
              <a:rPr lang="hu-HU" dirty="0" smtClean="0"/>
              <a:t>Eljárásjog /büntetőjogi felelősségre vonás /</a:t>
            </a:r>
          </a:p>
          <a:p>
            <a:pPr>
              <a:buFontTx/>
              <a:buChar char="-"/>
            </a:pPr>
            <a:r>
              <a:rPr lang="hu-HU" dirty="0" smtClean="0"/>
              <a:t>Végrehajtási jog /ha bűnösnek nyilváníttatik: megbüntetik (büntetés végrehajtási jog)/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31164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Inkvizitórius</a:t>
            </a:r>
            <a:r>
              <a:rPr lang="hu-HU" dirty="0" smtClean="0"/>
              <a:t> eljárás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u-HU" dirty="0" smtClean="0"/>
              <a:t>Csak büntető per</a:t>
            </a:r>
          </a:p>
          <a:p>
            <a:r>
              <a:rPr lang="hu-HU" dirty="0" smtClean="0"/>
              <a:t>Bíró aktív</a:t>
            </a:r>
          </a:p>
          <a:p>
            <a:r>
              <a:rPr lang="hu-HU" dirty="0" smtClean="0"/>
              <a:t>Vádlott, sértett</a:t>
            </a:r>
          </a:p>
          <a:p>
            <a:r>
              <a:rPr lang="hu-HU" dirty="0" smtClean="0"/>
              <a:t>A bűnösség vélelme</a:t>
            </a:r>
          </a:p>
          <a:p>
            <a:r>
              <a:rPr lang="hu-HU" dirty="0" smtClean="0"/>
              <a:t>Hivatalból indul (is)</a:t>
            </a:r>
          </a:p>
          <a:p>
            <a:r>
              <a:rPr lang="hu-HU" dirty="0" smtClean="0"/>
              <a:t>Írásbeli, titkos</a:t>
            </a:r>
          </a:p>
          <a:p>
            <a:r>
              <a:rPr lang="hu-HU" dirty="0" smtClean="0"/>
              <a:t>Kötött bizonyítás</a:t>
            </a:r>
          </a:p>
          <a:p>
            <a:r>
              <a:rPr lang="hu-HU" dirty="0" smtClean="0"/>
              <a:t>Bizonyítási eszközök: Bevallás, szemle, iratok, tanú, tortúra</a:t>
            </a:r>
          </a:p>
          <a:p>
            <a:r>
              <a:rPr lang="hu-HU" dirty="0" smtClean="0"/>
              <a:t>Van jogorvoslat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45653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 smtClean="0"/>
              <a:t>Constitutio</a:t>
            </a:r>
            <a:r>
              <a:rPr lang="hu-HU" dirty="0" smtClean="0"/>
              <a:t> </a:t>
            </a:r>
            <a:r>
              <a:rPr lang="hu-HU" dirty="0" err="1" smtClean="0"/>
              <a:t>Criminalis</a:t>
            </a:r>
            <a:r>
              <a:rPr lang="hu-HU" dirty="0" smtClean="0"/>
              <a:t> </a:t>
            </a:r>
            <a:r>
              <a:rPr lang="hu-HU" dirty="0" err="1" smtClean="0"/>
              <a:t>Carolina</a:t>
            </a:r>
            <a:r>
              <a:rPr lang="hu-HU" dirty="0" smtClean="0"/>
              <a:t> </a:t>
            </a:r>
            <a:br>
              <a:rPr lang="hu-HU" dirty="0" smtClean="0"/>
            </a:br>
            <a:r>
              <a:rPr lang="hu-HU" dirty="0" smtClean="0"/>
              <a:t>/V. Károly, 1532/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Anyagi és eljárásjog</a:t>
            </a:r>
          </a:p>
          <a:p>
            <a:r>
              <a:rPr lang="hu-HU" dirty="0" smtClean="0"/>
              <a:t>Általános rész: tettes, részes, kísérlet, felelőtlenség</a:t>
            </a:r>
          </a:p>
          <a:p>
            <a:r>
              <a:rPr lang="hu-HU" dirty="0" smtClean="0"/>
              <a:t>Beszámíthatóság (7 éves korig nem büntethető, 7-14 éves korig mérsékelten)</a:t>
            </a:r>
          </a:p>
          <a:p>
            <a:r>
              <a:rPr lang="hu-HU" dirty="0" smtClean="0"/>
              <a:t>A véletlenül okozott sérelem nem büntetendő</a:t>
            </a:r>
          </a:p>
          <a:p>
            <a:r>
              <a:rPr lang="hu-HU" dirty="0" smtClean="0"/>
              <a:t>Kategóriák a bűncselekmények és büntetésekre</a:t>
            </a:r>
          </a:p>
          <a:p>
            <a:r>
              <a:rPr lang="hu-HU" dirty="0" smtClean="0"/>
              <a:t>Nem ismeri a </a:t>
            </a:r>
            <a:r>
              <a:rPr lang="hu-HU" dirty="0" err="1" smtClean="0"/>
              <a:t>nullum</a:t>
            </a:r>
            <a:r>
              <a:rPr lang="hu-HU" dirty="0" smtClean="0"/>
              <a:t> </a:t>
            </a:r>
            <a:r>
              <a:rPr lang="hu-HU" dirty="0" err="1" smtClean="0"/>
              <a:t>crimen</a:t>
            </a:r>
            <a:r>
              <a:rPr lang="hu-HU" dirty="0" smtClean="0"/>
              <a:t> sine lege és nulla </a:t>
            </a:r>
            <a:r>
              <a:rPr lang="hu-HU" dirty="0" err="1" smtClean="0"/>
              <a:t>poena</a:t>
            </a:r>
            <a:r>
              <a:rPr lang="hu-HU" dirty="0" smtClean="0"/>
              <a:t> sine lege elvét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81055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XIV. </a:t>
            </a:r>
            <a:r>
              <a:rPr lang="hu-HU" dirty="0"/>
              <a:t>Lajos</a:t>
            </a:r>
            <a:br>
              <a:rPr lang="hu-HU" dirty="0"/>
            </a:br>
            <a:r>
              <a:rPr lang="hu-HU" sz="2200" dirty="0"/>
              <a:t>1670. évi </a:t>
            </a:r>
            <a:r>
              <a:rPr lang="hu-HU" sz="2200" dirty="0" err="1"/>
              <a:t>Ordonnance</a:t>
            </a:r>
            <a:r>
              <a:rPr lang="hu-HU" sz="2200" dirty="0"/>
              <a:t> </a:t>
            </a:r>
            <a:r>
              <a:rPr lang="hu-HU" sz="2200" dirty="0" err="1"/>
              <a:t>Criminelle</a:t>
            </a:r>
            <a:endParaRPr lang="hu-HU" sz="2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Anyagi és eljárásjogi tv.</a:t>
            </a:r>
          </a:p>
          <a:p>
            <a:r>
              <a:rPr lang="hu-HU" dirty="0" err="1" smtClean="0"/>
              <a:t>Inkvizitórius</a:t>
            </a:r>
            <a:r>
              <a:rPr lang="hu-HU" dirty="0" smtClean="0"/>
              <a:t> </a:t>
            </a:r>
            <a:r>
              <a:rPr lang="hu-HU" dirty="0" err="1" smtClean="0"/>
              <a:t>elj</a:t>
            </a:r>
            <a:r>
              <a:rPr lang="hu-HU" dirty="0" smtClean="0"/>
              <a:t>. szabályai</a:t>
            </a:r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68249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Felvilágosodás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Mária Terézia és II. József humánusabb rendelkezései (tortúra elvetése, halálbüntetés megszüntetése)</a:t>
            </a:r>
          </a:p>
          <a:p>
            <a:r>
              <a:rPr lang="hu-HU" dirty="0" err="1" smtClean="0"/>
              <a:t>Beccaria</a:t>
            </a:r>
            <a:r>
              <a:rPr lang="hu-HU" dirty="0" smtClean="0"/>
              <a:t> (milánói iskola)</a:t>
            </a:r>
            <a:endParaRPr lang="hu-HU" dirty="0"/>
          </a:p>
          <a:p>
            <a:r>
              <a:rPr lang="hu-HU" dirty="0" err="1" smtClean="0"/>
              <a:t>Filangieri</a:t>
            </a:r>
            <a:r>
              <a:rPr lang="hu-HU" dirty="0" smtClean="0"/>
              <a:t> (nápolyi iskola)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24260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Cesare</a:t>
            </a:r>
            <a:r>
              <a:rPr lang="hu-HU" dirty="0" smtClean="0"/>
              <a:t> </a:t>
            </a:r>
            <a:r>
              <a:rPr lang="hu-HU" dirty="0" err="1" smtClean="0"/>
              <a:t>Beccaria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1738-1794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628800"/>
            <a:ext cx="4464496" cy="5040560"/>
          </a:xfrm>
        </p:spPr>
      </p:pic>
    </p:spTree>
    <p:extLst>
      <p:ext uri="{BB962C8B-B14F-4D97-AF65-F5344CB8AC3E}">
        <p14:creationId xmlns:p14="http://schemas.microsoft.com/office/powerpoint/2010/main" val="2092819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Beccaria</a:t>
            </a:r>
            <a:r>
              <a:rPr lang="hu-HU" dirty="0" smtClean="0"/>
              <a:t>:</a:t>
            </a:r>
            <a:br>
              <a:rPr lang="hu-HU" dirty="0" smtClean="0"/>
            </a:br>
            <a:r>
              <a:rPr lang="hu-HU" dirty="0" smtClean="0"/>
              <a:t> </a:t>
            </a:r>
            <a:r>
              <a:rPr lang="hu-HU" sz="2800" b="0" dirty="0">
                <a:effectLst/>
              </a:rPr>
              <a:t>A bűnökről és a büntetésekről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1764</a:t>
            </a:r>
          </a:p>
          <a:p>
            <a:r>
              <a:rPr lang="hu-HU" dirty="0" smtClean="0"/>
              <a:t>Előzmény: </a:t>
            </a:r>
            <a:r>
              <a:rPr lang="hu-HU" dirty="0" err="1" smtClean="0"/>
              <a:t>Calas</a:t>
            </a:r>
            <a:r>
              <a:rPr lang="hu-HU" dirty="0" smtClean="0"/>
              <a:t> – ügy</a:t>
            </a:r>
          </a:p>
          <a:p>
            <a:r>
              <a:rPr lang="hu-HU" dirty="0" smtClean="0"/>
              <a:t>= a korabeli viszonyok kritikája</a:t>
            </a:r>
          </a:p>
          <a:p>
            <a:r>
              <a:rPr lang="hu-HU" dirty="0" smtClean="0"/>
              <a:t>halálbüntetést elveti</a:t>
            </a:r>
          </a:p>
          <a:p>
            <a:r>
              <a:rPr lang="hu-HU" dirty="0" smtClean="0"/>
              <a:t>Arányosság elve</a:t>
            </a:r>
          </a:p>
          <a:p>
            <a:r>
              <a:rPr lang="hu-HU" dirty="0" smtClean="0"/>
              <a:t>Tortúrát elveti</a:t>
            </a:r>
          </a:p>
          <a:p>
            <a:r>
              <a:rPr lang="hu-HU" dirty="0" err="1" smtClean="0"/>
              <a:t>Nullum</a:t>
            </a:r>
            <a:r>
              <a:rPr lang="hu-HU" dirty="0" smtClean="0"/>
              <a:t> </a:t>
            </a:r>
            <a:r>
              <a:rPr lang="hu-HU" dirty="0" err="1" smtClean="0"/>
              <a:t>crimen</a:t>
            </a:r>
            <a:r>
              <a:rPr lang="hu-HU" dirty="0" smtClean="0"/>
              <a:t> sine lege</a:t>
            </a:r>
          </a:p>
          <a:p>
            <a:r>
              <a:rPr lang="hu-HU" dirty="0" smtClean="0"/>
              <a:t>Nulla </a:t>
            </a:r>
            <a:r>
              <a:rPr lang="hu-HU" dirty="0" err="1" smtClean="0"/>
              <a:t>poena</a:t>
            </a:r>
            <a:r>
              <a:rPr lang="hu-HU" dirty="0" smtClean="0"/>
              <a:t> sine lege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22660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Gaetano</a:t>
            </a:r>
            <a:r>
              <a:rPr lang="hu-HU" dirty="0" smtClean="0"/>
              <a:t> </a:t>
            </a:r>
            <a:r>
              <a:rPr lang="hu-HU" dirty="0" err="1" smtClean="0"/>
              <a:t>Filangieri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1752 -1788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>
                <a:effectLst/>
              </a:rPr>
              <a:t>Büntetőtv</a:t>
            </a:r>
            <a:r>
              <a:rPr lang="hu-HU" dirty="0" smtClean="0">
                <a:effectLst/>
              </a:rPr>
              <a:t>. Célja: </a:t>
            </a:r>
            <a:r>
              <a:rPr lang="hu-HU" dirty="0">
                <a:effectLst/>
              </a:rPr>
              <a:t>a </a:t>
            </a:r>
            <a:r>
              <a:rPr lang="hu-HU" dirty="0" err="1">
                <a:effectLst/>
              </a:rPr>
              <a:t>büntettest</a:t>
            </a:r>
            <a:r>
              <a:rPr lang="hu-HU" dirty="0">
                <a:effectLst/>
              </a:rPr>
              <a:t> a </a:t>
            </a:r>
            <a:r>
              <a:rPr lang="hu-HU" dirty="0" err="1">
                <a:effectLst/>
              </a:rPr>
              <a:t>büntett</a:t>
            </a:r>
            <a:r>
              <a:rPr lang="hu-HU" dirty="0">
                <a:effectLst/>
              </a:rPr>
              <a:t> ismétlésétől visszatartani, </a:t>
            </a:r>
            <a:r>
              <a:rPr lang="hu-HU" dirty="0" smtClean="0">
                <a:effectLst/>
              </a:rPr>
              <a:t> </a:t>
            </a:r>
            <a:r>
              <a:rPr lang="hu-HU" dirty="0">
                <a:effectLst/>
              </a:rPr>
              <a:t>másokat a rossz példa követésétől elrettenteni. </a:t>
            </a:r>
            <a:endParaRPr lang="hu-HU" dirty="0" smtClean="0">
              <a:effectLst/>
            </a:endParaRPr>
          </a:p>
          <a:p>
            <a:r>
              <a:rPr lang="hu-HU" dirty="0" smtClean="0">
                <a:effectLst/>
              </a:rPr>
              <a:t>Amig </a:t>
            </a:r>
            <a:r>
              <a:rPr lang="hu-HU" dirty="0">
                <a:effectLst/>
              </a:rPr>
              <a:t>a célt enyhébb büntetés által el lehet érni, </a:t>
            </a:r>
            <a:r>
              <a:rPr lang="hu-HU" dirty="0" smtClean="0">
                <a:effectLst/>
              </a:rPr>
              <a:t>súlyosabb </a:t>
            </a:r>
            <a:r>
              <a:rPr lang="hu-HU" dirty="0">
                <a:effectLst/>
              </a:rPr>
              <a:t>büntetés nem alkalmazandó</a:t>
            </a:r>
            <a:r>
              <a:rPr lang="hu-HU" dirty="0" smtClean="0">
                <a:effectLst/>
              </a:rPr>
              <a:t>.</a:t>
            </a:r>
          </a:p>
          <a:p>
            <a:r>
              <a:rPr lang="hu-HU" dirty="0" smtClean="0">
                <a:effectLst/>
              </a:rPr>
              <a:t>Rendszerez</a:t>
            </a:r>
          </a:p>
          <a:p>
            <a:r>
              <a:rPr lang="hu-HU" dirty="0" smtClean="0">
                <a:effectLst/>
              </a:rPr>
              <a:t>Nápolyi iskola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19294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Filangieri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556792"/>
            <a:ext cx="5112567" cy="5112568"/>
          </a:xfrm>
        </p:spPr>
      </p:pic>
    </p:spTree>
    <p:extLst>
      <p:ext uri="{BB962C8B-B14F-4D97-AF65-F5344CB8AC3E}">
        <p14:creationId xmlns:p14="http://schemas.microsoft.com/office/powerpoint/2010/main" val="2025465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87717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Közjog vagy magánjog 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Germánok: magánjog</a:t>
            </a:r>
          </a:p>
          <a:p>
            <a:pPr marL="0" indent="0">
              <a:buNone/>
            </a:pPr>
            <a:r>
              <a:rPr lang="hu-HU" dirty="0" smtClean="0"/>
              <a:t>       nincs állam</a:t>
            </a:r>
          </a:p>
          <a:p>
            <a:r>
              <a:rPr lang="hu-HU" dirty="0" smtClean="0"/>
              <a:t>Frank birodalom: az állam erősödésével közjogi elemek</a:t>
            </a:r>
          </a:p>
          <a:p>
            <a:r>
              <a:rPr lang="hu-HU" dirty="0" smtClean="0"/>
              <a:t>1215 után eljárásjogban kezd elkülönülni</a:t>
            </a:r>
          </a:p>
          <a:p>
            <a:r>
              <a:rPr lang="hu-HU" dirty="0" smtClean="0"/>
              <a:t>lassú folyamat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78905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Bűncselekmény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Társadalomra veszélyes cselekmény: tevékenység vagy mulasztás, amely mások személyét vagy jogait, illetve egy ország társadalmi, gazdasági, állami rendjét sérti vagy veszélyezteti.</a:t>
            </a: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Elkövetés módja?? /szóval, cselekedettel és mulasztással/</a:t>
            </a:r>
          </a:p>
          <a:p>
            <a:pPr marL="0" indent="0">
              <a:buNone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136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Bűnösség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Felróható magatartás: szándékosság, gondatlanság</a:t>
            </a:r>
          </a:p>
          <a:p>
            <a:r>
              <a:rPr lang="hu-HU" dirty="0" smtClean="0"/>
              <a:t>Ok-okozati összefüggés</a:t>
            </a:r>
          </a:p>
          <a:p>
            <a:r>
              <a:rPr lang="hu-HU" dirty="0" smtClean="0"/>
              <a:t>Büntetőjogi felelősség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78522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Modern kori alapelvek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Jogegyenlőség</a:t>
            </a:r>
          </a:p>
          <a:p>
            <a:r>
              <a:rPr lang="hu-HU" dirty="0" smtClean="0"/>
              <a:t>Ártatlanság vélelme</a:t>
            </a:r>
          </a:p>
          <a:p>
            <a:r>
              <a:rPr lang="hu-HU" dirty="0" err="1" smtClean="0"/>
              <a:t>Nullum</a:t>
            </a:r>
            <a:r>
              <a:rPr lang="hu-HU" dirty="0" smtClean="0"/>
              <a:t> </a:t>
            </a:r>
            <a:r>
              <a:rPr lang="hu-HU" dirty="0" err="1" smtClean="0"/>
              <a:t>crimen</a:t>
            </a:r>
            <a:r>
              <a:rPr lang="hu-HU" dirty="0" smtClean="0"/>
              <a:t> sine lege (Nincs bűncselekmény tv. nélkül)</a:t>
            </a:r>
          </a:p>
          <a:p>
            <a:r>
              <a:rPr lang="hu-HU" dirty="0" smtClean="0"/>
              <a:t>Nulla </a:t>
            </a:r>
            <a:r>
              <a:rPr lang="hu-HU" dirty="0" err="1" smtClean="0"/>
              <a:t>poena</a:t>
            </a:r>
            <a:r>
              <a:rPr lang="hu-HU" dirty="0" smtClean="0"/>
              <a:t> sine </a:t>
            </a:r>
            <a:r>
              <a:rPr lang="hu-HU" dirty="0"/>
              <a:t>lege (Nincs </a:t>
            </a:r>
            <a:r>
              <a:rPr lang="hu-HU" dirty="0" err="1" smtClean="0"/>
              <a:t>bűntetés</a:t>
            </a:r>
            <a:r>
              <a:rPr lang="hu-HU" dirty="0" smtClean="0"/>
              <a:t> </a:t>
            </a:r>
            <a:r>
              <a:rPr lang="hu-HU" dirty="0"/>
              <a:t>tv. nélkül)</a:t>
            </a:r>
            <a:endParaRPr lang="hu-HU" dirty="0" smtClean="0"/>
          </a:p>
          <a:p>
            <a:r>
              <a:rPr lang="hu-HU" dirty="0" smtClean="0"/>
              <a:t>Visszaható hatály tilalma (Deklaráció!!!)</a:t>
            </a:r>
          </a:p>
          <a:p>
            <a:r>
              <a:rPr lang="hu-HU" dirty="0" smtClean="0"/>
              <a:t>Analógia alkalmazásának tilalma</a:t>
            </a:r>
          </a:p>
          <a:p>
            <a:r>
              <a:rPr lang="hu-HU" dirty="0" smtClean="0"/>
              <a:t>Arányosság elve /</a:t>
            </a:r>
            <a:r>
              <a:rPr lang="hu-HU" dirty="0" err="1" smtClean="0"/>
              <a:t>trichotómia</a:t>
            </a:r>
            <a:r>
              <a:rPr lang="hu-HU" dirty="0" smtClean="0"/>
              <a:t>-bűntett, vétség, kihágás/</a:t>
            </a:r>
          </a:p>
          <a:p>
            <a:r>
              <a:rPr lang="hu-HU" dirty="0" smtClean="0"/>
              <a:t>Kétszeres értékelés tilalma</a:t>
            </a:r>
          </a:p>
          <a:p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33837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Büntetés/szankció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Joghátrány</a:t>
            </a:r>
          </a:p>
          <a:p>
            <a:r>
              <a:rPr lang="hu-HU" dirty="0" smtClean="0"/>
              <a:t>Büntetések rendszere:</a:t>
            </a:r>
          </a:p>
          <a:p>
            <a:pPr marL="0" indent="0">
              <a:buNone/>
            </a:pPr>
            <a:r>
              <a:rPr lang="hu-HU" dirty="0"/>
              <a:t> </a:t>
            </a:r>
            <a:r>
              <a:rPr lang="hu-HU" dirty="0" smtClean="0"/>
              <a:t>- főbüntetés</a:t>
            </a:r>
          </a:p>
          <a:p>
            <a:pPr marL="0" indent="0">
              <a:buNone/>
            </a:pPr>
            <a:r>
              <a:rPr lang="hu-HU" dirty="0"/>
              <a:t> </a:t>
            </a:r>
            <a:r>
              <a:rPr lang="hu-HU" dirty="0" smtClean="0"/>
              <a:t>- mellékbüntetés</a:t>
            </a:r>
          </a:p>
          <a:p>
            <a:pPr marL="0" indent="0">
              <a:buNone/>
            </a:pPr>
            <a:r>
              <a:rPr lang="hu-HU" dirty="0"/>
              <a:t> </a:t>
            </a:r>
            <a:r>
              <a:rPr lang="hu-HU" dirty="0" smtClean="0"/>
              <a:t>- intézkedés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789858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Feladat/cél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Védelem (állampolgár, állam)</a:t>
            </a:r>
          </a:p>
          <a:p>
            <a:r>
              <a:rPr lang="hu-HU" dirty="0" smtClean="0"/>
              <a:t>Megtorlás</a:t>
            </a:r>
          </a:p>
          <a:p>
            <a:r>
              <a:rPr lang="hu-HU" dirty="0" smtClean="0"/>
              <a:t>Elrettentés</a:t>
            </a:r>
          </a:p>
          <a:p>
            <a:r>
              <a:rPr lang="hu-HU" dirty="0" smtClean="0"/>
              <a:t>Megelőzés</a:t>
            </a:r>
          </a:p>
          <a:p>
            <a:r>
              <a:rPr lang="hu-HU" dirty="0" smtClean="0"/>
              <a:t>jóvátétel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07275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Középkor: anyagi jog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Jogforrás: szokásjog</a:t>
            </a:r>
          </a:p>
          <a:p>
            <a:pPr marL="0" indent="0">
              <a:buNone/>
            </a:pPr>
            <a:r>
              <a:rPr lang="hu-HU" dirty="0"/>
              <a:t> </a:t>
            </a:r>
            <a:r>
              <a:rPr lang="hu-HU" dirty="0" smtClean="0"/>
              <a:t>                     királyi törvények</a:t>
            </a:r>
          </a:p>
          <a:p>
            <a:pPr marL="0" indent="0">
              <a:buNone/>
            </a:pPr>
            <a:r>
              <a:rPr lang="hu-HU" dirty="0"/>
              <a:t> </a:t>
            </a:r>
            <a:r>
              <a:rPr lang="hu-HU" dirty="0" smtClean="0"/>
              <a:t>                     egyházi törvények</a:t>
            </a:r>
          </a:p>
          <a:p>
            <a:r>
              <a:rPr lang="hu-HU" dirty="0" smtClean="0"/>
              <a:t>Tipikus bűncselekmények: tolvajlás, latorság /rablás/,  gyilkosság,  tolvajok és rablott holmik rejtegetése,  hamis pénzverés és </a:t>
            </a:r>
            <a:r>
              <a:rPr lang="hu-HU" dirty="0" err="1" smtClean="0"/>
              <a:t>-terjesztés</a:t>
            </a:r>
            <a:r>
              <a:rPr lang="hu-HU" dirty="0" smtClean="0"/>
              <a:t>, gyújtogatás, a pecsét- és oklevél-hamisítás, bűbájosság, a fajtalankodás,  csonkítás,  megrontás + király, egyház, állam ellenes bűncselekmények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71078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TM04033921[[fn=Damaszt]]</Template>
  <TotalTime>555</TotalTime>
  <Words>627</Words>
  <Application>Microsoft Office PowerPoint</Application>
  <PresentationFormat>Diavetítés a képernyőre (4:3 oldalarány)</PresentationFormat>
  <Paragraphs>120</Paragraphs>
  <Slides>28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28</vt:i4>
      </vt:variant>
    </vt:vector>
  </HeadingPairs>
  <TitlesOfParts>
    <vt:vector size="33" baseType="lpstr">
      <vt:lpstr>Arial</vt:lpstr>
      <vt:lpstr>Bookman Old Style</vt:lpstr>
      <vt:lpstr>Rockwell</vt:lpstr>
      <vt:lpstr>Times New Roman</vt:lpstr>
      <vt:lpstr>Damask</vt:lpstr>
      <vt:lpstr>Büntetőjog</vt:lpstr>
      <vt:lpstr>Mit érthetünk büntetőjog alatt?</vt:lpstr>
      <vt:lpstr>Közjog vagy magánjog ?</vt:lpstr>
      <vt:lpstr>Bűncselekmény</vt:lpstr>
      <vt:lpstr>Bűnösség</vt:lpstr>
      <vt:lpstr>Modern kori alapelvek</vt:lpstr>
      <vt:lpstr>Büntetés/szankció</vt:lpstr>
      <vt:lpstr>Feladat/cél</vt:lpstr>
      <vt:lpstr>Középkor: anyagi jog</vt:lpstr>
      <vt:lpstr>PowerPoint-bemutató</vt:lpstr>
      <vt:lpstr>PowerPoint-bemutató</vt:lpstr>
      <vt:lpstr>akasztás</vt:lpstr>
      <vt:lpstr>lefejezés</vt:lpstr>
      <vt:lpstr>kerékbetörés</vt:lpstr>
      <vt:lpstr>máglyahalál</vt:lpstr>
      <vt:lpstr>kaloda</vt:lpstr>
      <vt:lpstr>pellengér</vt:lpstr>
      <vt:lpstr>Cornelis De Wael: Látogatás a börtönben (kb.1640)</vt:lpstr>
      <vt:lpstr>Akkuzatórius eljárás</vt:lpstr>
      <vt:lpstr>Inkvizitórius eljárás</vt:lpstr>
      <vt:lpstr>Constitutio Criminalis Carolina  /V. Károly, 1532/</vt:lpstr>
      <vt:lpstr>XIV. Lajos 1670. évi Ordonnance Criminelle</vt:lpstr>
      <vt:lpstr>Felvilágosodás</vt:lpstr>
      <vt:lpstr>Cesare Beccaria 1738-1794</vt:lpstr>
      <vt:lpstr>Beccaria:  A bűnökről és a büntetésekről</vt:lpstr>
      <vt:lpstr>Gaetano Filangieri 1752 -1788</vt:lpstr>
      <vt:lpstr>Filangieri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Büntetőjog</dc:title>
  <dc:creator>PPKE</dc:creator>
  <cp:lastModifiedBy>Körmendy Renáta</cp:lastModifiedBy>
  <cp:revision>42</cp:revision>
  <dcterms:created xsi:type="dcterms:W3CDTF">2016-04-07T22:02:35Z</dcterms:created>
  <dcterms:modified xsi:type="dcterms:W3CDTF">2021-11-11T08:24:47Z</dcterms:modified>
</cp:coreProperties>
</file>