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9727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6915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5708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8962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937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5530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4174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9568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0319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2247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0253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8179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3193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3137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3116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29532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ACDCE-2F8F-458D-8591-7E6D924F69D6}" type="datetimeFigureOut">
              <a:rPr lang="hu-HU" smtClean="0"/>
              <a:t>2024. 09. 23.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EC59D0-42BD-479F-8F63-F80C73EE33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774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Verfassung" TargetMode="External"/><Relationship Id="rId3" Type="http://schemas.openxmlformats.org/officeDocument/2006/relationships/hyperlink" Target="https://de.wikipedia.org/wiki/Politikwissenschaft" TargetMode="External"/><Relationship Id="rId7" Type="http://schemas.openxmlformats.org/officeDocument/2006/relationships/hyperlink" Target="https://de.wikipedia.org/wiki/Staatsorganisationsrecht" TargetMode="External"/><Relationship Id="rId2" Type="http://schemas.openxmlformats.org/officeDocument/2006/relationships/hyperlink" Target="https://de.wikipedia.org/wiki/Allgemeine_Staatsleh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Staat" TargetMode="External"/><Relationship Id="rId5" Type="http://schemas.openxmlformats.org/officeDocument/2006/relationships/hyperlink" Target="https://de.wikipedia.org/wiki/Recht" TargetMode="External"/><Relationship Id="rId4" Type="http://schemas.openxmlformats.org/officeDocument/2006/relationships/hyperlink" Target="https://de.wikipedia.org/wiki/Vergleichende_Rechtswissenschaft" TargetMode="External"/><Relationship Id="rId9" Type="http://schemas.openxmlformats.org/officeDocument/2006/relationships/hyperlink" Target="https://de.wikipedia.org/wiki/Vereinigtes_K%C3%B6nigreich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Verfassungsm%C3%A4%C3%9Fige_Ordnung" TargetMode="External"/><Relationship Id="rId13" Type="http://schemas.openxmlformats.org/officeDocument/2006/relationships/hyperlink" Target="https://de.wikipedia.org/wiki/Verwaltung" TargetMode="External"/><Relationship Id="rId18" Type="http://schemas.openxmlformats.org/officeDocument/2006/relationships/hyperlink" Target="https://de.wikipedia.org/wiki/Freiheit" TargetMode="External"/><Relationship Id="rId3" Type="http://schemas.openxmlformats.org/officeDocument/2006/relationships/hyperlink" Target="https://de.wikipedia.org/wiki/Recht" TargetMode="External"/><Relationship Id="rId21" Type="http://schemas.openxmlformats.org/officeDocument/2006/relationships/hyperlink" Target="https://de.wikipedia.org/wiki/Politik" TargetMode="External"/><Relationship Id="rId7" Type="http://schemas.openxmlformats.org/officeDocument/2006/relationships/hyperlink" Target="https://de.wikipedia.org/wiki/Polizeistaat" TargetMode="External"/><Relationship Id="rId12" Type="http://schemas.openxmlformats.org/officeDocument/2006/relationships/hyperlink" Target="https://de.wikipedia.org/wiki/Gesetzgebung" TargetMode="External"/><Relationship Id="rId17" Type="http://schemas.openxmlformats.org/officeDocument/2006/relationships/hyperlink" Target="https://de.wikipedia.org/wiki/Individuum" TargetMode="External"/><Relationship Id="rId2" Type="http://schemas.openxmlformats.org/officeDocument/2006/relationships/hyperlink" Target="https://de.wikipedia.org/wiki/Staat" TargetMode="External"/><Relationship Id="rId16" Type="http://schemas.openxmlformats.org/officeDocument/2006/relationships/hyperlink" Target="https://de.wikipedia.org/wiki/Staatsziel" TargetMode="External"/><Relationship Id="rId20" Type="http://schemas.openxmlformats.org/officeDocument/2006/relationships/hyperlink" Target="https://de.wikipedia.org/wiki/Gerechtigke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Unrechtsstaat" TargetMode="External"/><Relationship Id="rId11" Type="http://schemas.openxmlformats.org/officeDocument/2006/relationships/hyperlink" Target="https://de.wikipedia.org/wiki/Regierung" TargetMode="External"/><Relationship Id="rId24" Type="http://schemas.openxmlformats.org/officeDocument/2006/relationships/hyperlink" Target="https://de.wikipedia.org/wiki/Politische_Kultur" TargetMode="External"/><Relationship Id="rId5" Type="http://schemas.openxmlformats.org/officeDocument/2006/relationships/hyperlink" Target="https://de.wikipedia.org/wiki/Staatsgewalt" TargetMode="External"/><Relationship Id="rId15" Type="http://schemas.openxmlformats.org/officeDocument/2006/relationships/hyperlink" Target="https://de.wikipedia.org/wiki/Verfassung" TargetMode="External"/><Relationship Id="rId23" Type="http://schemas.openxmlformats.org/officeDocument/2006/relationships/hyperlink" Target="https://de.wikipedia.org/wiki/Subsidiarit%C3%A4t" TargetMode="External"/><Relationship Id="rId10" Type="http://schemas.openxmlformats.org/officeDocument/2006/relationships/hyperlink" Target="https://de.wikipedia.org/wiki/Legitimation_(Politikwissenschaft)" TargetMode="External"/><Relationship Id="rId19" Type="http://schemas.openxmlformats.org/officeDocument/2006/relationships/hyperlink" Target="https://de.wikipedia.org/wiki/Grundrechte" TargetMode="External"/><Relationship Id="rId4" Type="http://schemas.openxmlformats.org/officeDocument/2006/relationships/hyperlink" Target="https://de.wikipedia.org/wiki/Organ_(Recht)" TargetMode="External"/><Relationship Id="rId9" Type="http://schemas.openxmlformats.org/officeDocument/2006/relationships/hyperlink" Target="https://de.wikipedia.org/wiki/Gesetz" TargetMode="External"/><Relationship Id="rId14" Type="http://schemas.openxmlformats.org/officeDocument/2006/relationships/hyperlink" Target="https://de.wikipedia.org/wiki/Willk%C3%BCr_(Recht)" TargetMode="External"/><Relationship Id="rId22" Type="http://schemas.openxmlformats.org/officeDocument/2006/relationships/hyperlink" Target="https://de.wikipedia.org/wiki/Gemeinwese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Demokratietheorie" TargetMode="External"/><Relationship Id="rId13" Type="http://schemas.openxmlformats.org/officeDocument/2006/relationships/hyperlink" Target="https://de.wikipedia.org/wiki/Abraham_Lincoln" TargetMode="External"/><Relationship Id="rId3" Type="http://schemas.openxmlformats.org/officeDocument/2006/relationships/hyperlink" Target="https://de.wikipedia.org/wiki/Herrschaft" TargetMode="External"/><Relationship Id="rId7" Type="http://schemas.openxmlformats.org/officeDocument/2006/relationships/hyperlink" Target="https://de.wikipedia.org/wiki/Staatsform" TargetMode="External"/><Relationship Id="rId12" Type="http://schemas.openxmlformats.org/officeDocument/2006/relationships/hyperlink" Target="https://de.wikipedia.org/wiki/Aristoteles" TargetMode="External"/><Relationship Id="rId2" Type="http://schemas.openxmlformats.org/officeDocument/2006/relationships/hyperlink" Target="https://de.wikipedia.org/wiki/Altgriechische_Sprach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Politikwissenschaft" TargetMode="External"/><Relationship Id="rId11" Type="http://schemas.openxmlformats.org/officeDocument/2006/relationships/hyperlink" Target="https://de.wikipedia.org/wiki/Politie" TargetMode="External"/><Relationship Id="rId5" Type="http://schemas.openxmlformats.org/officeDocument/2006/relationships/hyperlink" Target="https://de.wikipedia.org/wiki/Politische_Willensbildung" TargetMode="External"/><Relationship Id="rId15" Type="http://schemas.openxmlformats.org/officeDocument/2006/relationships/hyperlink" Target="https://de.wikipedia.org/wiki/Volk" TargetMode="External"/><Relationship Id="rId10" Type="http://schemas.openxmlformats.org/officeDocument/2006/relationships/hyperlink" Target="https://de.wikipedia.org/wiki/Herodot" TargetMode="External"/><Relationship Id="rId4" Type="http://schemas.openxmlformats.org/officeDocument/2006/relationships/hyperlink" Target="https://de.wikipedia.org/wiki/Politische_Partizipation" TargetMode="External"/><Relationship Id="rId9" Type="http://schemas.openxmlformats.org/officeDocument/2006/relationships/hyperlink" Target="https://de.wikipedia.org/wiki/Attische_Demokratie" TargetMode="External"/><Relationship Id="rId14" Type="http://schemas.openxmlformats.org/officeDocument/2006/relationships/hyperlink" Target="https://de.wikipedia.org/wiki/Gettysburg_Addres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Giovanni_Sartori_(Politikwissenschaftler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Staatsb%C3%BCrgerschaft" TargetMode="External"/><Relationship Id="rId7" Type="http://schemas.openxmlformats.org/officeDocument/2006/relationships/hyperlink" Target="https://de.wikipedia.org/wiki/Meinungsfreiheit" TargetMode="External"/><Relationship Id="rId2" Type="http://schemas.openxmlformats.org/officeDocument/2006/relationships/hyperlink" Target="https://de.wikipedia.org/wiki/Kurt_Leo_Shel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Unterdr%C3%BCckung" TargetMode="External"/><Relationship Id="rId5" Type="http://schemas.openxmlformats.org/officeDocument/2006/relationships/hyperlink" Target="https://de.wikipedia.org/wiki/Diskriminierung" TargetMode="External"/><Relationship Id="rId4" Type="http://schemas.openxmlformats.org/officeDocument/2006/relationships/hyperlink" Target="https://de.wikipedia.org/wiki/Gleichheitssatz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Sozialstaat" TargetMode="External"/><Relationship Id="rId3" Type="http://schemas.openxmlformats.org/officeDocument/2006/relationships/hyperlink" Target="https://de.wikipedia.org/wiki/Mehrheit" TargetMode="External"/><Relationship Id="rId7" Type="http://schemas.openxmlformats.org/officeDocument/2006/relationships/hyperlink" Target="https://de.wikipedia.org/wiki/Rechtsstaat" TargetMode="External"/><Relationship Id="rId2" Type="http://schemas.openxmlformats.org/officeDocument/2006/relationships/hyperlink" Target="https://de.wikipedia.org/wiki/Volkssouver%C3%A4nit%C3%A4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Pluralismus_(Politik)" TargetMode="External"/><Relationship Id="rId5" Type="http://schemas.openxmlformats.org/officeDocument/2006/relationships/hyperlink" Target="https://de.wikipedia.org/wiki/Wohlfahrt" TargetMode="External"/><Relationship Id="rId10" Type="http://schemas.openxmlformats.org/officeDocument/2006/relationships/hyperlink" Target="https://de.wikipedia.org/wiki/Politisches_System" TargetMode="External"/><Relationship Id="rId4" Type="http://schemas.openxmlformats.org/officeDocument/2006/relationships/hyperlink" Target="https://de.wikipedia.org/wiki/Verfassungsm%C3%A4%C3%9Fige_Ordnung" TargetMode="External"/><Relationship Id="rId9" Type="http://schemas.openxmlformats.org/officeDocument/2006/relationships/hyperlink" Target="https://de.wikipedia.org/wiki/Privateigentu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Legislative" TargetMode="External"/><Relationship Id="rId13" Type="http://schemas.openxmlformats.org/officeDocument/2006/relationships/hyperlink" Target="https://de.wikipedia.org/wiki/Repr%C3%A4sentative_Demokratie" TargetMode="External"/><Relationship Id="rId18" Type="http://schemas.openxmlformats.org/officeDocument/2006/relationships/hyperlink" Target="https://de.wikipedia.org/wiki/Pressefreiheit" TargetMode="External"/><Relationship Id="rId3" Type="http://schemas.openxmlformats.org/officeDocument/2006/relationships/hyperlink" Target="https://de.wikipedia.org/wiki/Westliche_Welt" TargetMode="External"/><Relationship Id="rId21" Type="http://schemas.openxmlformats.org/officeDocument/2006/relationships/hyperlink" Target="https://de.wikipedia.org/wiki/Stimmvolk" TargetMode="External"/><Relationship Id="rId7" Type="http://schemas.openxmlformats.org/officeDocument/2006/relationships/hyperlink" Target="https://de.wikipedia.org/wiki/Wahl" TargetMode="External"/><Relationship Id="rId12" Type="http://schemas.openxmlformats.org/officeDocument/2006/relationships/hyperlink" Target="https://de.wikipedia.org/wiki/Grundrechte" TargetMode="External"/><Relationship Id="rId17" Type="http://schemas.openxmlformats.org/officeDocument/2006/relationships/hyperlink" Target="https://de.wikipedia.org/wiki/Freie_Meinungs%C3%A4u%C3%9Ferung" TargetMode="External"/><Relationship Id="rId2" Type="http://schemas.openxmlformats.org/officeDocument/2006/relationships/hyperlink" Target="https://de.wikipedia.org/wiki/Liberale_Demokratie" TargetMode="External"/><Relationship Id="rId16" Type="http://schemas.openxmlformats.org/officeDocument/2006/relationships/hyperlink" Target="https://de.wikipedia.org/wiki/Opposition_(Politik)" TargetMode="External"/><Relationship Id="rId20" Type="http://schemas.openxmlformats.org/officeDocument/2006/relationships/hyperlink" Target="https://de.wikipedia.org/wiki/Direkte_Demokrat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Wahlgeheimnis" TargetMode="External"/><Relationship Id="rId11" Type="http://schemas.openxmlformats.org/officeDocument/2006/relationships/hyperlink" Target="https://de.wikipedia.org/wiki/Gewaltenteilung" TargetMode="External"/><Relationship Id="rId5" Type="http://schemas.openxmlformats.org/officeDocument/2006/relationships/hyperlink" Target="https://de.wikipedia.org/wiki/Freie_Wahl" TargetMode="External"/><Relationship Id="rId15" Type="http://schemas.openxmlformats.org/officeDocument/2006/relationships/hyperlink" Target="https://de.wikipedia.org/wiki/Legitimation_(Politikwissenschaft)" TargetMode="External"/><Relationship Id="rId10" Type="http://schemas.openxmlformats.org/officeDocument/2006/relationships/hyperlink" Target="https://de.wikipedia.org/wiki/Judikative" TargetMode="External"/><Relationship Id="rId19" Type="http://schemas.openxmlformats.org/officeDocument/2006/relationships/hyperlink" Target="https://de.wikipedia.org/wiki/Minderheitenschutz" TargetMode="External"/><Relationship Id="rId4" Type="http://schemas.openxmlformats.org/officeDocument/2006/relationships/hyperlink" Target="https://de.wikipedia.org/wiki/Allgemeines_Wahlrecht" TargetMode="External"/><Relationship Id="rId9" Type="http://schemas.openxmlformats.org/officeDocument/2006/relationships/hyperlink" Target="https://de.wikipedia.org/wiki/Exekutive" TargetMode="External"/><Relationship Id="rId14" Type="http://schemas.openxmlformats.org/officeDocument/2006/relationships/hyperlink" Target="https://de.wikipedia.org/wiki/Partei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Pflicht" TargetMode="External"/><Relationship Id="rId13" Type="http://schemas.openxmlformats.org/officeDocument/2006/relationships/hyperlink" Target="https://de.wikipedia.org/wiki/Pr%C3%A4ambel" TargetMode="External"/><Relationship Id="rId3" Type="http://schemas.openxmlformats.org/officeDocument/2006/relationships/hyperlink" Target="https://de.wikipedia.org/wiki/Staat" TargetMode="External"/><Relationship Id="rId7" Type="http://schemas.openxmlformats.org/officeDocument/2006/relationships/hyperlink" Target="https://de.wikipedia.org/wiki/Grundrechte" TargetMode="External"/><Relationship Id="rId12" Type="http://schemas.openxmlformats.org/officeDocument/2006/relationships/hyperlink" Target="https://de.wikipedia.org/wiki/Staatsziel" TargetMode="External"/><Relationship Id="rId2" Type="http://schemas.openxmlformats.org/officeDocument/2006/relationships/hyperlink" Target="https://de.wikipedia.org/wiki/Rech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Staatsorganisationsrecht" TargetMode="External"/><Relationship Id="rId11" Type="http://schemas.openxmlformats.org/officeDocument/2006/relationships/hyperlink" Target="https://de.wikipedia.org/wiki/Macht" TargetMode="External"/><Relationship Id="rId5" Type="http://schemas.openxmlformats.org/officeDocument/2006/relationships/hyperlink" Target="https://de.wikipedia.org/wiki/Staatenverbund" TargetMode="External"/><Relationship Id="rId10" Type="http://schemas.openxmlformats.org/officeDocument/2006/relationships/hyperlink" Target="https://de.wikipedia.org/wiki/Rechtsnorm" TargetMode="External"/><Relationship Id="rId4" Type="http://schemas.openxmlformats.org/officeDocument/2006/relationships/hyperlink" Target="https://de.wikipedia.org/wiki/Gliedstaat" TargetMode="External"/><Relationship Id="rId9" Type="http://schemas.openxmlformats.org/officeDocument/2006/relationships/hyperlink" Target="https://de.wikipedia.org/wiki/Pouvoir_constitu%C3%A9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Verfassunggebende_Gewalt" TargetMode="External"/><Relationship Id="rId2" Type="http://schemas.openxmlformats.org/officeDocument/2006/relationships/hyperlink" Target="https://de.wikipedia.org/wiki/Legitimit%C3%A4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.wikipedia.org/wiki/Staatsvolk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Verfassungswidrigkeit" TargetMode="External"/><Relationship Id="rId3" Type="http://schemas.openxmlformats.org/officeDocument/2006/relationships/hyperlink" Target="https://de.wikipedia.org/wiki/Vorrang_der_Verfassung" TargetMode="External"/><Relationship Id="rId7" Type="http://schemas.openxmlformats.org/officeDocument/2006/relationships/hyperlink" Target="https://de.wikipedia.org/wiki/Normenkontrolle" TargetMode="External"/><Relationship Id="rId2" Type="http://schemas.openxmlformats.org/officeDocument/2006/relationships/hyperlink" Target="https://de.wikipedia.org/wiki/Geset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Verfassungsgerichtsbarkeit" TargetMode="External"/><Relationship Id="rId5" Type="http://schemas.openxmlformats.org/officeDocument/2006/relationships/hyperlink" Target="https://de.wikipedia.org/wiki/Verfassungs%C3%A4nderung" TargetMode="External"/><Relationship Id="rId4" Type="http://schemas.openxmlformats.org/officeDocument/2006/relationships/hyperlink" Target="https://de.wikipedia.org/wiki/Staatsorgan" TargetMode="External"/><Relationship Id="rId9" Type="http://schemas.openxmlformats.org/officeDocument/2006/relationships/hyperlink" Target="https://de.wikipedia.org/wiki/Verfassungswidriges_Verfassungsrech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2B8F15-0D5A-5A35-6C91-8F703663E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Demokratie</a:t>
            </a:r>
            <a:r>
              <a:rPr lang="hu-HU" dirty="0"/>
              <a:t>, </a:t>
            </a:r>
            <a:r>
              <a:rPr lang="hu-HU" dirty="0" err="1"/>
              <a:t>Verfassung</a:t>
            </a:r>
            <a:r>
              <a:rPr lang="hu-HU" dirty="0"/>
              <a:t>,</a:t>
            </a:r>
            <a:br>
              <a:rPr lang="hu-HU" dirty="0"/>
            </a:br>
            <a:r>
              <a:rPr lang="hu-HU" dirty="0" err="1"/>
              <a:t>Verfassungsrecht</a:t>
            </a:r>
            <a:r>
              <a:rPr lang="hu-HU" dirty="0"/>
              <a:t>, </a:t>
            </a:r>
            <a:r>
              <a:rPr lang="hu-HU"/>
              <a:t>Rechtsstaat 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C64253F-B504-F288-AB61-02CE940CF2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6507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AC4C90-E066-7C6C-6DD3-EB5718EFC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Verfassungsrecht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28167B-2EA0-ACDF-6374-788662D52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Als </a:t>
            </a:r>
            <a:r>
              <a:rPr lang="de-DE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Verfassungsrecht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wird in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llgemeine Staatslehre"/>
              </a:rPr>
              <a:t>allgemeinen Staatslehre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Politikwissenschaft"/>
              </a:rPr>
              <a:t>Politikwissenschaft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Vergleichende Rechtswissenschaft"/>
              </a:rPr>
              <a:t>Verfassungsvergleichung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die Lehre von den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Recht"/>
              </a:rPr>
              <a:t>rechtlichen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Grundlagen eines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Staat"/>
              </a:rPr>
              <a:t>Staates</a:t>
            </a:r>
            <a:r>
              <a:rPr lang="hu-H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beziehungsweise von Staaten untereinander bezeichnet.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Hierzu zählt vor allem die Lehre von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Staatsorganisationsrecht"/>
              </a:rPr>
              <a:t>Organisation des Staates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Regelmäßig sind die verfassungsrechtlichen Grundlagen in einer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Verfassung"/>
              </a:rPr>
              <a:t>Verfassungsurkunde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niedergelegt;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als Staat ohne geschriebene Verfassung, d. h. lediglich mit einer </a:t>
            </a:r>
            <a:r>
              <a:rPr lang="de-DE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Verfassung im materiellen Sinn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ist das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Vereinigtes Königreich"/>
              </a:rPr>
              <a:t>Vereinigte Königreich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zu nennen. 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0759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489DD2-4542-5A97-D23E-3F0C6FC08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Rechtsstaat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92A78A-6E4F-FCC8-5F2C-3FBE8B6A7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Ein </a:t>
            </a:r>
            <a:r>
              <a:rPr lang="de-DE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Rechtsstaat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ist ein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Staat"/>
              </a:rPr>
              <a:t>Staat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Tx/>
              <a:buChar char="-"/>
            </a:pP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der einerseits allgemein verbindliches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Recht"/>
              </a:rPr>
              <a:t>Recht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schafft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Tx/>
              <a:buChar char="-"/>
            </a:pP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und andererseits seine eigenen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Organ (Recht)"/>
              </a:rPr>
              <a:t>Organe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zur Ausübung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Staatsgewalt"/>
              </a:rPr>
              <a:t>staatlichen Gewalt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an das Recht bindet.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Als Gegenbegriff gilt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Unrechtsstaat"/>
              </a:rPr>
              <a:t>Unrechtsstaat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oder später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Polizeistaat"/>
              </a:rPr>
              <a:t>Polizeistaat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Verfassungsmäßige Ordnung"/>
              </a:rPr>
              <a:t>verfassungsmäßige Bindung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durch Recht 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Gesetz"/>
              </a:rPr>
              <a:t>Gesetz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Legitimation (Politikwissenschaft)"/>
              </a:rPr>
              <a:t>legitimiert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das Handeln einer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Regierung"/>
              </a:rPr>
              <a:t>Regierung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Gesetzgebung"/>
              </a:rPr>
              <a:t>Gesetzgebung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Verwaltung"/>
              </a:rPr>
              <a:t>Verwaltung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 schützt vor staatlicher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Willkür (Recht)"/>
              </a:rPr>
              <a:t>Willkür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Das Prinzip des Rechtsstaats zielt damit auf Maßhaltung bei allem staatlichen Handeln ab, verhilft aber gleichzeitig dazu, im Rahmen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Verfassung"/>
              </a:rPr>
              <a:t>Verfassung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gesetzte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6" tooltip="Staatsziel"/>
              </a:rPr>
              <a:t>Staatsziele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zu verwirklichen. Mit dieser Beschränkung eröffnet die Staatsverfassung dem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7" tooltip="Individuum"/>
              </a:rPr>
              <a:t>Einzelnen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die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8" tooltip="Freiheit"/>
              </a:rPr>
              <a:t>Freiheit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seinen durch die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9" tooltip="Grundrechte"/>
              </a:rPr>
              <a:t>Grundrechte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garantierten Handlungsspielraum zu nutzen. Ziel dabei ist die Gewährleistung von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0" tooltip="Gerechtigkeit"/>
              </a:rPr>
              <a:t>Gerechtigkeit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im Verhältnis der Bürger untereinander, weil sie sich unter einem allgemeinen Gesetz der Freiheit vereinen.</a:t>
            </a:r>
          </a:p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Rechtsstaatlichkeit ist eine der wichtigsten Forderungen an ein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1" tooltip="Politik"/>
              </a:rPr>
              <a:t>politisches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2" tooltip="Gemeinwesen"/>
              </a:rPr>
              <a:t>Gemeinwesen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 dient zusammen mit anderen Strukturierungen (z. B. dem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3" tooltip="Subsidiarität"/>
              </a:rPr>
              <a:t>Subsidiaritätsprinzip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einer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4" tooltip="Politische Kultur"/>
              </a:rPr>
              <a:t>Kultivierung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der Demokratie.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1926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45B55A-769C-3AAE-7067-C93CCDBF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51CA1DE-9958-5F79-45A9-40CEC8643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016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434A7E-345F-06B4-B36E-FE111A74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0" dirty="0">
                <a:effectLst/>
                <a:latin typeface="Arial" panose="020B0604020202020204" pitchFamily="34" charset="0"/>
              </a:rPr>
              <a:t>Demokratie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13947D0-4FC5-3A8A-FBF8-6C1BFEFB4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Demokratie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(von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ltgriechische Sprache"/>
              </a:rPr>
              <a:t>altgriechisch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δημοκρ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ατία </a:t>
            </a:r>
            <a:r>
              <a:rPr lang="de-DE" b="0" i="1" dirty="0">
                <a:solidFill>
                  <a:srgbClr val="202122"/>
                </a:solidFill>
                <a:effectLst/>
                <a:latin typeface="Akzidenz Grotesk"/>
              </a:rPr>
              <a:t>dēmokratía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Volksherrschaft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ist ein Begriff für Formen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errschaft"/>
              </a:rPr>
              <a:t>Herrschaftsorganisation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auf der Grundlage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Politische Partizipation"/>
              </a:rPr>
              <a:t>Partizipation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bzw. Teilhabe aller an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Politische Willensbildung"/>
              </a:rPr>
              <a:t>politischen Willensbildung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Es handelt sich um einen zentralen Begriff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Politikwissenschaft"/>
              </a:rPr>
              <a:t>Politikwissenschaft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der ursprünglich aus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Staatsform"/>
              </a:rPr>
              <a:t>Staatsformenlehre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stammt und in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Demokratietheorie"/>
              </a:rPr>
              <a:t>Demokratietheorie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erörtert wird.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Die erste begriffliche Erwähnung findet sich bezogen auf die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Attische Demokratie"/>
              </a:rPr>
              <a:t>Attische Demokratie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bei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Herodot"/>
              </a:rPr>
              <a:t>Herodot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Ideengeschichtlich wegweisend für den Begriff war die Definition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Politie"/>
              </a:rPr>
              <a:t>Politie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bei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Aristoteles"/>
              </a:rPr>
              <a:t>Aristoteles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Eine schlagwortartige Beschreibung aus der Moderne liefert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Abraham Lincoln"/>
              </a:rPr>
              <a:t>Abraham Lincolns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Gettysburg Address"/>
              </a:rPr>
              <a:t>Gettysburg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-Formel von 1863: </a:t>
            </a:r>
            <a:r>
              <a:rPr lang="de-DE" b="1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„Regierung des </a:t>
            </a:r>
            <a:r>
              <a:rPr lang="de-DE" b="1" i="0" u="sng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Volk"/>
              </a:rPr>
              <a:t>Volkes</a:t>
            </a:r>
            <a:r>
              <a:rPr lang="de-DE" b="1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durch das Volk, für das Volk“.</a:t>
            </a:r>
            <a:endParaRPr lang="hu-HU" b="1" u="sng" dirty="0"/>
          </a:p>
        </p:txBody>
      </p:sp>
    </p:spTree>
    <p:extLst>
      <p:ext uri="{BB962C8B-B14F-4D97-AF65-F5344CB8AC3E}">
        <p14:creationId xmlns:p14="http://schemas.microsoft.com/office/powerpoint/2010/main" val="631646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C1406C-7898-3CB8-C04E-C7F6E746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C057A3-9DAC-9CB6-5162-8E7B99CF2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Aus der ursprünglichen Wortbedeutung von </a:t>
            </a:r>
            <a:r>
              <a:rPr lang="de-DE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Demokratie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(Macht oder Herrschaft des Volkes) abgeleitet und um das Objekt der Herrschaftsausübung logisch erweitert folgert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Giovanni Sartori (Politikwissenschaftler)"/>
              </a:rPr>
              <a:t>Giovanni Sartori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„Demokratie ist die Macht des Volkes über das Volk.“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Dabei zu beachten sei, dass die vom Volk nach oben ausgehende Macht – wiederum durch die Kontrolle des Volkes – auch die Machtausübung nach unten bestimme.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Andernfalls bestehe die Gefahr, dass die Herrschaft </a:t>
            </a:r>
            <a:r>
              <a:rPr lang="de-DE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über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das Volk mit der Herrschaft </a:t>
            </a:r>
            <a:r>
              <a:rPr lang="de-DE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Volkes nichts zu tun habe. „Wer Macht delegiert, kann sie auch verlieren; Wahlen sind nicht notwendig frei; und die Repräsentation ist nicht unbedingt eine echte.“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851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B35210-2093-26AD-DC03-A409A46A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60CBF1-B9E5-2B1F-EB05-FC5F27FB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Historisch veränderlich und umstritten war und ist, wer als dem „Volk“ zugehörig definiert wird und wie es seinen Willen bekunden könne.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Der österreichisch-amerikanische Politikwissenschaftler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Kurt Leo Shell"/>
              </a:rPr>
              <a:t>Kurt Leo Shell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nennt als Minimaldefinition für Demokratie ein System, das allen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Staatsbürgerschaft"/>
              </a:rPr>
              <a:t>Staatsbürgern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von einem bestimmten Alter an das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Gleichheitssatz"/>
              </a:rPr>
              <a:t>gleiche Recht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zubilligt, an den sie alle betreffenden Gesetzen zumindest indirekt zu partizipieren und ihren Willen ohne rechtliche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Diskriminierung"/>
              </a:rPr>
              <a:t>Diskriminierung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Unterdrückung"/>
              </a:rPr>
              <a:t>Unterdrückung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zu bilden 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Meinungsfreiheit"/>
              </a:rPr>
              <a:t>auszudrücken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9864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1602F2-1407-C20D-3DC4-AD8AAD5A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EE69473-D38A-C955-1960-F83206025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Es 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gibt unterschiedliche Kriterien dafür, wann ein Staat als Demokratie gilt.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z.B.</a:t>
            </a:r>
            <a:r>
              <a:rPr lang="de-DE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Volkssouveränität"/>
              </a:rPr>
              <a:t>Volkssouveränität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Mehrheit"/>
              </a:rPr>
              <a:t>Mehrheitsherrschaft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Verfassungsmäßige Ordnung"/>
              </a:rPr>
              <a:t>verfassungsmäßi</a:t>
            </a:r>
            <a:r>
              <a:rPr lang="hu-H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Verfassungsmäßige Ordnung"/>
              </a:rPr>
              <a:t>g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Verfassungsmäßige Ordnung"/>
              </a:rPr>
              <a:t>e Ordnung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allgemeine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Wohlfahrt"/>
              </a:rPr>
              <a:t>Wohlfahrt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Pluralismus (Politik)"/>
              </a:rPr>
              <a:t>Pluralismus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Rechtsstaat"/>
              </a:rPr>
              <a:t>Rechts-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Sozialstaat"/>
              </a:rPr>
              <a:t>Sozialstaatlichkeit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Schutz des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Privateigentum"/>
              </a:rPr>
              <a:t>Privateigentums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etc.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Daher unterscheiden sich die unter der Bezeichnung „Demokratie“ in Vergangenheit und Gegenwart registrierten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Politisches System"/>
              </a:rPr>
              <a:t>politischen Systeme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5623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465B93A-CBF3-E493-3FA3-31F9CAFBC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B8C60F-9D00-3C26-91D6-6B0178A1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Zur </a:t>
            </a:r>
            <a:r>
              <a:rPr lang="de-DE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Liberale Demokratie"/>
              </a:rPr>
              <a:t>liberalen Demokratie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wie sie sich nach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Westliche Welt"/>
              </a:rPr>
              <a:t>westlichen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Mustern herausgebildet hat, gehören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Allgemeines Wahlrecht"/>
              </a:rPr>
              <a:t>allgemeine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Freie Wahl"/>
              </a:rPr>
              <a:t>freie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Wahlgeheimnis"/>
              </a:rPr>
              <a:t>geheime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Wahl"/>
              </a:rPr>
              <a:t>Wahlen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die Aufteilung der Staatsgewalt bei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Legislative"/>
              </a:rPr>
              <a:t>Gesetzgebung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Exekutive"/>
              </a:rPr>
              <a:t>Regierung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Judikative"/>
              </a:rPr>
              <a:t>Rechtsprechung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auf voneinander unabhängige Organe (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Gewaltenteilung"/>
              </a:rPr>
              <a:t>Gewaltenteilung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sowie die Garantie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Grundrechte"/>
              </a:rPr>
              <a:t>Grundrechte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 einer </a:t>
            </a:r>
            <a:r>
              <a:rPr lang="de-DE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Repräsentative Demokratie"/>
              </a:rPr>
              <a:t>repräsentativen Demokratie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in der gewählte Repräsentanten zentrale politische Entscheidungen treffen, haben oft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4" tooltip="Partei"/>
              </a:rPr>
              <a:t>Parteien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maßgeblichen Anteil an der politischen Willensbildung und an der durch Wahlen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5" tooltip="Legitimation (Politikwissenschaft)"/>
              </a:rPr>
              <a:t>legitimierten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Regierung. Die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6" tooltip="Opposition (Politik)"/>
              </a:rPr>
              <a:t>Opposition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ist fester Bestandteil eines solchen demokratischen Systems, zu dem auch die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7" tooltip="Freie Meinungsäußerung"/>
              </a:rPr>
              <a:t>freie Meinungsäußerung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samt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8" tooltip="Pressefreiheit"/>
              </a:rPr>
              <a:t>Pressefreiheit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die Möglichkeit friedlicher Regierungswechsel und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9" tooltip="Minderheitenschutz"/>
              </a:rPr>
              <a:t>Minderheitenschutz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gehören.</a:t>
            </a:r>
          </a:p>
          <a:p>
            <a:pPr algn="l"/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 einer </a:t>
            </a:r>
            <a:r>
              <a:rPr lang="de-DE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0" tooltip="Direkte Demokratie"/>
              </a:rPr>
              <a:t>direkten Demokratie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trifft das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1" tooltip="Stimmvolk"/>
              </a:rPr>
              <a:t>Stimmvolk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politische Entscheidungen direkt.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1328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72ED86-70DB-71ED-34B4-47E610EF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Verfassung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B8E5943-7D10-E6F7-5239-D6A27892E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Als </a:t>
            </a:r>
            <a:r>
              <a:rPr lang="de-DE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Verfassung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wird das zentrale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Recht"/>
              </a:rPr>
              <a:t>Rechtsdokument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oder der zentrale Rechtsbestand</a:t>
            </a: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eines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Staat"/>
              </a:rPr>
              <a:t>Staates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Gliedstaat"/>
              </a:rPr>
              <a:t>Gliedstaates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Staatenverbund"/>
              </a:rPr>
              <a:t>Staatenverbundes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bezeichnet. 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Sie regelt den grundlegenden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Staatsorganisationsrecht"/>
              </a:rPr>
              <a:t>organisatorischen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Staatsaufbau, die territoriale Gliederung des Staates, die Beziehung zu seinen Gliedstaaten und zu anderen Staaten sowie das Verhältnis zu seinen Normunterworfenen und deren wichtigste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Grundrechte"/>
              </a:rPr>
              <a:t>Grundrechte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Pflicht"/>
              </a:rPr>
              <a:t>Pflichten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Die auf diese Weise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Pouvoir constitué"/>
              </a:rPr>
              <a:t>konstituierten Staatsgewalten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sind an die Verfassung als oberste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Rechtsnorm"/>
              </a:rPr>
              <a:t>Norm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gebunden, und ihre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1" tooltip="Macht"/>
              </a:rPr>
              <a:t>Macht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wird durch diese Norm begrenzt. Zusätzlich enthalten Verfassungen meist auch Staatsaufgaben- und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Staatsziel"/>
              </a:rPr>
              <a:t>Staatsziel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­bestimmungen. Diese sind häufig in einer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3" tooltip="Präambel"/>
              </a:rPr>
              <a:t>Präambel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abgefasst.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45496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DE9F4A-D326-ED9E-CD8A-594F57A49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9BF182-7B3C-8DAD-CD4E-F81D73453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Prinzipiell stellt sich bei Verfassungen auch immer die Frage nach ihrer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Legitimität"/>
              </a:rPr>
              <a:t>Legitimität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hu-H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Die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Verfassunggebende Gewalt"/>
              </a:rPr>
              <a:t>verfassunggebende Gewalt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geht in demokratischen Staaten vom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Staatsvolk"/>
              </a:rPr>
              <a:t>Staatsvolk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aus.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7637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43BFB94-BBBB-645F-42E9-D8B76E14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9B492D-1EC7-A479-AE6D-1AEBE4B7D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Verfassungsgesetze unterscheiden sich für gewöhnlich von einfachen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Gesetz"/>
              </a:rPr>
              <a:t>Gesetzesbestimmungen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in mehreren Punkten: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Sie genießen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Vorrang der Verfassung"/>
              </a:rPr>
              <a:t>Vorrang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gegenüber allen anderen staatlichen Rechtsvorschriften.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Die Handlungen der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Staatsorgan"/>
              </a:rPr>
              <a:t>staatlichen Organe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sind formal und inhaltlich an die Vorgaben der Verfassung gebunden.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Eine Verfassung ist meist nur unter erschwerten Bedingungen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Verfassungsänderung"/>
              </a:rPr>
              <a:t>änderbar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zur Änderung ist daher meist ein eigener Verfassungsgesetzgeber berufen.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 vielen freiheitlichen Demokratien wacht eine gesonderte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Verfassungsgerichtsbarkeit"/>
              </a:rPr>
              <a:t>Verfassungsgerichtsbarkeit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über ihre Einhaltung. Diese kann im Rahmen einer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Normenkontrolle"/>
              </a:rPr>
              <a:t>Normenkontrolle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nicht nur Gesetze für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Verfassungswidrigkeit"/>
              </a:rPr>
              <a:t>verfassungswidrig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erklären, sondern auch gegebenenfalls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Verfassungsänderung"/>
              </a:rPr>
              <a:t>Verfassungsänderungen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als </a:t>
            </a:r>
            <a:r>
              <a:rPr lang="de-DE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Verfassungswidriges Verfassungsrecht"/>
              </a:rPr>
              <a:t>verfassungswidriges Verfassungsrecht</a:t>
            </a:r>
            <a:r>
              <a:rPr lang="de-DE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für unwirksam erklären.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9255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menzió">
  <a:themeElements>
    <a:clrScheme name="Dimenzió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1107</Words>
  <Application>Microsoft Office PowerPoint</Application>
  <PresentationFormat>Szélesvásznú</PresentationFormat>
  <Paragraphs>42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Akzidenz Grotesk</vt:lpstr>
      <vt:lpstr>Arial</vt:lpstr>
      <vt:lpstr>Trebuchet MS</vt:lpstr>
      <vt:lpstr>Wingdings 3</vt:lpstr>
      <vt:lpstr>Dimenzió</vt:lpstr>
      <vt:lpstr>Demokratie, Verfassung, Verfassungsrecht, Rechtsstaat </vt:lpstr>
      <vt:lpstr>Demokratie</vt:lpstr>
      <vt:lpstr>PowerPoint-bemutató</vt:lpstr>
      <vt:lpstr>PowerPoint-bemutató</vt:lpstr>
      <vt:lpstr>PowerPoint-bemutató</vt:lpstr>
      <vt:lpstr>PowerPoint-bemutató</vt:lpstr>
      <vt:lpstr>Verfassung</vt:lpstr>
      <vt:lpstr>PowerPoint-bemutató</vt:lpstr>
      <vt:lpstr>PowerPoint-bemutató</vt:lpstr>
      <vt:lpstr>Verfassungsrecht</vt:lpstr>
      <vt:lpstr>Rechtsstaat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Demokratie, Verfassung, Verfassungsrecht, Rechtsstaat </dc:title>
  <dc:creator>Benjáminné dr.Szigeti Magdolna</dc:creator>
  <cp:lastModifiedBy>Körmendy Renáta</cp:lastModifiedBy>
  <cp:revision>6</cp:revision>
  <dcterms:created xsi:type="dcterms:W3CDTF">2024-09-13T15:57:53Z</dcterms:created>
  <dcterms:modified xsi:type="dcterms:W3CDTF">2024-09-23T07:14:48Z</dcterms:modified>
</cp:coreProperties>
</file>