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73" r:id="rId16"/>
    <p:sldId id="274" r:id="rId17"/>
    <p:sldId id="267" r:id="rId18"/>
    <p:sldId id="268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Fränkische</a:t>
            </a:r>
            <a:r>
              <a:rPr lang="hu-HU" dirty="0"/>
              <a:t> Zeit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Ca</a:t>
            </a:r>
            <a:r>
              <a:rPr lang="hu-HU" dirty="0"/>
              <a:t>. 500 - 888</a:t>
            </a:r>
          </a:p>
        </p:txBody>
      </p:sp>
    </p:spTree>
    <p:extLst>
      <p:ext uri="{BB962C8B-B14F-4D97-AF65-F5344CB8AC3E}">
        <p14:creationId xmlns:p14="http://schemas.microsoft.com/office/powerpoint/2010/main" val="110453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Fränkische</a:t>
            </a:r>
            <a:r>
              <a:rPr lang="hu-HU" dirty="0"/>
              <a:t> Reich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6" y="1352550"/>
            <a:ext cx="8124824" cy="5505450"/>
          </a:xfrm>
        </p:spPr>
      </p:pic>
    </p:spTree>
    <p:extLst>
      <p:ext uri="{BB962C8B-B14F-4D97-AF65-F5344CB8AC3E}">
        <p14:creationId xmlns:p14="http://schemas.microsoft.com/office/powerpoint/2010/main" val="422646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Verdun 843 </a:t>
            </a:r>
            <a:br>
              <a:rPr lang="hu-HU" sz="2400" dirty="0"/>
            </a:br>
            <a:r>
              <a:rPr lang="hu-HU" sz="2400" dirty="0"/>
              <a:t>(</a:t>
            </a:r>
            <a:r>
              <a:rPr lang="hu-HU" sz="2400" dirty="0" err="1"/>
              <a:t>Die</a:t>
            </a:r>
            <a:r>
              <a:rPr lang="hu-HU" sz="2400" dirty="0"/>
              <a:t> </a:t>
            </a:r>
            <a:r>
              <a:rPr lang="hu-HU" sz="2400" dirty="0" err="1"/>
              <a:t>Aufteilung</a:t>
            </a:r>
            <a:r>
              <a:rPr lang="hu-HU" sz="2400" dirty="0"/>
              <a:t> </a:t>
            </a:r>
            <a:r>
              <a:rPr lang="hu-HU" sz="2400" dirty="0" err="1"/>
              <a:t>des</a:t>
            </a:r>
            <a:r>
              <a:rPr lang="hu-HU" sz="2400" dirty="0"/>
              <a:t> </a:t>
            </a:r>
            <a:r>
              <a:rPr lang="hu-HU" sz="2400" dirty="0" err="1"/>
              <a:t>Fränkischen</a:t>
            </a:r>
            <a:r>
              <a:rPr lang="hu-HU" sz="2400" dirty="0"/>
              <a:t> </a:t>
            </a:r>
            <a:r>
              <a:rPr lang="hu-HU" sz="2400" dirty="0" err="1"/>
              <a:t>Reichs</a:t>
            </a:r>
            <a:r>
              <a:rPr lang="hu-HU" sz="2400" dirty="0"/>
              <a:t>)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1771649"/>
            <a:ext cx="6000750" cy="4943475"/>
          </a:xfrm>
        </p:spPr>
      </p:pic>
    </p:spTree>
    <p:extLst>
      <p:ext uri="{BB962C8B-B14F-4D97-AF65-F5344CB8AC3E}">
        <p14:creationId xmlns:p14="http://schemas.microsoft.com/office/powerpoint/2010/main" val="252268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Epochen</a:t>
            </a:r>
            <a:r>
              <a:rPr lang="hu-HU" dirty="0"/>
              <a:t> 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Merowingerzeit</a:t>
            </a:r>
            <a:r>
              <a:rPr lang="hu-HU" dirty="0"/>
              <a:t> (</a:t>
            </a:r>
            <a:r>
              <a:rPr lang="hu-HU" dirty="0" err="1"/>
              <a:t>bis</a:t>
            </a:r>
            <a:r>
              <a:rPr lang="hu-HU" dirty="0"/>
              <a:t> 751)</a:t>
            </a:r>
          </a:p>
          <a:p>
            <a:r>
              <a:rPr lang="hu-HU" dirty="0" err="1"/>
              <a:t>Karolingerzeit</a:t>
            </a:r>
            <a:r>
              <a:rPr lang="hu-HU" dirty="0"/>
              <a:t> (751 – 888 /Karl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Dicke</a:t>
            </a:r>
            <a:r>
              <a:rPr lang="hu-HU" dirty="0"/>
              <a:t>/)</a:t>
            </a:r>
          </a:p>
          <a:p>
            <a:r>
              <a:rPr lang="hu-HU" dirty="0"/>
              <a:t>= </a:t>
            </a:r>
            <a:r>
              <a:rPr lang="de-DE" dirty="0"/>
              <a:t>Der Staat der germanischen Volksgruppen, die unter der Herrschaft der fränkischen Könige vereint wurden </a:t>
            </a:r>
            <a:r>
              <a:rPr lang="hu-HU" dirty="0"/>
              <a:t>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85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u="sng" dirty="0" err="1"/>
              <a:t>Rechtsquellen</a:t>
            </a:r>
            <a:r>
              <a:rPr lang="hu-HU" b="1" u="sng" dirty="0"/>
              <a:t>:</a:t>
            </a:r>
            <a:r>
              <a:rPr lang="hu-HU" dirty="0"/>
              <a:t> leges barbarorum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Gesetze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einzelnen</a:t>
            </a:r>
            <a:r>
              <a:rPr lang="hu-HU" dirty="0"/>
              <a:t> </a:t>
            </a:r>
            <a:r>
              <a:rPr lang="hu-HU" dirty="0" err="1"/>
              <a:t>Volkstämme</a:t>
            </a:r>
            <a:r>
              <a:rPr lang="hu-HU" dirty="0"/>
              <a:t>, </a:t>
            </a:r>
            <a:r>
              <a:rPr lang="hu-HU" dirty="0" err="1"/>
              <a:t>Gewohnheitsrecht</a:t>
            </a:r>
            <a:endParaRPr lang="hu-HU" dirty="0"/>
          </a:p>
          <a:p>
            <a:r>
              <a:rPr lang="hu-HU" dirty="0" err="1"/>
              <a:t>Codex</a:t>
            </a:r>
            <a:r>
              <a:rPr lang="hu-HU" dirty="0"/>
              <a:t> </a:t>
            </a:r>
            <a:r>
              <a:rPr lang="hu-HU" dirty="0" err="1"/>
              <a:t>Euricianus</a:t>
            </a:r>
            <a:r>
              <a:rPr lang="hu-HU" dirty="0"/>
              <a:t> (</a:t>
            </a:r>
            <a:r>
              <a:rPr lang="hu-HU" dirty="0" err="1"/>
              <a:t>um</a:t>
            </a:r>
            <a:r>
              <a:rPr lang="hu-HU" dirty="0"/>
              <a:t> 475, </a:t>
            </a:r>
            <a:r>
              <a:rPr lang="hu-HU" dirty="0" err="1"/>
              <a:t>Recht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Westgoten</a:t>
            </a:r>
            <a:r>
              <a:rPr lang="hu-HU" dirty="0"/>
              <a:t> in </a:t>
            </a:r>
            <a:r>
              <a:rPr lang="hu-HU" dirty="0" err="1"/>
              <a:t>Spanien</a:t>
            </a:r>
            <a:r>
              <a:rPr lang="hu-HU" dirty="0"/>
              <a:t>)</a:t>
            </a:r>
          </a:p>
          <a:p>
            <a:r>
              <a:rPr lang="hu-HU" dirty="0"/>
              <a:t>Lex </a:t>
            </a:r>
            <a:r>
              <a:rPr lang="hu-HU" dirty="0" err="1"/>
              <a:t>Salica</a:t>
            </a:r>
            <a:r>
              <a:rPr lang="hu-HU" dirty="0"/>
              <a:t> (</a:t>
            </a:r>
            <a:r>
              <a:rPr lang="hu-HU" dirty="0" err="1"/>
              <a:t>um</a:t>
            </a:r>
            <a:r>
              <a:rPr lang="hu-HU" dirty="0"/>
              <a:t> 500, </a:t>
            </a:r>
            <a:r>
              <a:rPr lang="hu-HU" dirty="0" err="1"/>
              <a:t>nach</a:t>
            </a:r>
            <a:r>
              <a:rPr lang="hu-HU" dirty="0"/>
              <a:t> </a:t>
            </a:r>
            <a:r>
              <a:rPr lang="hu-HU" dirty="0" err="1"/>
              <a:t>diesem</a:t>
            </a:r>
            <a:r>
              <a:rPr lang="hu-HU" dirty="0"/>
              <a:t> </a:t>
            </a:r>
            <a:r>
              <a:rPr lang="hu-HU" dirty="0" err="1"/>
              <a:t>Recht</a:t>
            </a:r>
            <a:r>
              <a:rPr lang="hu-HU" dirty="0"/>
              <a:t> </a:t>
            </a:r>
            <a:r>
              <a:rPr lang="hu-HU" dirty="0" err="1"/>
              <a:t>lebten</a:t>
            </a:r>
            <a:r>
              <a:rPr lang="hu-HU" dirty="0"/>
              <a:t> </a:t>
            </a:r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fränkischen</a:t>
            </a:r>
            <a:r>
              <a:rPr lang="hu-HU" dirty="0"/>
              <a:t> </a:t>
            </a:r>
            <a:r>
              <a:rPr lang="hu-HU" dirty="0" err="1"/>
              <a:t>Könige</a:t>
            </a:r>
            <a:r>
              <a:rPr lang="hu-HU" dirty="0"/>
              <a:t>)</a:t>
            </a:r>
          </a:p>
          <a:p>
            <a:r>
              <a:rPr lang="hu-HU" dirty="0" err="1"/>
              <a:t>Lex</a:t>
            </a:r>
            <a:r>
              <a:rPr lang="hu-HU" dirty="0"/>
              <a:t> </a:t>
            </a:r>
            <a:r>
              <a:rPr lang="hu-HU" dirty="0" err="1"/>
              <a:t>Burgundionum</a:t>
            </a:r>
            <a:r>
              <a:rPr lang="hu-HU" dirty="0"/>
              <a:t> </a:t>
            </a:r>
          </a:p>
          <a:p>
            <a:r>
              <a:rPr lang="hu-HU" dirty="0" err="1"/>
              <a:t>Lex</a:t>
            </a:r>
            <a:r>
              <a:rPr lang="hu-HU" dirty="0"/>
              <a:t> Romana </a:t>
            </a:r>
            <a:r>
              <a:rPr lang="hu-HU" dirty="0" err="1"/>
              <a:t>Wisigothorum</a:t>
            </a:r>
            <a:endParaRPr lang="hu-HU" dirty="0"/>
          </a:p>
          <a:p>
            <a:r>
              <a:rPr lang="hu-HU" dirty="0" err="1"/>
              <a:t>Edictus</a:t>
            </a:r>
            <a:r>
              <a:rPr lang="hu-HU" dirty="0"/>
              <a:t> </a:t>
            </a:r>
            <a:r>
              <a:rPr lang="hu-HU" dirty="0" err="1"/>
              <a:t>Rothari</a:t>
            </a:r>
            <a:r>
              <a:rPr lang="hu-HU" dirty="0"/>
              <a:t> (</a:t>
            </a:r>
            <a:r>
              <a:rPr lang="hu-HU" dirty="0" err="1"/>
              <a:t>Recht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juristisch</a:t>
            </a:r>
            <a:r>
              <a:rPr lang="hu-HU" dirty="0"/>
              <a:t> </a:t>
            </a:r>
            <a:r>
              <a:rPr lang="hu-HU" dirty="0" err="1"/>
              <a:t>sehr</a:t>
            </a:r>
            <a:r>
              <a:rPr lang="hu-HU" dirty="0"/>
              <a:t> </a:t>
            </a:r>
            <a:r>
              <a:rPr lang="hu-HU" dirty="0" err="1"/>
              <a:t>begabten</a:t>
            </a:r>
            <a:r>
              <a:rPr lang="hu-HU" dirty="0"/>
              <a:t> </a:t>
            </a:r>
            <a:r>
              <a:rPr lang="hu-HU" dirty="0" err="1"/>
              <a:t>Langobarden</a:t>
            </a:r>
            <a:r>
              <a:rPr lang="hu-HU" dirty="0"/>
              <a:t>)</a:t>
            </a:r>
          </a:p>
          <a:p>
            <a:r>
              <a:rPr lang="hu-HU" dirty="0" err="1"/>
              <a:t>Lex</a:t>
            </a:r>
            <a:r>
              <a:rPr lang="hu-HU" dirty="0"/>
              <a:t> </a:t>
            </a:r>
            <a:r>
              <a:rPr lang="hu-HU" dirty="0" err="1"/>
              <a:t>Alemannorum</a:t>
            </a:r>
            <a:endParaRPr lang="hu-HU" dirty="0"/>
          </a:p>
          <a:p>
            <a:r>
              <a:rPr lang="hu-HU" dirty="0" err="1"/>
              <a:t>Lex</a:t>
            </a:r>
            <a:r>
              <a:rPr lang="hu-HU" dirty="0"/>
              <a:t> </a:t>
            </a:r>
            <a:r>
              <a:rPr lang="hu-HU" dirty="0" err="1"/>
              <a:t>Ribuaria</a:t>
            </a:r>
            <a:endParaRPr lang="hu-HU" dirty="0"/>
          </a:p>
          <a:p>
            <a:r>
              <a:rPr lang="hu-HU" dirty="0" err="1"/>
              <a:t>Lex</a:t>
            </a:r>
            <a:r>
              <a:rPr lang="hu-HU" dirty="0"/>
              <a:t> </a:t>
            </a:r>
            <a:r>
              <a:rPr lang="hu-HU" dirty="0" err="1"/>
              <a:t>Saxonum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8887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Merkmale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 Sprache: (fehlerhaftes) Latein, gemischt mit germanischen Wörtern aus jener Zei</a:t>
            </a:r>
            <a:r>
              <a:rPr lang="hu-HU" dirty="0"/>
              <a:t>t</a:t>
            </a:r>
          </a:p>
          <a:p>
            <a:r>
              <a:rPr lang="de-DE" dirty="0"/>
              <a:t>Enthält eine Mischung aus Vorschriften verschiedene</a:t>
            </a:r>
            <a:r>
              <a:rPr lang="hu-HU" dirty="0"/>
              <a:t>r</a:t>
            </a:r>
            <a:r>
              <a:rPr lang="de-DE" dirty="0"/>
              <a:t> Rechtsgebieten (Privatrecht, vor allem Strafrecht und Verfahrensrecht)</a:t>
            </a:r>
            <a:endParaRPr lang="hu-HU" dirty="0"/>
          </a:p>
          <a:p>
            <a:r>
              <a:rPr lang="de-DE" dirty="0"/>
              <a:t>Anwendung: auf der Grundlage der Abstammung (nicht territorial)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014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Sonstige</a:t>
            </a:r>
            <a:r>
              <a:rPr lang="hu-HU" dirty="0"/>
              <a:t> </a:t>
            </a:r>
            <a:r>
              <a:rPr lang="hu-HU" dirty="0" err="1"/>
              <a:t>unmittelbare</a:t>
            </a:r>
            <a:r>
              <a:rPr lang="hu-HU" dirty="0"/>
              <a:t> </a:t>
            </a:r>
            <a:r>
              <a:rPr lang="hu-HU" dirty="0" err="1"/>
              <a:t>Rechtsquellen</a:t>
            </a:r>
            <a:r>
              <a:rPr lang="hu-HU" dirty="0"/>
              <a:t>: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u="sng" dirty="0" err="1"/>
              <a:t>Kapitularien</a:t>
            </a:r>
            <a:r>
              <a:rPr lang="hu-HU" dirty="0"/>
              <a:t> </a:t>
            </a:r>
            <a:r>
              <a:rPr lang="de-DE" dirty="0"/>
              <a:t>(nach Kapiteln gegliederte königliche Gesetze/Verordnungen)</a:t>
            </a:r>
            <a:endParaRPr lang="hu-HU" dirty="0"/>
          </a:p>
          <a:p>
            <a:r>
              <a:rPr lang="de-DE" dirty="0"/>
              <a:t>Inhalt: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</a:t>
            </a:r>
            <a:r>
              <a:rPr lang="de-DE" dirty="0"/>
              <a:t> - Bestimmungen, die für das gesamte Reich gelten  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   - Anweisungen zu Zöllen, Münzprägung und Verwaltung der königlichen Ländereien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   - privatrechtliche, strafrechtliche und verfahrensrechtliche Regelungen </a:t>
            </a:r>
            <a:r>
              <a:rPr lang="hu-HU" dirty="0"/>
              <a:t>           </a:t>
            </a:r>
            <a:r>
              <a:rPr lang="de-DE" dirty="0"/>
              <a:t>(</a:t>
            </a:r>
            <a:r>
              <a:rPr lang="de-DE" b="1" dirty="0"/>
              <a:t>außerhalb des Gewohnheitsrechts!!!) </a:t>
            </a:r>
            <a:r>
              <a:rPr lang="de-DE" dirty="0"/>
              <a:t>     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</a:t>
            </a:r>
            <a:r>
              <a:rPr lang="de-DE" dirty="0"/>
              <a:t>  - gerichtlicher Schutz für Witwen, Waisen und Arme</a:t>
            </a:r>
            <a:r>
              <a:rPr lang="hu-HU" dirty="0"/>
              <a:t>         </a:t>
            </a:r>
          </a:p>
          <a:p>
            <a:pPr marL="0" indent="0">
              <a:buNone/>
            </a:pPr>
            <a:r>
              <a:rPr lang="hu-HU" dirty="0"/>
              <a:t>            </a:t>
            </a:r>
          </a:p>
          <a:p>
            <a:r>
              <a:rPr lang="de-DE" dirty="0"/>
              <a:t>Synodalbeschlüsse (die Beschlüsse der Frankensynode unter dem Vorsitz des Königs) 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            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06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Mittelbare</a:t>
            </a:r>
            <a:r>
              <a:rPr lang="hu-HU" dirty="0"/>
              <a:t> </a:t>
            </a:r>
            <a:r>
              <a:rPr lang="hu-HU" dirty="0" err="1"/>
              <a:t>Rechtsquellen</a:t>
            </a:r>
            <a:r>
              <a:rPr lang="hu-HU" dirty="0"/>
              <a:t>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/>
              <a:t>Formulare</a:t>
            </a:r>
            <a:endParaRPr lang="hu-HU" sz="2800" dirty="0"/>
          </a:p>
          <a:p>
            <a:r>
              <a:rPr lang="de-DE" sz="2800" dirty="0"/>
              <a:t>Dokumente zu Immobiliengeschäften</a:t>
            </a:r>
            <a:endParaRPr lang="hu-HU" sz="2800" dirty="0"/>
          </a:p>
          <a:p>
            <a:r>
              <a:rPr lang="de-DE" sz="2800" dirty="0"/>
              <a:t>Urbarien (z. B. über die Rechte und Pflichten von Grundherren und Leibeigenen), Volkszählungen</a:t>
            </a:r>
            <a:endParaRPr lang="hu-HU" sz="2800" dirty="0"/>
          </a:p>
          <a:p>
            <a:r>
              <a:rPr lang="de-DE" sz="2800" dirty="0"/>
              <a:t>Chroniken (z. B. Gregor von Tours)</a:t>
            </a:r>
            <a:r>
              <a:rPr lang="hu-HU" sz="2800" dirty="0"/>
              <a:t>Formulák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8222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Verfassung</a:t>
            </a:r>
            <a:r>
              <a:rPr lang="hu-HU" dirty="0"/>
              <a:t>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An der Spitze des Staates steht ein König, ab 800 ein Kaiser</a:t>
            </a:r>
            <a:endParaRPr lang="hu-HU" dirty="0"/>
          </a:p>
          <a:p>
            <a:r>
              <a:rPr lang="de-DE" dirty="0"/>
              <a:t>Er verfügt über keine absolute Macht</a:t>
            </a:r>
            <a:endParaRPr lang="hu-HU" dirty="0"/>
          </a:p>
          <a:p>
            <a:r>
              <a:rPr lang="de-DE" dirty="0"/>
              <a:t>Hof (tagt zweimal jährlich)</a:t>
            </a:r>
            <a:endParaRPr lang="hu-HU" dirty="0"/>
          </a:p>
          <a:p>
            <a:r>
              <a:rPr lang="de-DE" dirty="0"/>
              <a:t>Es gibt keinen festen Sitz</a:t>
            </a:r>
            <a:endParaRPr lang="hu-HU" dirty="0"/>
          </a:p>
          <a:p>
            <a:r>
              <a:rPr lang="de-DE" dirty="0"/>
              <a:t>Thronbesteigung in der Praxis:  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   </a:t>
            </a:r>
            <a:r>
              <a:rPr lang="hu-HU" dirty="0"/>
              <a:t> </a:t>
            </a:r>
            <a:r>
              <a:rPr lang="de-DE" dirty="0"/>
              <a:t>- Wahl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de-DE" dirty="0"/>
              <a:t> - Ernennung eines Nachfolgers     </a:t>
            </a:r>
            <a:r>
              <a:rPr lang="hu-HU" dirty="0"/>
              <a:t>  </a:t>
            </a:r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de-DE" dirty="0"/>
              <a:t>- Erbfolge</a:t>
            </a:r>
            <a:r>
              <a:rPr lang="hu-HU" dirty="0"/>
              <a:t> 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598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Hofämter</a:t>
            </a:r>
            <a:r>
              <a:rPr lang="hu-HU" dirty="0"/>
              <a:t>: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Seneschal</a:t>
            </a:r>
            <a:r>
              <a:rPr lang="hu-HU" dirty="0"/>
              <a:t> – </a:t>
            </a:r>
            <a:r>
              <a:rPr lang="hu-HU" dirty="0" err="1"/>
              <a:t>Versorgung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Hofes</a:t>
            </a:r>
            <a:r>
              <a:rPr lang="hu-HU" dirty="0"/>
              <a:t> mit </a:t>
            </a:r>
            <a:r>
              <a:rPr lang="hu-HU" dirty="0" err="1"/>
              <a:t>Speisen</a:t>
            </a:r>
            <a:r>
              <a:rPr lang="hu-HU" dirty="0"/>
              <a:t> (</a:t>
            </a:r>
            <a:r>
              <a:rPr lang="hu-HU" dirty="0" err="1"/>
              <a:t>Wirtschaft</a:t>
            </a:r>
            <a:r>
              <a:rPr lang="hu-HU" dirty="0"/>
              <a:t>) </a:t>
            </a:r>
          </a:p>
          <a:p>
            <a:r>
              <a:rPr lang="hu-HU" dirty="0" err="1"/>
              <a:t>Mundschenk</a:t>
            </a:r>
            <a:r>
              <a:rPr lang="hu-HU" dirty="0"/>
              <a:t>– </a:t>
            </a:r>
            <a:r>
              <a:rPr lang="hu-HU" dirty="0" err="1"/>
              <a:t>zuständig</a:t>
            </a:r>
            <a:r>
              <a:rPr lang="hu-HU" dirty="0"/>
              <a:t> </a:t>
            </a:r>
            <a:r>
              <a:rPr lang="hu-HU" dirty="0" err="1"/>
              <a:t>für</a:t>
            </a:r>
            <a:r>
              <a:rPr lang="hu-HU" dirty="0"/>
              <a:t> </a:t>
            </a:r>
            <a:r>
              <a:rPr lang="hu-HU" dirty="0" err="1"/>
              <a:t>Wein</a:t>
            </a:r>
            <a:endParaRPr lang="hu-HU" dirty="0"/>
          </a:p>
          <a:p>
            <a:r>
              <a:rPr lang="hu-HU" dirty="0" err="1"/>
              <a:t>Kämmerer</a:t>
            </a:r>
            <a:r>
              <a:rPr lang="hu-HU" dirty="0"/>
              <a:t> – </a:t>
            </a:r>
            <a:r>
              <a:rPr lang="hu-HU" dirty="0" err="1"/>
              <a:t>Finanzminister</a:t>
            </a:r>
            <a:endParaRPr lang="hu-HU" dirty="0"/>
          </a:p>
          <a:p>
            <a:r>
              <a:rPr lang="hu-HU" dirty="0" err="1"/>
              <a:t>Marschall</a:t>
            </a:r>
            <a:r>
              <a:rPr lang="hu-HU" dirty="0"/>
              <a:t> (</a:t>
            </a:r>
            <a:r>
              <a:rPr lang="hu-HU" dirty="0" err="1"/>
              <a:t>Oberbefehlshaber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Heeres</a:t>
            </a:r>
            <a:r>
              <a:rPr lang="hu-HU" dirty="0"/>
              <a:t>)</a:t>
            </a:r>
          </a:p>
          <a:p>
            <a:r>
              <a:rPr lang="hu-HU" dirty="0" err="1"/>
              <a:t>Pfalzgraf</a:t>
            </a:r>
            <a:r>
              <a:rPr lang="hu-HU" dirty="0"/>
              <a:t> (</a:t>
            </a:r>
            <a:r>
              <a:rPr lang="hu-HU" dirty="0" err="1"/>
              <a:t>er</a:t>
            </a:r>
            <a:r>
              <a:rPr lang="hu-HU" dirty="0"/>
              <a:t> </a:t>
            </a:r>
            <a:r>
              <a:rPr lang="hu-HU" dirty="0" err="1"/>
              <a:t>leitete</a:t>
            </a:r>
            <a:r>
              <a:rPr lang="hu-HU" dirty="0"/>
              <a:t> </a:t>
            </a:r>
            <a:r>
              <a:rPr lang="hu-HU" dirty="0" err="1"/>
              <a:t>bei</a:t>
            </a:r>
            <a:r>
              <a:rPr lang="hu-HU" dirty="0"/>
              <a:t> </a:t>
            </a:r>
            <a:r>
              <a:rPr lang="hu-HU" dirty="0" err="1"/>
              <a:t>Abwesenheit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Königs</a:t>
            </a:r>
            <a:r>
              <a:rPr lang="hu-HU" dirty="0"/>
              <a:t> </a:t>
            </a:r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königliche</a:t>
            </a:r>
            <a:r>
              <a:rPr lang="hu-HU" dirty="0"/>
              <a:t> </a:t>
            </a:r>
            <a:r>
              <a:rPr lang="hu-HU" dirty="0" err="1"/>
              <a:t>Gericht</a:t>
            </a:r>
            <a:r>
              <a:rPr lang="hu-HU" dirty="0"/>
              <a:t>)</a:t>
            </a:r>
          </a:p>
          <a:p>
            <a:r>
              <a:rPr lang="hu-HU" dirty="0"/>
              <a:t>Maior </a:t>
            </a:r>
            <a:r>
              <a:rPr lang="hu-HU" dirty="0" err="1"/>
              <a:t>domus</a:t>
            </a:r>
            <a:r>
              <a:rPr lang="hu-HU" dirty="0"/>
              <a:t>/</a:t>
            </a:r>
            <a:r>
              <a:rPr lang="hu-HU" dirty="0" err="1"/>
              <a:t>Hausmeier</a:t>
            </a:r>
            <a:r>
              <a:rPr lang="hu-HU" dirty="0"/>
              <a:t> (</a:t>
            </a:r>
            <a:r>
              <a:rPr lang="hu-HU" dirty="0" err="1"/>
              <a:t>leitet</a:t>
            </a:r>
            <a:r>
              <a:rPr lang="hu-HU" dirty="0"/>
              <a:t> </a:t>
            </a:r>
            <a:r>
              <a:rPr lang="hu-HU" dirty="0" err="1"/>
              <a:t>den</a:t>
            </a:r>
            <a:r>
              <a:rPr lang="hu-HU" dirty="0"/>
              <a:t> </a:t>
            </a:r>
            <a:r>
              <a:rPr lang="hu-HU" dirty="0" err="1"/>
              <a:t>Hof</a:t>
            </a:r>
            <a:r>
              <a:rPr lang="hu-HU" dirty="0"/>
              <a:t>,  </a:t>
            </a:r>
            <a:r>
              <a:rPr lang="hu-HU" dirty="0" err="1"/>
              <a:t>Präsident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königlichen</a:t>
            </a:r>
            <a:r>
              <a:rPr lang="hu-HU" dirty="0"/>
              <a:t> </a:t>
            </a:r>
            <a:r>
              <a:rPr lang="hu-HU" dirty="0" err="1"/>
              <a:t>Gerichts</a:t>
            </a:r>
            <a:r>
              <a:rPr lang="hu-HU" dirty="0"/>
              <a:t>) – </a:t>
            </a:r>
            <a:r>
              <a:rPr lang="hu-HU" dirty="0" err="1"/>
              <a:t>bei</a:t>
            </a:r>
            <a:r>
              <a:rPr lang="hu-HU" dirty="0"/>
              <a:t> Karolingok </a:t>
            </a:r>
            <a:r>
              <a:rPr lang="hu-HU" dirty="0" err="1"/>
              <a:t>nicht</a:t>
            </a:r>
            <a:r>
              <a:rPr lang="hu-HU" dirty="0"/>
              <a:t> </a:t>
            </a:r>
            <a:r>
              <a:rPr lang="hu-HU" dirty="0" err="1"/>
              <a:t>mehr</a:t>
            </a:r>
            <a:r>
              <a:rPr lang="hu-HU" dirty="0"/>
              <a:t> (Pippin 751)</a:t>
            </a:r>
          </a:p>
          <a:p>
            <a:r>
              <a:rPr lang="hu-HU" dirty="0" err="1"/>
              <a:t>Kanzler</a:t>
            </a:r>
            <a:r>
              <a:rPr lang="hu-HU" dirty="0"/>
              <a:t>: (</a:t>
            </a:r>
            <a:r>
              <a:rPr lang="hu-HU" dirty="0" err="1"/>
              <a:t>Referendarius</a:t>
            </a:r>
            <a:r>
              <a:rPr lang="hu-HU" dirty="0"/>
              <a:t>. </a:t>
            </a:r>
            <a:r>
              <a:rPr lang="hu-HU" dirty="0" err="1"/>
              <a:t>Notarius</a:t>
            </a:r>
            <a:r>
              <a:rPr lang="hu-HU" dirty="0"/>
              <a:t>),  </a:t>
            </a:r>
          </a:p>
        </p:txBody>
      </p:sp>
    </p:spTree>
    <p:extLst>
      <p:ext uri="{BB962C8B-B14F-4D97-AF65-F5344CB8AC3E}">
        <p14:creationId xmlns:p14="http://schemas.microsoft.com/office/powerpoint/2010/main" val="39227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Lehenwesen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1494263"/>
            <a:ext cx="8915400" cy="4416959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 Die karolingischen Könige verliehen Ländereien als </a:t>
            </a:r>
            <a:r>
              <a:rPr lang="de-DE" dirty="0" err="1"/>
              <a:t>BelohnungBeneficium</a:t>
            </a:r>
            <a:r>
              <a:rPr lang="de-DE" dirty="0"/>
              <a:t> = kein Militärdienst erforderlich</a:t>
            </a:r>
            <a:endParaRPr lang="hu-HU" dirty="0"/>
          </a:p>
          <a:p>
            <a:r>
              <a:rPr lang="de-DE" dirty="0"/>
              <a:t>Feudum = für militärische und sonstige Dienste</a:t>
            </a:r>
            <a:endParaRPr lang="hu-HU" dirty="0"/>
          </a:p>
          <a:p>
            <a:r>
              <a:rPr lang="de-DE" dirty="0"/>
              <a:t>Der Schenkende – der Lehnsherr oder Senior („Älterer“)</a:t>
            </a:r>
            <a:endParaRPr lang="hu-HU" dirty="0"/>
          </a:p>
          <a:p>
            <a:r>
              <a:rPr lang="de-DE" dirty="0"/>
              <a:t>der Beschenkte – der Lehnsmann oder Vasall („Begleiter“)</a:t>
            </a:r>
            <a:endParaRPr lang="hu-HU" dirty="0"/>
          </a:p>
          <a:p>
            <a:r>
              <a:rPr lang="de-DE" dirty="0"/>
              <a:t>gegenseitige Verpflichtungen</a:t>
            </a:r>
            <a:r>
              <a:rPr lang="hu-HU" dirty="0"/>
              <a:t>     </a:t>
            </a:r>
          </a:p>
          <a:p>
            <a:r>
              <a:rPr lang="de-DE" dirty="0"/>
              <a:t>Der Vasall schwor ewige Treue und diente mit seinem Schwert und seinem Rat;</a:t>
            </a:r>
            <a:endParaRPr lang="hu-HU" dirty="0"/>
          </a:p>
          <a:p>
            <a:r>
              <a:rPr lang="de-DE" dirty="0"/>
              <a:t>der Lehnsherr gewährte ihm ein Lehen und versprach ihm Schutz.</a:t>
            </a:r>
            <a:endParaRPr lang="hu-HU" dirty="0"/>
          </a:p>
          <a:p>
            <a:r>
              <a:rPr lang="de-DE" dirty="0"/>
              <a:t>Das Lehen war anfangs an Bedingungen geknüpft und konnte widerrufen werden.</a:t>
            </a:r>
            <a:endParaRPr lang="hu-HU" dirty="0"/>
          </a:p>
          <a:p>
            <a:r>
              <a:rPr lang="de-DE" dirty="0"/>
              <a:t>Später wurde es vererbbar.</a:t>
            </a:r>
            <a:endParaRPr lang="hu-HU" dirty="0"/>
          </a:p>
          <a:p>
            <a:r>
              <a:rPr lang="de-DE" dirty="0"/>
              <a:t>Auch die Grundherren konnten Ländereien verleihen –  Lehnskette</a:t>
            </a:r>
            <a:endParaRPr lang="hu-HU" dirty="0"/>
          </a:p>
          <a:p>
            <a:r>
              <a:rPr lang="de-DE" b="1" dirty="0"/>
              <a:t>Mitglieder: NUR ADELIGE!!!!!!!!!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21552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Das Rechtsverhältnis zwischen Leibeigene</a:t>
            </a:r>
            <a:r>
              <a:rPr lang="hu-HU" dirty="0"/>
              <a:t>n</a:t>
            </a:r>
            <a:r>
              <a:rPr lang="de-DE" dirty="0"/>
              <a:t> und Grundherrn</a:t>
            </a:r>
            <a:r>
              <a:rPr lang="hu-HU" dirty="0"/>
              <a:t> (</a:t>
            </a:r>
            <a:r>
              <a:rPr lang="hu-HU" dirty="0" err="1"/>
              <a:t>Grundherrschaft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/>
              <a:t>Gesellschaftsschichten</a:t>
            </a:r>
            <a:r>
              <a:rPr lang="hu-HU" dirty="0"/>
              <a:t>:</a:t>
            </a:r>
          </a:p>
          <a:p>
            <a:r>
              <a:rPr lang="hu-HU" dirty="0"/>
              <a:t>- </a:t>
            </a:r>
            <a:r>
              <a:rPr lang="hu-HU" dirty="0" err="1"/>
              <a:t>Freie</a:t>
            </a:r>
            <a:r>
              <a:rPr lang="hu-HU" dirty="0"/>
              <a:t>: </a:t>
            </a:r>
          </a:p>
          <a:p>
            <a:pPr marL="0" indent="0">
              <a:buNone/>
            </a:pPr>
            <a:r>
              <a:rPr lang="hu-HU" dirty="0"/>
              <a:t>         - </a:t>
            </a:r>
            <a:r>
              <a:rPr lang="hu-HU" dirty="0" err="1"/>
              <a:t>Adel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                         - </a:t>
            </a:r>
            <a:r>
              <a:rPr lang="hu-HU" dirty="0" err="1"/>
              <a:t>Geistliche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                  - </a:t>
            </a:r>
            <a:r>
              <a:rPr lang="hu-HU" dirty="0" err="1"/>
              <a:t>Weltliche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- </a:t>
            </a:r>
            <a:r>
              <a:rPr lang="hu-HU" dirty="0" err="1"/>
              <a:t>Stadtbewohner</a:t>
            </a:r>
            <a:r>
              <a:rPr lang="hu-HU" dirty="0"/>
              <a:t> (</a:t>
            </a:r>
            <a:r>
              <a:rPr lang="hu-HU" dirty="0" err="1"/>
              <a:t>später</a:t>
            </a:r>
            <a:r>
              <a:rPr lang="hu-HU" dirty="0"/>
              <a:t>: </a:t>
            </a:r>
            <a:r>
              <a:rPr lang="hu-HU" dirty="0" err="1"/>
              <a:t>Bürgertum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       - </a:t>
            </a:r>
            <a:r>
              <a:rPr lang="hu-HU" dirty="0" err="1"/>
              <a:t>Bauern</a:t>
            </a:r>
            <a:endParaRPr lang="hu-HU" dirty="0"/>
          </a:p>
          <a:p>
            <a:r>
              <a:rPr lang="hu-HU" dirty="0"/>
              <a:t>- </a:t>
            </a:r>
            <a:r>
              <a:rPr lang="hu-HU" dirty="0" err="1"/>
              <a:t>Unfreie</a:t>
            </a:r>
            <a:r>
              <a:rPr lang="hu-HU" dirty="0"/>
              <a:t>: </a:t>
            </a:r>
            <a:r>
              <a:rPr lang="hu-HU" dirty="0" err="1"/>
              <a:t>Leibeigene</a:t>
            </a:r>
            <a:endParaRPr lang="hu-HU" dirty="0"/>
          </a:p>
          <a:p>
            <a:pPr marL="0" indent="0">
              <a:buNone/>
            </a:pPr>
            <a:br>
              <a:rPr lang="hu-HU" dirty="0"/>
            </a:br>
            <a:endParaRPr lang="hu-HU" dirty="0"/>
          </a:p>
          <a:p>
            <a:r>
              <a:rPr lang="hu-HU" dirty="0"/>
              <a:t>Unter </a:t>
            </a:r>
            <a:r>
              <a:rPr lang="hu-HU" dirty="0" err="1"/>
              <a:t>den</a:t>
            </a:r>
            <a:r>
              <a:rPr lang="hu-HU" dirty="0"/>
              <a:t> </a:t>
            </a:r>
            <a:r>
              <a:rPr lang="hu-HU" dirty="0" err="1"/>
              <a:t>Freien</a:t>
            </a:r>
            <a:r>
              <a:rPr lang="hu-HU" dirty="0"/>
              <a:t> </a:t>
            </a:r>
            <a:r>
              <a:rPr lang="hu-HU" dirty="0" err="1"/>
              <a:t>gab</a:t>
            </a:r>
            <a:r>
              <a:rPr lang="hu-HU" dirty="0"/>
              <a:t> es </a:t>
            </a:r>
            <a:r>
              <a:rPr lang="hu-HU" dirty="0" err="1"/>
              <a:t>eine</a:t>
            </a:r>
            <a:r>
              <a:rPr lang="hu-HU" dirty="0"/>
              <a:t> </a:t>
            </a:r>
            <a:r>
              <a:rPr lang="hu-HU" dirty="0" err="1"/>
              <a:t>weitere</a:t>
            </a:r>
            <a:r>
              <a:rPr lang="hu-HU" dirty="0"/>
              <a:t> </a:t>
            </a:r>
            <a:r>
              <a:rPr lang="hu-HU" dirty="0" err="1"/>
              <a:t>Hierarchie</a:t>
            </a:r>
            <a:endParaRPr lang="hu-H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69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Grundherren – sie bieten Sicherheit, die Möglichkeit, den Lebensunterhalt zu bestreiten, und Schutz</a:t>
            </a:r>
            <a:endParaRPr lang="hu-HU" dirty="0"/>
          </a:p>
          <a:p>
            <a:r>
              <a:rPr lang="de-DE" dirty="0"/>
              <a:t>Die </a:t>
            </a:r>
            <a:r>
              <a:rPr lang="de-DE" dirty="0" err="1"/>
              <a:t>Leibeigenenpflichten</a:t>
            </a:r>
            <a:r>
              <a:rPr lang="de-DE" dirty="0"/>
              <a:t>: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-</a:t>
            </a:r>
            <a:r>
              <a:rPr lang="de-DE" dirty="0"/>
              <a:t>Ertragsabgabe =&gt; in Form von Nutzpflanzen und Nutztieren entrichtete Steuer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-</a:t>
            </a:r>
            <a:r>
              <a:rPr lang="de-DE" dirty="0"/>
              <a:t>Geldabgabe =&gt; Erfüllung der Steuerpflicht in </a:t>
            </a:r>
            <a:r>
              <a:rPr lang="de-DE" dirty="0" err="1"/>
              <a:t>GeldArbeitsabgabe</a:t>
            </a:r>
            <a:r>
              <a:rPr lang="de-DE" dirty="0"/>
              <a:t> =&gt;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- </a:t>
            </a:r>
            <a:r>
              <a:rPr lang="de-DE" dirty="0"/>
              <a:t>Steuerzahlung durch unentgeltliche Arbeit</a:t>
            </a:r>
            <a:endParaRPr lang="hu-HU" dirty="0"/>
          </a:p>
          <a:p>
            <a:r>
              <a:rPr lang="de-DE" dirty="0"/>
              <a:t>Die genannten Steuerarten gingen an den Grundherrn, wobei die Geldabgabe jedoch auch an den König und die Ernteabgabe an die Kirche gezahlt wurde.</a:t>
            </a:r>
            <a:endParaRPr lang="hu-HU" dirty="0"/>
          </a:p>
          <a:p>
            <a:r>
              <a:rPr lang="de-DE" dirty="0"/>
              <a:t>Während der Zeit der fränkischen Herrschaft entwickelte sich die Dreifelderwirtschaft.</a:t>
            </a:r>
            <a:r>
              <a:rPr lang="hu-HU" dirty="0"/>
              <a:t>Földesurak – biztonságot, lehetőséget a megélhetéshez, védelmet adnak</a:t>
            </a:r>
          </a:p>
          <a:p>
            <a:endParaRPr lang="hu-HU" b="1" u="sng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165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Gerichtswesen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 Seine Wurzeln reichen bis in die germanische Zeit zurück</a:t>
            </a:r>
            <a:endParaRPr lang="hu-HU" dirty="0"/>
          </a:p>
          <a:p>
            <a:r>
              <a:rPr lang="de-DE" dirty="0"/>
              <a:t>„Gaugericht“ = Bezirksgericht</a:t>
            </a:r>
            <a:endParaRPr lang="hu-HU" dirty="0"/>
          </a:p>
          <a:p>
            <a:r>
              <a:rPr lang="de-DE" dirty="0"/>
              <a:t>Königliches Gericht</a:t>
            </a:r>
            <a:endParaRPr lang="hu-HU" dirty="0"/>
          </a:p>
          <a:p>
            <a:r>
              <a:rPr lang="de-DE" dirty="0"/>
              <a:t>Gerichtsbarkeit der Grundherren 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                           – über Leibeigene: Grundherrengericht  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                          – über freie Bauern: gewähltes Gericht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                                                 </a:t>
            </a:r>
            <a:r>
              <a:rPr lang="de-DE" dirty="0"/>
              <a:t>+ Vorsitz durch den Grundherrn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1209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Zusammensetzung des Gerichts:          </a:t>
            </a:r>
            <a:endParaRPr lang="hu-HU" dirty="0"/>
          </a:p>
          <a:p>
            <a:pPr marL="0" indent="0">
              <a:buNone/>
            </a:pPr>
            <a:r>
              <a:rPr lang="de-DE" dirty="0"/>
              <a:t> </a:t>
            </a:r>
            <a:r>
              <a:rPr lang="hu-HU" dirty="0"/>
              <a:t>   </a:t>
            </a:r>
            <a:r>
              <a:rPr lang="de-DE" dirty="0"/>
              <a:t> - Leiter der Gemeinde: Graf, Richter,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- </a:t>
            </a:r>
            <a:r>
              <a:rPr lang="de-DE" dirty="0"/>
              <a:t>Leiter des </a:t>
            </a:r>
            <a:r>
              <a:rPr lang="de-DE" dirty="0" err="1"/>
              <a:t>Hundertschaftsbezirks</a:t>
            </a:r>
            <a:r>
              <a:rPr lang="de-DE" dirty="0"/>
              <a:t>     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</a:t>
            </a:r>
            <a:r>
              <a:rPr lang="de-DE" dirty="0"/>
              <a:t>  -  4–8 Personen mit Rechtskenntnissen</a:t>
            </a:r>
            <a:r>
              <a:rPr lang="hu-HU" dirty="0"/>
              <a:t> (</a:t>
            </a:r>
            <a:r>
              <a:rPr lang="hu-HU" b="1" dirty="0" err="1"/>
              <a:t>Rachymburg</a:t>
            </a:r>
            <a:r>
              <a:rPr lang="hu-HU" dirty="0"/>
              <a:t>)</a:t>
            </a:r>
          </a:p>
          <a:p>
            <a:r>
              <a:rPr lang="de-DE" dirty="0"/>
              <a:t> Erste zu klärende Fragen: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</a:t>
            </a:r>
            <a:r>
              <a:rPr lang="de-DE" dirty="0"/>
              <a:t>1./ Ist dies der richtige Ort für die Rechtsprechung?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</a:t>
            </a:r>
            <a:r>
              <a:rPr lang="de-DE" dirty="0"/>
              <a:t> 2./ Ist dies der richtige Zeitpunkt für die Rechtsprechung?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</a:t>
            </a:r>
            <a:r>
              <a:rPr lang="de-DE" dirty="0"/>
              <a:t> 3./ Ist die Zusammensetzung des Gerichts angemessen?                                             </a:t>
            </a:r>
            <a:r>
              <a:rPr lang="hu-HU" dirty="0"/>
              <a:t>    </a:t>
            </a:r>
            <a:r>
              <a:rPr lang="de-DE" dirty="0"/>
              <a:t>(Auch heute noch wichtige Fragen!!!!)</a:t>
            </a:r>
            <a:endParaRPr lang="hu-HU" dirty="0"/>
          </a:p>
          <a:p>
            <a:r>
              <a:rPr lang="de-DE" dirty="0"/>
              <a:t>Die Antwort lautet „Ja“ – der Prozess beginnt    </a:t>
            </a:r>
            <a:r>
              <a:rPr lang="hu-H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651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Der Richter fragt: Möchte jemand eine Beschwerde vorbringen?</a:t>
            </a:r>
            <a:endParaRPr lang="hu-HU" dirty="0"/>
          </a:p>
          <a:p>
            <a:r>
              <a:rPr lang="de-DE" dirty="0"/>
              <a:t>Wer ja </a:t>
            </a:r>
            <a:r>
              <a:rPr lang="hu-HU" dirty="0" err="1"/>
              <a:t>sagt</a:t>
            </a:r>
            <a:r>
              <a:rPr lang="de-DE" dirty="0"/>
              <a:t>, stellt sich in den Kreis und beschwert sich über jemanden.</a:t>
            </a:r>
            <a:endParaRPr lang="hu-HU" dirty="0"/>
          </a:p>
          <a:p>
            <a:r>
              <a:rPr lang="de-DE" dirty="0"/>
              <a:t>Der Beschuldigte stellt sich ebenfalls in den Kreis und antwortet auf die Beschwerde: Ja/Nein/Ja, aber</a:t>
            </a:r>
            <a:endParaRPr lang="hu-HU" dirty="0"/>
          </a:p>
          <a:p>
            <a:r>
              <a:rPr lang="de-DE" dirty="0"/>
              <a:t>Ist der Beschuldigte nicht anwesend, kann er beim nächsten Mal und sogar ein drittes Mal beschwert werden.</a:t>
            </a:r>
            <a:endParaRPr lang="hu-HU" dirty="0"/>
          </a:p>
          <a:p>
            <a:r>
              <a:rPr lang="de-DE" dirty="0"/>
              <a:t>Wenn er auch beim dritten Mal nicht erscheint: Er wird geächtet</a:t>
            </a:r>
            <a:r>
              <a:rPr lang="hu-HU" dirty="0"/>
              <a:t> /</a:t>
            </a:r>
            <a:r>
              <a:rPr lang="hu-HU" dirty="0" err="1"/>
              <a:t>vogelfrei</a:t>
            </a:r>
            <a:r>
              <a:rPr lang="hu-HU" dirty="0"/>
              <a:t>/</a:t>
            </a:r>
            <a:r>
              <a:rPr lang="de-DE" dirty="0"/>
              <a:t> (schwerwiegende Konsequenzen – jeder darf ihn töten!!!!)</a:t>
            </a:r>
            <a:endParaRPr lang="hu-HU" dirty="0"/>
          </a:p>
          <a:p>
            <a:r>
              <a:rPr lang="de-DE" dirty="0"/>
              <a:t>Die </a:t>
            </a:r>
            <a:r>
              <a:rPr lang="de-DE" dirty="0" err="1"/>
              <a:t>Rachymburger</a:t>
            </a:r>
            <a:r>
              <a:rPr lang="de-DE" dirty="0"/>
              <a:t> unterbreiten einen Vorschlag für das Urteil – in der Regel eine Geldstrafe (die der Geschädigte erhält) </a:t>
            </a:r>
            <a:r>
              <a:rPr lang="hu-HU" dirty="0"/>
              <a:t> </a:t>
            </a:r>
          </a:p>
          <a:p>
            <a:r>
              <a:rPr lang="de-DE" dirty="0"/>
              <a:t>Ein Drittel des Bußgeldbetrags steht dem Richter zu</a:t>
            </a:r>
            <a:r>
              <a:rPr lang="hu-HU" dirty="0"/>
              <a:t>(=</a:t>
            </a:r>
            <a:r>
              <a:rPr lang="hu-HU" b="1" dirty="0" err="1"/>
              <a:t>fredus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6070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Merkmale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akkuzatorischen</a:t>
            </a:r>
            <a:r>
              <a:rPr lang="hu-HU" dirty="0"/>
              <a:t> </a:t>
            </a:r>
            <a:r>
              <a:rPr lang="hu-HU" dirty="0" err="1"/>
              <a:t>Verfahrens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 In zivil- und strafrechtlichen Verfahren gilt dieselbe Regel</a:t>
            </a:r>
            <a:endParaRPr lang="hu-HU" dirty="0"/>
          </a:p>
          <a:p>
            <a:r>
              <a:rPr lang="de-DE" dirty="0"/>
              <a:t>Öffentlich, mündlich, formell </a:t>
            </a:r>
            <a:r>
              <a:rPr lang="hu-HU" dirty="0"/>
              <a:t>(</a:t>
            </a:r>
            <a:r>
              <a:rPr lang="hu-HU" dirty="0" err="1"/>
              <a:t>Fürsprecher</a:t>
            </a:r>
            <a:r>
              <a:rPr lang="hu-HU" dirty="0"/>
              <a:t>) </a:t>
            </a:r>
          </a:p>
          <a:p>
            <a:r>
              <a:rPr lang="de-DE" dirty="0"/>
              <a:t>Der Richter ist passiv</a:t>
            </a:r>
            <a:endParaRPr lang="hu-HU" dirty="0"/>
          </a:p>
          <a:p>
            <a:r>
              <a:rPr lang="de-DE" dirty="0"/>
              <a:t>Die Parteien sind aktiv, sie bestimmen den Verlauf des Verfahrens</a:t>
            </a:r>
            <a:endParaRPr lang="hu-HU" dirty="0"/>
          </a:p>
          <a:p>
            <a:r>
              <a:rPr lang="de-DE" dirty="0"/>
              <a:t>Typische Beweismittel:</a:t>
            </a:r>
            <a:r>
              <a:rPr lang="hu-HU" dirty="0"/>
              <a:t> (</a:t>
            </a:r>
            <a:r>
              <a:rPr lang="hu-HU" dirty="0" err="1"/>
              <a:t>nicht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</a:t>
            </a:r>
            <a:r>
              <a:rPr lang="hu-HU" dirty="0" err="1"/>
              <a:t>Kläger</a:t>
            </a:r>
            <a:r>
              <a:rPr lang="hu-HU" dirty="0"/>
              <a:t> </a:t>
            </a:r>
            <a:r>
              <a:rPr lang="hu-HU" dirty="0" err="1"/>
              <a:t>beweist</a:t>
            </a:r>
            <a:r>
              <a:rPr lang="hu-HU" dirty="0"/>
              <a:t>!!!!!!)</a:t>
            </a:r>
          </a:p>
          <a:p>
            <a:pPr marL="0" indent="0">
              <a:buNone/>
            </a:pPr>
            <a:r>
              <a:rPr lang="hu-HU" dirty="0"/>
              <a:t>    </a:t>
            </a:r>
            <a:r>
              <a:rPr lang="de-DE" dirty="0"/>
              <a:t> </a:t>
            </a:r>
            <a:r>
              <a:rPr lang="hu-HU" dirty="0"/>
              <a:t>  </a:t>
            </a:r>
            <a:r>
              <a:rPr lang="de-DE" dirty="0"/>
              <a:t>- Geständnis,   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de-DE" dirty="0"/>
              <a:t>  - Sachbeweise,   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  </a:t>
            </a:r>
            <a:r>
              <a:rPr lang="de-DE" dirty="0"/>
              <a:t> - </a:t>
            </a:r>
            <a:r>
              <a:rPr lang="hu-HU" dirty="0" err="1"/>
              <a:t>Eideshelfer</a:t>
            </a:r>
            <a:r>
              <a:rPr lang="hu-HU" dirty="0"/>
              <a:t> </a:t>
            </a:r>
            <a:r>
              <a:rPr lang="de-DE" dirty="0"/>
              <a:t>(die über die Glaubwürdigkeit aussagen),     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   </a:t>
            </a:r>
            <a:r>
              <a:rPr lang="de-DE" dirty="0"/>
              <a:t>   - Pr</a:t>
            </a:r>
            <a:r>
              <a:rPr lang="hu-HU" dirty="0" err="1"/>
              <a:t>oben</a:t>
            </a:r>
            <a:r>
              <a:rPr lang="de-DE" dirty="0"/>
              <a:t>/Gottesurteile (1215 – Rückzug der Kirche</a:t>
            </a:r>
            <a:r>
              <a:rPr lang="hu-HU" dirty="0"/>
              <a:t>) </a:t>
            </a:r>
          </a:p>
          <a:p>
            <a:r>
              <a:rPr lang="hu-HU" dirty="0"/>
              <a:t>Es </a:t>
            </a:r>
            <a:r>
              <a:rPr lang="hu-HU" dirty="0" err="1"/>
              <a:t>gibt</a:t>
            </a:r>
            <a:r>
              <a:rPr lang="hu-HU" dirty="0"/>
              <a:t> </a:t>
            </a:r>
            <a:r>
              <a:rPr lang="hu-HU" dirty="0" err="1"/>
              <a:t>keine</a:t>
            </a:r>
            <a:r>
              <a:rPr lang="hu-HU" dirty="0"/>
              <a:t> </a:t>
            </a:r>
            <a:r>
              <a:rPr lang="hu-HU" dirty="0" err="1"/>
              <a:t>Rechtsmittel</a:t>
            </a:r>
            <a:r>
              <a:rPr lang="hu-HU" dirty="0"/>
              <a:t>, </a:t>
            </a:r>
            <a:r>
              <a:rPr lang="hu-HU" dirty="0" err="1"/>
              <a:t>keine</a:t>
            </a:r>
            <a:r>
              <a:rPr lang="hu-HU" dirty="0"/>
              <a:t> </a:t>
            </a:r>
            <a:r>
              <a:rPr lang="hu-HU" dirty="0" err="1"/>
              <a:t>Appellationsmöglichkeit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38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Privatrecht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In leges barbarorum </a:t>
            </a:r>
            <a:r>
              <a:rPr lang="hu-HU" dirty="0" err="1"/>
              <a:t>gibt</a:t>
            </a:r>
            <a:r>
              <a:rPr lang="hu-HU" dirty="0"/>
              <a:t> es </a:t>
            </a:r>
            <a:r>
              <a:rPr lang="hu-HU" dirty="0" err="1"/>
              <a:t>wenige</a:t>
            </a:r>
            <a:r>
              <a:rPr lang="hu-HU" dirty="0"/>
              <a:t> </a:t>
            </a:r>
            <a:r>
              <a:rPr lang="hu-HU" dirty="0" err="1"/>
              <a:t>Regeln</a:t>
            </a:r>
            <a:endParaRPr lang="hu-HU" dirty="0"/>
          </a:p>
          <a:p>
            <a:r>
              <a:rPr lang="de-DE" dirty="0"/>
              <a:t>Sie regeln vor allem die Erbfolge und das Ehegüterrecht</a:t>
            </a:r>
            <a:endParaRPr lang="hu-HU" dirty="0"/>
          </a:p>
          <a:p>
            <a:r>
              <a:rPr lang="de-DE" dirty="0"/>
              <a:t>Formalitäten im Zusammenhang mit Rechtsgeschäften</a:t>
            </a:r>
            <a:endParaRPr lang="hu-HU" dirty="0"/>
          </a:p>
          <a:p>
            <a:r>
              <a:rPr lang="de-DE" dirty="0"/>
              <a:t>Bindungen an den Familienbesitz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116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6553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381</TotalTime>
  <Words>975</Words>
  <Application>Microsoft Office PowerPoint</Application>
  <PresentationFormat>Szélesvásznú</PresentationFormat>
  <Paragraphs>126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Szálak</vt:lpstr>
      <vt:lpstr>Fränkische Zeit</vt:lpstr>
      <vt:lpstr>Das Fränkische Reich</vt:lpstr>
      <vt:lpstr>Verdun 843  (Die Aufteilung des Fränkischen Reichs)</vt:lpstr>
      <vt:lpstr>Epochen :</vt:lpstr>
      <vt:lpstr>Rechtsquellen: leges barbarorum</vt:lpstr>
      <vt:lpstr>Merkmale</vt:lpstr>
      <vt:lpstr>Sonstige unmittelbare Rechtsquellen: </vt:lpstr>
      <vt:lpstr>Mittelbare Rechtsquellen:</vt:lpstr>
      <vt:lpstr>Verfassung  </vt:lpstr>
      <vt:lpstr>Hofämter: </vt:lpstr>
      <vt:lpstr>Lehenwesen</vt:lpstr>
      <vt:lpstr>Das Rechtsverhältnis zwischen Leibeigenen und Grundherrn (Grundherrschaft)</vt:lpstr>
      <vt:lpstr>PowerPoint-bemutató</vt:lpstr>
      <vt:lpstr>Gerichtswesen</vt:lpstr>
      <vt:lpstr>PowerPoint-bemutató</vt:lpstr>
      <vt:lpstr>PowerPoint-bemutató</vt:lpstr>
      <vt:lpstr>Merkmale des akkuzatorischen Verfahrens</vt:lpstr>
      <vt:lpstr>Privatrecht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frank időszak</dc:title>
  <dc:creator>Benjáminné dr.Szigeti Magdolna</dc:creator>
  <cp:lastModifiedBy>Körmendy Renáta</cp:lastModifiedBy>
  <cp:revision>44</cp:revision>
  <dcterms:created xsi:type="dcterms:W3CDTF">2018-12-14T15:47:42Z</dcterms:created>
  <dcterms:modified xsi:type="dcterms:W3CDTF">2026-09-24T06:48:12Z</dcterms:modified>
</cp:coreProperties>
</file>