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5" r:id="rId4"/>
    <p:sldId id="257" r:id="rId5"/>
    <p:sldId id="269" r:id="rId6"/>
    <p:sldId id="268" r:id="rId7"/>
    <p:sldId id="258" r:id="rId8"/>
    <p:sldId id="266" r:id="rId9"/>
    <p:sldId id="267" r:id="rId10"/>
    <p:sldId id="260" r:id="rId11"/>
    <p:sldId id="259" r:id="rId12"/>
    <p:sldId id="270" r:id="rId13"/>
    <p:sldId id="261" r:id="rId14"/>
    <p:sldId id="262" r:id="rId15"/>
    <p:sldId id="26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0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56" TargetMode="External"/><Relationship Id="rId2" Type="http://schemas.openxmlformats.org/officeDocument/2006/relationships/hyperlink" Target="https://hu.wikipedia.org/wiki/5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hyperlink" Target="https://hu.wikipedia.org/wiki/120" TargetMode="External"/><Relationship Id="rId4" Type="http://schemas.openxmlformats.org/officeDocument/2006/relationships/hyperlink" Target="https://hu.wikipedia.org/wiki/117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Die</a:t>
            </a:r>
            <a:r>
              <a:rPr lang="hu-HU" dirty="0"/>
              <a:t> </a:t>
            </a:r>
            <a:r>
              <a:rPr lang="hu-HU" dirty="0" err="1"/>
              <a:t>germanische</a:t>
            </a:r>
            <a:r>
              <a:rPr lang="hu-HU" dirty="0"/>
              <a:t> Zeit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Ca</a:t>
            </a:r>
            <a:r>
              <a:rPr lang="hu-HU" dirty="0"/>
              <a:t>.  100 </a:t>
            </a:r>
            <a:r>
              <a:rPr lang="hu-HU" dirty="0" err="1"/>
              <a:t>vor</a:t>
            </a:r>
            <a:r>
              <a:rPr lang="hu-HU" dirty="0"/>
              <a:t> </a:t>
            </a:r>
            <a:r>
              <a:rPr lang="hu-HU" dirty="0" err="1"/>
              <a:t>Chr</a:t>
            </a:r>
            <a:r>
              <a:rPr lang="hu-HU" dirty="0"/>
              <a:t>. –    500 </a:t>
            </a:r>
            <a:r>
              <a:rPr lang="hu-HU" dirty="0" err="1"/>
              <a:t>nach</a:t>
            </a:r>
            <a:r>
              <a:rPr lang="hu-HU" dirty="0"/>
              <a:t> </a:t>
            </a:r>
            <a:r>
              <a:rPr lang="hu-HU" dirty="0" err="1"/>
              <a:t>Chr</a:t>
            </a:r>
            <a:r>
              <a:rPr lang="hu-HU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8669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</a:t>
            </a:r>
            <a:r>
              <a:rPr lang="hu-HU" dirty="0" err="1"/>
              <a:t>Völkerwanderungen</a:t>
            </a:r>
            <a:r>
              <a:rPr lang="hu-HU" dirty="0"/>
              <a:t> 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1905000"/>
            <a:ext cx="7820025" cy="4838700"/>
          </a:xfrm>
        </p:spPr>
      </p:pic>
    </p:spTree>
    <p:extLst>
      <p:ext uri="{BB962C8B-B14F-4D97-AF65-F5344CB8AC3E}">
        <p14:creationId xmlns:p14="http://schemas.microsoft.com/office/powerpoint/2010/main" val="1999897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209551"/>
            <a:ext cx="8722775" cy="6648450"/>
          </a:xfrm>
        </p:spPr>
      </p:pic>
    </p:spTree>
    <p:extLst>
      <p:ext uri="{BB962C8B-B14F-4D97-AF65-F5344CB8AC3E}">
        <p14:creationId xmlns:p14="http://schemas.microsoft.com/office/powerpoint/2010/main" val="4236355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Quellen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Julius Caesar: De </a:t>
            </a:r>
            <a:r>
              <a:rPr lang="hu-HU" dirty="0" err="1"/>
              <a:t>bello</a:t>
            </a:r>
            <a:r>
              <a:rPr lang="hu-HU" dirty="0"/>
              <a:t> </a:t>
            </a:r>
            <a:r>
              <a:rPr lang="hu-HU" dirty="0" err="1"/>
              <a:t>gallico</a:t>
            </a:r>
            <a:r>
              <a:rPr lang="hu-HU" dirty="0"/>
              <a:t> (  50 </a:t>
            </a:r>
            <a:r>
              <a:rPr lang="hu-HU" dirty="0" err="1"/>
              <a:t>ca</a:t>
            </a:r>
            <a:r>
              <a:rPr lang="hu-HU" dirty="0"/>
              <a:t>.  </a:t>
            </a:r>
            <a:r>
              <a:rPr lang="hu-HU" dirty="0" err="1"/>
              <a:t>vor</a:t>
            </a:r>
            <a:r>
              <a:rPr lang="hu-HU" dirty="0"/>
              <a:t> </a:t>
            </a:r>
            <a:r>
              <a:rPr lang="hu-HU" dirty="0" err="1"/>
              <a:t>Chr</a:t>
            </a:r>
            <a:r>
              <a:rPr lang="hu-HU" dirty="0"/>
              <a:t>.)</a:t>
            </a:r>
          </a:p>
          <a:p>
            <a:r>
              <a:rPr lang="hu-HU" dirty="0"/>
              <a:t>Tacitus: </a:t>
            </a:r>
            <a:r>
              <a:rPr lang="hu-HU" dirty="0" err="1"/>
              <a:t>Germánia</a:t>
            </a:r>
            <a:r>
              <a:rPr lang="hu-HU" dirty="0"/>
              <a:t> ( 98 </a:t>
            </a:r>
            <a:r>
              <a:rPr lang="hu-HU" dirty="0" err="1"/>
              <a:t>nach</a:t>
            </a:r>
            <a:r>
              <a:rPr lang="hu-HU" dirty="0"/>
              <a:t> </a:t>
            </a:r>
            <a:r>
              <a:rPr lang="hu-HU" dirty="0" err="1"/>
              <a:t>Chr</a:t>
            </a:r>
            <a:r>
              <a:rPr lang="hu-HU" dirty="0"/>
              <a:t>.)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9656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b="1" dirty="0" err="1"/>
              <a:t>Caius</a:t>
            </a:r>
            <a:r>
              <a:rPr lang="hu-HU" sz="2000" b="1" dirty="0"/>
              <a:t> </a:t>
            </a:r>
            <a:r>
              <a:rPr lang="hu-HU" sz="2000" b="1" dirty="0" err="1"/>
              <a:t>Iulius</a:t>
            </a:r>
            <a:r>
              <a:rPr lang="hu-HU" sz="2000" b="1" dirty="0"/>
              <a:t> Caesar</a:t>
            </a:r>
            <a:r>
              <a:rPr lang="hu-HU" sz="2000" dirty="0"/>
              <a:t> (vagy </a:t>
            </a:r>
            <a:r>
              <a:rPr lang="hu-HU" sz="2000" b="1" dirty="0" err="1"/>
              <a:t>Gaius</a:t>
            </a:r>
            <a:r>
              <a:rPr lang="hu-HU" sz="2000" b="1" dirty="0"/>
              <a:t> Julius Caesar</a:t>
            </a:r>
            <a:r>
              <a:rPr lang="hu-HU" sz="2000" dirty="0"/>
              <a:t> ); </a:t>
            </a:r>
            <a:r>
              <a:rPr lang="hu-HU" sz="2000" dirty="0">
                <a:solidFill>
                  <a:schemeClr val="tx1"/>
                </a:solidFill>
              </a:rPr>
              <a:t>  12./13. 07. 100 </a:t>
            </a:r>
            <a:r>
              <a:rPr lang="hu-HU" sz="2000" dirty="0" err="1">
                <a:solidFill>
                  <a:schemeClr val="tx1"/>
                </a:solidFill>
              </a:rPr>
              <a:t>vor</a:t>
            </a:r>
            <a:r>
              <a:rPr lang="hu-HU" sz="2000" dirty="0">
                <a:solidFill>
                  <a:schemeClr val="tx1"/>
                </a:solidFill>
              </a:rPr>
              <a:t> </a:t>
            </a:r>
            <a:r>
              <a:rPr lang="hu-HU" sz="2000" dirty="0" err="1">
                <a:solidFill>
                  <a:schemeClr val="tx1"/>
                </a:solidFill>
              </a:rPr>
              <a:t>Ch</a:t>
            </a:r>
            <a:r>
              <a:rPr lang="hu-HU" sz="2000" dirty="0">
                <a:solidFill>
                  <a:schemeClr val="tx1"/>
                </a:solidFill>
              </a:rPr>
              <a:t>. –  15. </a:t>
            </a:r>
            <a:r>
              <a:rPr lang="hu-HU" sz="2000">
                <a:solidFill>
                  <a:schemeClr val="tx1"/>
                </a:solidFill>
              </a:rPr>
              <a:t>03. 44 </a:t>
            </a:r>
            <a:r>
              <a:rPr lang="hu-HU" sz="2000" dirty="0" err="1">
                <a:solidFill>
                  <a:schemeClr val="tx1"/>
                </a:solidFill>
              </a:rPr>
              <a:t>vor</a:t>
            </a:r>
            <a:r>
              <a:rPr lang="hu-HU" sz="2000" dirty="0">
                <a:solidFill>
                  <a:schemeClr val="tx1"/>
                </a:solidFill>
              </a:rPr>
              <a:t> </a:t>
            </a:r>
            <a:r>
              <a:rPr lang="hu-HU" sz="2000" dirty="0" err="1">
                <a:solidFill>
                  <a:schemeClr val="tx1"/>
                </a:solidFill>
              </a:rPr>
              <a:t>Chr</a:t>
            </a:r>
            <a:r>
              <a:rPr lang="hu-HU" sz="20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030" y="1552576"/>
            <a:ext cx="3569045" cy="5305424"/>
          </a:xfrm>
        </p:spPr>
      </p:pic>
    </p:spTree>
    <p:extLst>
      <p:ext uri="{BB962C8B-B14F-4D97-AF65-F5344CB8AC3E}">
        <p14:creationId xmlns:p14="http://schemas.microsoft.com/office/powerpoint/2010/main" val="1188169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000" b="1" dirty="0" err="1"/>
              <a:t>Publius</a:t>
            </a:r>
            <a:r>
              <a:rPr lang="hu-HU" sz="2000" dirty="0"/>
              <a:t> (vagy </a:t>
            </a:r>
            <a:r>
              <a:rPr lang="hu-HU" sz="2000" b="1" dirty="0" err="1"/>
              <a:t>Caius</a:t>
            </a:r>
            <a:r>
              <a:rPr lang="hu-HU" sz="2000" dirty="0"/>
              <a:t>) </a:t>
            </a:r>
            <a:r>
              <a:rPr lang="hu-HU" sz="2000" b="1" dirty="0"/>
              <a:t>Cornelius Tacitus</a:t>
            </a:r>
            <a:r>
              <a:rPr lang="hu-HU" sz="2000" dirty="0"/>
              <a:t> </a:t>
            </a:r>
            <a:r>
              <a:rPr lang="hu-HU" sz="2000" dirty="0">
                <a:solidFill>
                  <a:schemeClr val="tx1"/>
                </a:solidFill>
              </a:rPr>
              <a:t>(</a:t>
            </a:r>
            <a:r>
              <a:rPr lang="hu-HU" sz="2000" dirty="0">
                <a:solidFill>
                  <a:srgbClr val="FB4A18"/>
                </a:solidFill>
                <a:hlinkClick r:id="rId2" tooltip="5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hu-HU" sz="2000" dirty="0">
                <a:solidFill>
                  <a:schemeClr val="tx1"/>
                </a:solidFill>
                <a:hlinkClick r:id="rId2" tooltip="5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55</a:t>
            </a:r>
            <a:r>
              <a:rPr lang="hu-HU" sz="2000" dirty="0">
                <a:solidFill>
                  <a:schemeClr val="tx1"/>
                </a:solidFill>
              </a:rPr>
              <a:t>./ </a:t>
            </a:r>
            <a:r>
              <a:rPr lang="hu-HU" sz="2000" dirty="0">
                <a:solidFill>
                  <a:schemeClr val="tx1"/>
                </a:solidFill>
                <a:hlinkClick r:id="rId3" tooltip="5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56</a:t>
            </a:r>
            <a:r>
              <a:rPr lang="hu-HU" sz="2000" dirty="0">
                <a:solidFill>
                  <a:schemeClr val="tx1"/>
                </a:solidFill>
              </a:rPr>
              <a:t>. </a:t>
            </a:r>
            <a:r>
              <a:rPr lang="hu-HU" sz="2000" dirty="0" err="1">
                <a:solidFill>
                  <a:schemeClr val="tx1"/>
                </a:solidFill>
              </a:rPr>
              <a:t>nach</a:t>
            </a:r>
            <a:r>
              <a:rPr lang="hu-HU" sz="2000" dirty="0">
                <a:solidFill>
                  <a:schemeClr val="tx1"/>
                </a:solidFill>
              </a:rPr>
              <a:t> </a:t>
            </a:r>
            <a:r>
              <a:rPr lang="hu-HU" sz="2000" dirty="0" err="1">
                <a:solidFill>
                  <a:schemeClr val="tx1"/>
                </a:solidFill>
              </a:rPr>
              <a:t>Chr</a:t>
            </a:r>
            <a:r>
              <a:rPr lang="hu-HU" sz="2000" dirty="0">
                <a:solidFill>
                  <a:schemeClr val="tx1"/>
                </a:solidFill>
              </a:rPr>
              <a:t>. </a:t>
            </a:r>
            <a:r>
              <a:rPr lang="hu-HU" sz="2000" dirty="0"/>
              <a:t> - </a:t>
            </a:r>
            <a:r>
              <a:rPr lang="hu-HU" sz="2000" dirty="0">
                <a:solidFill>
                  <a:schemeClr val="tx1"/>
                </a:solidFill>
                <a:hlinkClick r:id="rId4" tooltip="1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117</a:t>
            </a:r>
            <a:r>
              <a:rPr lang="hu-HU" sz="2000" dirty="0">
                <a:solidFill>
                  <a:schemeClr val="tx1"/>
                </a:solidFill>
              </a:rPr>
              <a:t> -</a:t>
            </a:r>
            <a:r>
              <a:rPr lang="hu-HU" sz="2000" dirty="0">
                <a:solidFill>
                  <a:schemeClr val="tx1"/>
                </a:solidFill>
                <a:hlinkClick r:id="rId5" tooltip="1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120</a:t>
            </a:r>
            <a:r>
              <a:rPr lang="hu-HU" sz="2000" dirty="0">
                <a:solidFill>
                  <a:schemeClr val="tx1"/>
                </a:solidFill>
              </a:rPr>
              <a:t>.</a:t>
            </a:r>
            <a:r>
              <a:rPr lang="hu-HU" sz="2000" dirty="0"/>
              <a:t>)</a:t>
            </a:r>
            <a:br>
              <a:rPr lang="hu-HU" sz="2000" dirty="0"/>
            </a:br>
            <a:r>
              <a:rPr lang="hu-HU" sz="2000" dirty="0"/>
              <a:t> „</a:t>
            </a:r>
            <a:r>
              <a:rPr lang="hu-HU" sz="2000" dirty="0" err="1"/>
              <a:t>Ohne</a:t>
            </a:r>
            <a:r>
              <a:rPr lang="hu-HU" sz="2000" dirty="0"/>
              <a:t> </a:t>
            </a:r>
            <a:r>
              <a:rPr lang="hu-HU" sz="2000" dirty="0" err="1"/>
              <a:t>Zorn</a:t>
            </a:r>
            <a:r>
              <a:rPr lang="hu-HU" sz="2000" dirty="0"/>
              <a:t> und </a:t>
            </a:r>
            <a:r>
              <a:rPr lang="hu-HU" sz="2000" dirty="0" err="1"/>
              <a:t>Voreingenommenheit</a:t>
            </a:r>
            <a:r>
              <a:rPr lang="hu-HU" sz="2000" dirty="0"/>
              <a:t>“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267" y="1695450"/>
            <a:ext cx="4267057" cy="5029200"/>
          </a:xfrm>
        </p:spPr>
      </p:pic>
    </p:spTree>
    <p:extLst>
      <p:ext uri="{BB962C8B-B14F-4D97-AF65-F5344CB8AC3E}">
        <p14:creationId xmlns:p14="http://schemas.microsoft.com/office/powerpoint/2010/main" val="395249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/>
              <a:t>Germánia</a:t>
            </a:r>
            <a:r>
              <a:rPr lang="hu-HU" dirty="0"/>
              <a:t>:</a:t>
            </a:r>
            <a:br>
              <a:rPr lang="hu-HU" dirty="0"/>
            </a:br>
            <a:r>
              <a:rPr lang="hu-HU" dirty="0"/>
              <a:t> </a:t>
            </a:r>
            <a:r>
              <a:rPr lang="hu-HU" dirty="0" err="1"/>
              <a:t>Formen</a:t>
            </a:r>
            <a:r>
              <a:rPr lang="hu-HU" dirty="0"/>
              <a:t>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gesellschaftlichen</a:t>
            </a:r>
            <a:r>
              <a:rPr lang="hu-HU" dirty="0"/>
              <a:t> </a:t>
            </a:r>
            <a:r>
              <a:rPr lang="hu-HU" dirty="0" err="1"/>
              <a:t>Ordnung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 </a:t>
            </a:r>
            <a:r>
              <a:rPr lang="hu-HU" dirty="0" err="1"/>
              <a:t>Autonome</a:t>
            </a:r>
            <a:r>
              <a:rPr lang="hu-HU" dirty="0"/>
              <a:t>, </a:t>
            </a:r>
            <a:r>
              <a:rPr lang="hu-HU" dirty="0" err="1"/>
              <a:t>unabhängige</a:t>
            </a:r>
            <a:r>
              <a:rPr lang="hu-HU" dirty="0"/>
              <a:t> </a:t>
            </a:r>
            <a:r>
              <a:rPr lang="hu-HU" dirty="0" err="1"/>
              <a:t>Gemeinschaften</a:t>
            </a:r>
            <a:r>
              <a:rPr lang="hu-HU" dirty="0"/>
              <a:t>  (</a:t>
            </a:r>
            <a:r>
              <a:rPr lang="hu-HU" dirty="0" err="1"/>
              <a:t>civitates</a:t>
            </a:r>
            <a:r>
              <a:rPr lang="hu-HU" dirty="0"/>
              <a:t>) – </a:t>
            </a:r>
            <a:r>
              <a:rPr lang="de-DE" dirty="0"/>
              <a:t>im Bündnis oder im Krieg miteinander</a:t>
            </a:r>
            <a:r>
              <a:rPr lang="hu-HU" dirty="0"/>
              <a:t> </a:t>
            </a:r>
          </a:p>
          <a:p>
            <a:r>
              <a:rPr lang="hu-HU" b="1" dirty="0" err="1"/>
              <a:t>Thing</a:t>
            </a:r>
            <a:r>
              <a:rPr lang="hu-HU" dirty="0"/>
              <a:t> / = </a:t>
            </a:r>
            <a:r>
              <a:rPr lang="hu-HU" dirty="0" err="1"/>
              <a:t>Volksversammlung</a:t>
            </a:r>
            <a:r>
              <a:rPr lang="hu-HU" dirty="0"/>
              <a:t> /</a:t>
            </a:r>
          </a:p>
          <a:p>
            <a:pPr>
              <a:buFontTx/>
              <a:buChar char="-"/>
            </a:pPr>
            <a:r>
              <a:rPr lang="hu-HU" dirty="0" err="1"/>
              <a:t>Teilnehmer</a:t>
            </a:r>
            <a:r>
              <a:rPr lang="hu-HU" dirty="0"/>
              <a:t>: </a:t>
            </a:r>
            <a:r>
              <a:rPr lang="hu-HU" dirty="0" err="1"/>
              <a:t>freie</a:t>
            </a:r>
            <a:r>
              <a:rPr lang="hu-HU" dirty="0"/>
              <a:t>, </a:t>
            </a:r>
            <a:r>
              <a:rPr lang="hu-HU" dirty="0" err="1"/>
              <a:t>waffentragende</a:t>
            </a:r>
            <a:r>
              <a:rPr lang="hu-HU" dirty="0"/>
              <a:t> (=</a:t>
            </a:r>
            <a:r>
              <a:rPr lang="hu-HU" dirty="0" err="1"/>
              <a:t>erwachsene</a:t>
            </a:r>
            <a:r>
              <a:rPr lang="hu-HU" dirty="0"/>
              <a:t>) </a:t>
            </a:r>
            <a:r>
              <a:rPr lang="hu-HU" dirty="0" err="1"/>
              <a:t>Männer</a:t>
            </a:r>
            <a:endParaRPr lang="hu-HU" dirty="0"/>
          </a:p>
          <a:p>
            <a:pPr>
              <a:buFontTx/>
              <a:buChar char="-"/>
            </a:pPr>
            <a:r>
              <a:rPr lang="hu-HU" dirty="0" err="1"/>
              <a:t>Wann</a:t>
            </a:r>
            <a:r>
              <a:rPr lang="hu-HU" dirty="0"/>
              <a:t> und </a:t>
            </a:r>
            <a:r>
              <a:rPr lang="hu-HU" dirty="0" err="1"/>
              <a:t>wo</a:t>
            </a:r>
            <a:r>
              <a:rPr lang="hu-HU" dirty="0"/>
              <a:t>?: </a:t>
            </a:r>
            <a:r>
              <a:rPr lang="hu-HU" dirty="0" err="1"/>
              <a:t>beim</a:t>
            </a:r>
            <a:r>
              <a:rPr lang="hu-HU" dirty="0"/>
              <a:t> </a:t>
            </a:r>
            <a:r>
              <a:rPr lang="hu-HU" dirty="0" err="1"/>
              <a:t>Vollmond</a:t>
            </a:r>
            <a:r>
              <a:rPr lang="hu-HU" dirty="0"/>
              <a:t>, </a:t>
            </a:r>
            <a:r>
              <a:rPr lang="hu-HU" dirty="0" err="1"/>
              <a:t>im</a:t>
            </a:r>
            <a:r>
              <a:rPr lang="hu-HU" dirty="0"/>
              <a:t> </a:t>
            </a:r>
            <a:r>
              <a:rPr lang="hu-HU" dirty="0" err="1"/>
              <a:t>Freien</a:t>
            </a:r>
            <a:endParaRPr lang="hu-HU" dirty="0"/>
          </a:p>
          <a:p>
            <a:pPr>
              <a:buFontTx/>
              <a:buChar char="-"/>
            </a:pPr>
            <a:r>
              <a:rPr lang="hu-HU" dirty="0" err="1"/>
              <a:t>Entscheidungen</a:t>
            </a:r>
            <a:r>
              <a:rPr lang="hu-HU" dirty="0"/>
              <a:t>:</a:t>
            </a:r>
          </a:p>
          <a:p>
            <a:pPr marL="0" indent="0">
              <a:buNone/>
            </a:pPr>
            <a:r>
              <a:rPr lang="hu-HU" dirty="0"/>
              <a:t>           - </a:t>
            </a:r>
            <a:r>
              <a:rPr lang="hu-HU" dirty="0" err="1"/>
              <a:t>Wahl</a:t>
            </a:r>
            <a:r>
              <a:rPr lang="hu-HU" dirty="0"/>
              <a:t> </a:t>
            </a:r>
            <a:r>
              <a:rPr lang="hu-HU" dirty="0" err="1"/>
              <a:t>eines</a:t>
            </a:r>
            <a:r>
              <a:rPr lang="hu-HU" dirty="0"/>
              <a:t> </a:t>
            </a:r>
            <a:r>
              <a:rPr lang="hu-HU" dirty="0" err="1"/>
              <a:t>militärischen</a:t>
            </a:r>
            <a:r>
              <a:rPr lang="hu-HU" dirty="0"/>
              <a:t> </a:t>
            </a:r>
            <a:r>
              <a:rPr lang="hu-HU" dirty="0" err="1"/>
              <a:t>Führers</a:t>
            </a:r>
            <a:r>
              <a:rPr lang="hu-HU" dirty="0"/>
              <a:t>(</a:t>
            </a:r>
            <a:r>
              <a:rPr lang="hu-HU" dirty="0" err="1"/>
              <a:t>principes</a:t>
            </a:r>
            <a:r>
              <a:rPr lang="hu-HU" dirty="0"/>
              <a:t>, rex)</a:t>
            </a:r>
          </a:p>
          <a:p>
            <a:pPr marL="0" indent="0">
              <a:buNone/>
            </a:pPr>
            <a:r>
              <a:rPr lang="hu-HU" dirty="0"/>
              <a:t>           - </a:t>
            </a:r>
            <a:r>
              <a:rPr lang="de-DE" dirty="0"/>
              <a:t>wichtige Angelegenheiten, z. B. Krieg, Frieden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       - </a:t>
            </a:r>
            <a:r>
              <a:rPr lang="de-DE" dirty="0"/>
              <a:t>Auslegung des Gewohnheitsrechts im Streitfall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       - </a:t>
            </a:r>
            <a:r>
              <a:rPr lang="de-DE" dirty="0"/>
              <a:t>Rechtsprechung (die Wurzeln des </a:t>
            </a:r>
            <a:r>
              <a:rPr lang="de-DE" dirty="0" err="1"/>
              <a:t>akkuzatorischen</a:t>
            </a:r>
            <a:r>
              <a:rPr lang="de-DE" dirty="0"/>
              <a:t> Verfahrens)</a:t>
            </a:r>
            <a:r>
              <a:rPr lang="hu-HU" dirty="0"/>
              <a:t> </a:t>
            </a:r>
          </a:p>
          <a:p>
            <a:pPr>
              <a:buFontTx/>
              <a:buChar char="-"/>
            </a:pPr>
            <a:r>
              <a:rPr lang="de-DE" dirty="0"/>
              <a:t>Art der Entscheidungsfindung: Knurren = Nein, mit der Waffe klirren = Ja</a:t>
            </a:r>
            <a:endParaRPr lang="hu-HU" dirty="0"/>
          </a:p>
          <a:p>
            <a:pPr>
              <a:buFontTx/>
              <a:buChar char="-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25131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Thing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85926"/>
            <a:ext cx="8401049" cy="5372100"/>
          </a:xfrm>
        </p:spPr>
      </p:pic>
    </p:spTree>
    <p:extLst>
      <p:ext uri="{BB962C8B-B14F-4D97-AF65-F5344CB8AC3E}">
        <p14:creationId xmlns:p14="http://schemas.microsoft.com/office/powerpoint/2010/main" val="3726403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75" y="624110"/>
            <a:ext cx="9886949" cy="6233890"/>
          </a:xfrm>
        </p:spPr>
      </p:pic>
    </p:spTree>
    <p:extLst>
      <p:ext uri="{BB962C8B-B14F-4D97-AF65-F5344CB8AC3E}">
        <p14:creationId xmlns:p14="http://schemas.microsoft.com/office/powerpoint/2010/main" val="1245291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Die</a:t>
            </a:r>
            <a:r>
              <a:rPr lang="hu-HU" dirty="0"/>
              <a:t> </a:t>
            </a:r>
            <a:r>
              <a:rPr lang="hu-HU" dirty="0" err="1"/>
              <a:t>Gesellschaft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1805940"/>
            <a:ext cx="8915400" cy="4105282"/>
          </a:xfrm>
        </p:spPr>
        <p:txBody>
          <a:bodyPr>
            <a:normAutofit/>
          </a:bodyPr>
          <a:lstStyle/>
          <a:p>
            <a:r>
              <a:rPr lang="de-DE" sz="2800" dirty="0"/>
              <a:t>Sklaven (nicht</a:t>
            </a:r>
            <a:r>
              <a:rPr lang="hu-HU" sz="2800" dirty="0"/>
              <a:t>, </a:t>
            </a:r>
            <a:r>
              <a:rPr lang="hu-HU" sz="2800" dirty="0" err="1"/>
              <a:t>wie</a:t>
            </a:r>
            <a:r>
              <a:rPr lang="hu-HU" sz="2800" dirty="0"/>
              <a:t> </a:t>
            </a:r>
            <a:r>
              <a:rPr lang="hu-HU" sz="2800" dirty="0" err="1"/>
              <a:t>bei</a:t>
            </a:r>
            <a:r>
              <a:rPr lang="hu-HU" sz="2800" dirty="0"/>
              <a:t> </a:t>
            </a:r>
            <a:r>
              <a:rPr lang="hu-HU" sz="2800" dirty="0" err="1"/>
              <a:t>den</a:t>
            </a:r>
            <a:r>
              <a:rPr lang="hu-HU" sz="2800" dirty="0"/>
              <a:t> </a:t>
            </a:r>
            <a:r>
              <a:rPr lang="de-DE" sz="2800" dirty="0"/>
              <a:t>Antike</a:t>
            </a:r>
            <a:r>
              <a:rPr lang="hu-HU" sz="2800" dirty="0"/>
              <a:t>n</a:t>
            </a:r>
            <a:r>
              <a:rPr lang="de-DE" sz="2800" dirty="0"/>
              <a:t>!!!) /Kriegsgefangenschaft, Geburt, Verschuldung/</a:t>
            </a:r>
            <a:endParaRPr lang="hu-HU" sz="2800" dirty="0"/>
          </a:p>
          <a:p>
            <a:r>
              <a:rPr lang="hu-HU" sz="2800" dirty="0"/>
              <a:t> </a:t>
            </a:r>
            <a:r>
              <a:rPr lang="hu-HU" sz="2800" dirty="0" err="1"/>
              <a:t>Halbfreie</a:t>
            </a:r>
            <a:endParaRPr lang="hu-HU" sz="2800" dirty="0"/>
          </a:p>
          <a:p>
            <a:r>
              <a:rPr lang="hu-HU" sz="2800" dirty="0"/>
              <a:t> </a:t>
            </a:r>
            <a:r>
              <a:rPr lang="hu-HU" sz="2800" dirty="0" err="1"/>
              <a:t>Freie</a:t>
            </a:r>
            <a:endParaRPr lang="hu-HU" sz="2800" dirty="0"/>
          </a:p>
          <a:p>
            <a:r>
              <a:rPr lang="de-DE" sz="2800" dirty="0"/>
              <a:t>Adlige (die sich nicht wesentlich von den Freien unterscheiden)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818628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Privatrecht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1554480"/>
            <a:ext cx="8915400" cy="467941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 </a:t>
            </a:r>
            <a:r>
              <a:rPr lang="de-DE" dirty="0"/>
              <a:t>Unbekannt: einen Kredit gewähren, Zinsen erheben</a:t>
            </a:r>
            <a:endParaRPr lang="hu-HU" dirty="0"/>
          </a:p>
          <a:p>
            <a:r>
              <a:rPr lang="hu-HU" dirty="0"/>
              <a:t> </a:t>
            </a:r>
            <a:r>
              <a:rPr lang="hu-HU" dirty="0" err="1"/>
              <a:t>Schuldensklaverei</a:t>
            </a:r>
            <a:r>
              <a:rPr lang="hu-HU" dirty="0"/>
              <a:t> </a:t>
            </a:r>
            <a:r>
              <a:rPr lang="hu-HU" dirty="0" err="1"/>
              <a:t>aufgrund</a:t>
            </a:r>
            <a:r>
              <a:rPr lang="hu-HU" dirty="0"/>
              <a:t> von </a:t>
            </a:r>
            <a:r>
              <a:rPr lang="hu-HU" dirty="0" err="1"/>
              <a:t>Schulden</a:t>
            </a:r>
            <a:endParaRPr lang="hu-HU" dirty="0"/>
          </a:p>
          <a:p>
            <a:r>
              <a:rPr lang="hu-HU" dirty="0"/>
              <a:t>„</a:t>
            </a:r>
            <a:r>
              <a:rPr lang="hu-HU" dirty="0" err="1"/>
              <a:t>nullum</a:t>
            </a:r>
            <a:r>
              <a:rPr lang="hu-HU" dirty="0"/>
              <a:t> testamentum” – </a:t>
            </a:r>
            <a:r>
              <a:rPr lang="de-DE" dirty="0"/>
              <a:t>nur auf der Grundlage des Gewohnheitsrechts, innerhalb der Familie</a:t>
            </a:r>
            <a:endParaRPr lang="hu-HU" dirty="0"/>
          </a:p>
          <a:p>
            <a:r>
              <a:rPr lang="hu-HU" dirty="0" err="1"/>
              <a:t>Ehe</a:t>
            </a:r>
            <a:r>
              <a:rPr lang="hu-HU" dirty="0"/>
              <a:t>: </a:t>
            </a:r>
          </a:p>
          <a:p>
            <a:pPr marL="0" indent="0">
              <a:buNone/>
            </a:pPr>
            <a:r>
              <a:rPr lang="hu-HU" dirty="0"/>
              <a:t>          - </a:t>
            </a:r>
            <a:r>
              <a:rPr lang="de-DE" dirty="0"/>
              <a:t>Polygamie ist nicht verboten, dennoch ist die Einehe die Regel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      - </a:t>
            </a:r>
            <a:r>
              <a:rPr lang="hu-HU" dirty="0" err="1"/>
              <a:t>strenge</a:t>
            </a:r>
            <a:r>
              <a:rPr lang="hu-HU" dirty="0"/>
              <a:t> </a:t>
            </a:r>
            <a:r>
              <a:rPr lang="hu-HU" dirty="0" err="1"/>
              <a:t>moralische</a:t>
            </a:r>
            <a:r>
              <a:rPr lang="hu-HU" dirty="0"/>
              <a:t> </a:t>
            </a:r>
            <a:r>
              <a:rPr lang="hu-HU" dirty="0" err="1"/>
              <a:t>Regeln</a:t>
            </a:r>
            <a:r>
              <a:rPr lang="hu-HU" dirty="0"/>
              <a:t>  </a:t>
            </a:r>
          </a:p>
          <a:p>
            <a:pPr marL="0" indent="0">
              <a:buNone/>
            </a:pPr>
            <a:r>
              <a:rPr lang="hu-HU" dirty="0"/>
              <a:t>          - </a:t>
            </a:r>
            <a:r>
              <a:rPr lang="hu-HU" dirty="0" err="1"/>
              <a:t>Ehebruch</a:t>
            </a:r>
            <a:r>
              <a:rPr lang="hu-HU" dirty="0"/>
              <a:t> </a:t>
            </a:r>
            <a:r>
              <a:rPr lang="hu-HU" dirty="0" err="1"/>
              <a:t>kommt</a:t>
            </a:r>
            <a:r>
              <a:rPr lang="hu-HU" dirty="0"/>
              <a:t> </a:t>
            </a:r>
            <a:r>
              <a:rPr lang="hu-HU" dirty="0" err="1"/>
              <a:t>selten</a:t>
            </a:r>
            <a:r>
              <a:rPr lang="hu-HU" dirty="0"/>
              <a:t> </a:t>
            </a:r>
            <a:r>
              <a:rPr lang="hu-HU" dirty="0" err="1"/>
              <a:t>vor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/>
              <a:t> </a:t>
            </a:r>
          </a:p>
          <a:p>
            <a:r>
              <a:rPr lang="de-DE" dirty="0"/>
              <a:t> In den Ortschaften stehen einstöckige Häuser, die nicht eng aneinander gebaut sind</a:t>
            </a:r>
            <a:endParaRPr lang="hu-HU" dirty="0"/>
          </a:p>
          <a:p>
            <a:r>
              <a:rPr lang="de-DE" dirty="0"/>
              <a:t>Die Felder und Weiden befinden sich in gemeinschaftlichem Besitz und werden gemeinsam genutzt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3105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Duisburg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935" y="1123950"/>
            <a:ext cx="6974677" cy="5476875"/>
          </a:xfrm>
        </p:spPr>
      </p:pic>
    </p:spTree>
    <p:extLst>
      <p:ext uri="{BB962C8B-B14F-4D97-AF65-F5344CB8AC3E}">
        <p14:creationId xmlns:p14="http://schemas.microsoft.com/office/powerpoint/2010/main" val="3990432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  <a:r>
              <a:rPr lang="de-DE" dirty="0"/>
              <a:t>Zuverlässigkeit und Bewertung der Quelle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Tacitus war nie in dieser Gegend, er stützte sich auf Berichte</a:t>
            </a:r>
            <a:endParaRPr lang="hu-HU" sz="2000" dirty="0"/>
          </a:p>
          <a:p>
            <a:r>
              <a:rPr lang="de-DE" sz="2000" dirty="0"/>
              <a:t>Er lebte unter anderen sozialen, wirtschaftlichen und politischen Umständen – in einem anderen Bewusstseinszustand – mit einem anderen Wertesystem</a:t>
            </a:r>
            <a:endParaRPr lang="hu-HU" sz="2000" dirty="0"/>
          </a:p>
          <a:p>
            <a:r>
              <a:rPr lang="de-DE" sz="2000" dirty="0"/>
              <a:t>Fortbestehen bestimmter Institutionen zur Zeit des Frankenreichs</a:t>
            </a:r>
            <a:endParaRPr lang="hu-HU" sz="2000" dirty="0"/>
          </a:p>
          <a:p>
            <a:r>
              <a:rPr lang="de-DE" sz="2000" dirty="0"/>
              <a:t>Die von Tacitus beschriebene „demokratische“ Staatsordnung ist umstritten, es gibt kaum Unterschiede (ausgegrabene Gräber)</a:t>
            </a: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34509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Ausgewählte</a:t>
            </a:r>
            <a:r>
              <a:rPr lang="hu-HU" dirty="0"/>
              <a:t> </a:t>
            </a:r>
            <a:r>
              <a:rPr lang="hu-HU" dirty="0" err="1"/>
              <a:t>Werte</a:t>
            </a:r>
            <a:r>
              <a:rPr lang="hu-HU" dirty="0"/>
              <a:t> ab18.  </a:t>
            </a:r>
            <a:r>
              <a:rPr lang="hu-HU" dirty="0" err="1"/>
              <a:t>Jh</a:t>
            </a:r>
            <a:r>
              <a:rPr lang="hu-HU" dirty="0"/>
              <a:t>.: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1771650"/>
            <a:ext cx="8915400" cy="4139572"/>
          </a:xfrm>
        </p:spPr>
        <p:txBody>
          <a:bodyPr>
            <a:normAutofit/>
          </a:bodyPr>
          <a:lstStyle/>
          <a:p>
            <a:r>
              <a:rPr lang="hu-HU" sz="2000" dirty="0"/>
              <a:t> </a:t>
            </a:r>
            <a:r>
              <a:rPr lang="de-DE" sz="2000" dirty="0"/>
              <a:t>Montesquieu: eine gemischte Verfassung, die sich aus monarchischen, aristokratischen und demokratischen Komponenten zusammensetzt und von freien Menschen verwirklicht wird</a:t>
            </a:r>
            <a:endParaRPr lang="hu-HU" sz="2000" dirty="0"/>
          </a:p>
          <a:p>
            <a:r>
              <a:rPr lang="de-DE" sz="2000" dirty="0"/>
              <a:t> Auch die liberal-konservative Geschichtsschreibung vertritt eine ähnliche Sichtweise</a:t>
            </a:r>
            <a:endParaRPr lang="hu-HU" sz="2000" dirty="0"/>
          </a:p>
          <a:p>
            <a:r>
              <a:rPr lang="hu-HU" sz="2000" dirty="0"/>
              <a:t> </a:t>
            </a:r>
            <a:r>
              <a:rPr lang="de-DE" sz="2000" dirty="0"/>
              <a:t> Schweiz: Im Thing sieht man die Wurzeln der direkten Demokratie</a:t>
            </a:r>
            <a:endParaRPr lang="hu-HU" sz="2000" dirty="0"/>
          </a:p>
          <a:p>
            <a:r>
              <a:rPr lang="de-DE" sz="2000" dirty="0"/>
              <a:t>Marx: Streben nach Gleichheit im Recht und in den sozialen Verhältnissen</a:t>
            </a:r>
            <a:endParaRPr lang="hu-HU" sz="2000" dirty="0"/>
          </a:p>
          <a:p>
            <a:r>
              <a:rPr lang="de-DE" sz="2000" dirty="0"/>
              <a:t>Nationalsozialisten: „Führerprinzip“</a:t>
            </a:r>
            <a:endParaRPr lang="hu-HU" sz="2000" dirty="0"/>
          </a:p>
          <a:p>
            <a:pPr marL="0" indent="0">
              <a:buNone/>
            </a:pPr>
            <a:r>
              <a:rPr lang="hu-HU" sz="2000" dirty="0"/>
              <a:t>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28280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94975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231</TotalTime>
  <Words>449</Words>
  <Application>Microsoft Office PowerPoint</Application>
  <PresentationFormat>Szélesvásznú</PresentationFormat>
  <Paragraphs>49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Szálak</vt:lpstr>
      <vt:lpstr>Die germanische Zeit</vt:lpstr>
      <vt:lpstr>            Völkerwanderungen </vt:lpstr>
      <vt:lpstr>PowerPoint-bemutató</vt:lpstr>
      <vt:lpstr>Quellen</vt:lpstr>
      <vt:lpstr>Caius Iulius Caesar (vagy Gaius Julius Caesar );   12./13. 07. 100 vor Ch. –  15. 03. 44 vor Chr.</vt:lpstr>
      <vt:lpstr>Publius (vagy Caius) Cornelius Tacitus ( 55./ 56. nach Chr.  - 117 -120.)  „Ohne Zorn und Voreingenommenheit“</vt:lpstr>
      <vt:lpstr>Germánia:  Formen der gesellschaftlichen Ordnung</vt:lpstr>
      <vt:lpstr>Thing</vt:lpstr>
      <vt:lpstr>PowerPoint-bemutató</vt:lpstr>
      <vt:lpstr>Die Gesellschaft</vt:lpstr>
      <vt:lpstr>Privatrecht</vt:lpstr>
      <vt:lpstr>Duisburg</vt:lpstr>
      <vt:lpstr> Zuverlässigkeit und Bewertung der Quelle</vt:lpstr>
      <vt:lpstr>Ausgewählte Werte ab18.  Jh.: 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germán időszak</dc:title>
  <dc:creator>Benjáminné dr.Szigeti Magdolna</dc:creator>
  <cp:lastModifiedBy>Körmendy Renáta</cp:lastModifiedBy>
  <cp:revision>31</cp:revision>
  <dcterms:created xsi:type="dcterms:W3CDTF">2018-12-14T14:44:17Z</dcterms:created>
  <dcterms:modified xsi:type="dcterms:W3CDTF">2026-09-16T13:11:51Z</dcterms:modified>
</cp:coreProperties>
</file>