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0" r:id="rId10"/>
    <p:sldId id="265" r:id="rId11"/>
    <p:sldId id="264" r:id="rId12"/>
    <p:sldId id="266" r:id="rId13"/>
    <p:sldId id="268" r:id="rId14"/>
    <p:sldId id="267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D6C49-CB53-4801-B18B-64AA2D61D3C7}" v="94" dt="2024-02-09T15:41:59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erasmusbarcelona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6E4BAB5-1E32-4A8D-9267-5F504DC3A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5DC33F-A1D5-4703-9DB1-5475B4A54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0B365-7A8C-CD6A-633C-52F8E44DA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9648" y="967167"/>
            <a:ext cx="4074306" cy="2374516"/>
          </a:xfrm>
        </p:spPr>
        <p:txBody>
          <a:bodyPr>
            <a:normAutofit/>
          </a:bodyPr>
          <a:lstStyle/>
          <a:p>
            <a:pPr algn="r"/>
            <a:r>
              <a:rPr lang="hu-HU" sz="4800"/>
              <a:t>Erasmus a katalán fővárosban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5C6BD-55A3-BE77-7DEA-85F2B2E18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081" y="3529159"/>
            <a:ext cx="4085282" cy="1606576"/>
          </a:xfrm>
        </p:spPr>
        <p:txBody>
          <a:bodyPr>
            <a:normAutofit/>
          </a:bodyPr>
          <a:lstStyle/>
          <a:p>
            <a:pPr algn="r"/>
            <a:r>
              <a:rPr lang="hu-HU" sz="1600"/>
              <a:t>Barcelona – UB, 2023/24. őszi félév</a:t>
            </a:r>
          </a:p>
          <a:p>
            <a:pPr algn="r"/>
            <a:r>
              <a:rPr lang="hu-HU" sz="1600"/>
              <a:t>Orosz Enikő</a:t>
            </a:r>
          </a:p>
        </p:txBody>
      </p:sp>
      <p:pic>
        <p:nvPicPr>
          <p:cNvPr id="9" name="Picture 8" descr="A person walking on a stone staircase&#10;&#10;Description automatically generated">
            <a:extLst>
              <a:ext uri="{FF2B5EF4-FFF2-40B4-BE49-F238E27FC236}">
                <a16:creationId xmlns:a16="http://schemas.microsoft.com/office/drawing/2014/main" id="{E4F35AFD-B61D-311C-5F53-E8D7F2E86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9869" y="1388178"/>
            <a:ext cx="4660762" cy="349557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F5A714-E4C6-4EE3-9BC2-548640A726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20711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73922A8-74BE-40CD-A466-B8B75DC40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964DD5-D368-4DD4-8714-0F21A713E1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7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5A30-8172-3CBC-F991-9218BDE1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hu-HU"/>
              <a:t>Erasmus közösség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8A7B-1838-26AE-6C38-83921C60E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184357"/>
            <a:ext cx="6112668" cy="32819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1700" dirty="0"/>
              <a:t>Az </a:t>
            </a:r>
            <a:r>
              <a:rPr lang="hu-HU" sz="1700" b="1" dirty="0"/>
              <a:t>ESN</a:t>
            </a:r>
            <a:r>
              <a:rPr lang="hu-HU" sz="1700" dirty="0"/>
              <a:t> (Erasmus </a:t>
            </a:r>
            <a:r>
              <a:rPr lang="hu-HU" sz="1700" dirty="0" err="1"/>
              <a:t>Student</a:t>
            </a:r>
            <a:r>
              <a:rPr lang="hu-HU" sz="1700" dirty="0"/>
              <a:t> Network) Barcelona városában is nagyon aktívan tevékenykedik, érdemes csatlakozni egy-egy általuk szervezett programhoz, hiszen sok új barátot szerezhetünk ezeken az összejöveteleken.</a:t>
            </a:r>
          </a:p>
          <a:p>
            <a:pPr>
              <a:lnSpc>
                <a:spcPct val="110000"/>
              </a:lnSpc>
            </a:pPr>
            <a:r>
              <a:rPr lang="hu-HU" sz="1700" dirty="0"/>
              <a:t>Az </a:t>
            </a:r>
            <a:r>
              <a:rPr lang="hu-HU" sz="1700" b="1" dirty="0"/>
              <a:t>Erasmus Barcelona </a:t>
            </a:r>
            <a:r>
              <a:rPr lang="hu-HU" sz="1700" b="1" dirty="0" err="1"/>
              <a:t>by</a:t>
            </a:r>
            <a:r>
              <a:rPr lang="hu-HU" sz="1700" b="1" dirty="0"/>
              <a:t> WELOVEBCN </a:t>
            </a:r>
            <a:r>
              <a:rPr lang="hu-HU" sz="1700" dirty="0"/>
              <a:t>által számos kiránduláson vehetünk részt. Ezen a weboldalon keresztül megnézhetjük milyen programokat szerveznek aktuálisan: </a:t>
            </a:r>
            <a:r>
              <a:rPr lang="hu-HU" sz="1700" dirty="0">
                <a:hlinkClick r:id="rId2"/>
              </a:rPr>
              <a:t>https://www.erasmusbarcelona.org</a:t>
            </a:r>
            <a:r>
              <a:rPr lang="hu-HU" sz="1700" dirty="0"/>
              <a:t>. Kint tartózkodásom alatt részt vettem az andorrai kiránduláson, amire nagyon szívesen emlékszem vissza.  </a:t>
            </a:r>
          </a:p>
        </p:txBody>
      </p:sp>
      <p:pic>
        <p:nvPicPr>
          <p:cNvPr id="5" name="Picture 4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DAFB0D55-CA01-EA26-4C9B-CA2DB8A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11518" y="1169094"/>
            <a:ext cx="5050182" cy="37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557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4997218-B8DE-468A-8BBD-5F03F73B4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BFD388-F2CD-432C-8D7D-936F661CE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F575C-D676-470A-A35E-874E96C076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20535D-62C0-4ED1-8396-BE226BA35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D249D65-8206-4545-A7C0-703C0B5B2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7A6A7D-4668-4543-BAFA-9ABEF0227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59C02-2ADB-BEC7-A892-40FB738C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 dirty="0" err="1"/>
              <a:t>Turisztikai</a:t>
            </a:r>
            <a:r>
              <a:rPr lang="en-US" sz="2500" dirty="0"/>
              <a:t> </a:t>
            </a:r>
            <a:r>
              <a:rPr lang="en-US" sz="2500" dirty="0" err="1"/>
              <a:t>látványosságok</a:t>
            </a:r>
            <a:r>
              <a:rPr lang="en-US" sz="2500" dirty="0"/>
              <a:t> – </a:t>
            </a:r>
            <a:r>
              <a:rPr lang="en-US" sz="2500" dirty="0" err="1"/>
              <a:t>kedvenc</a:t>
            </a:r>
            <a:r>
              <a:rPr lang="en-US" sz="2500" dirty="0"/>
              <a:t> </a:t>
            </a:r>
            <a:r>
              <a:rPr lang="en-US" sz="2500" dirty="0" err="1"/>
              <a:t>helyeim</a:t>
            </a:r>
            <a:r>
              <a:rPr lang="en-US" sz="2500" dirty="0"/>
              <a:t> </a:t>
            </a:r>
            <a:r>
              <a:rPr lang="en-US" sz="2500" dirty="0" err="1"/>
              <a:t>Barcelonában</a:t>
            </a:r>
            <a:r>
              <a:rPr lang="en-US" sz="2500" dirty="0"/>
              <a:t> I.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66B17F-E1D7-4A9E-A75C-090BE88FD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88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fountain with a tower and trees&#10;&#10;Description automatically generated with medium confidence">
            <a:extLst>
              <a:ext uri="{FF2B5EF4-FFF2-40B4-BE49-F238E27FC236}">
                <a16:creationId xmlns:a16="http://schemas.microsoft.com/office/drawing/2014/main" id="{2E86EFE5-7E5A-07C1-9EB1-EDF2493F7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044910" y="868292"/>
            <a:ext cx="4923214" cy="3692411"/>
          </a:xfrm>
          <a:prstGeom prst="rect">
            <a:avLst/>
          </a:prstGeom>
        </p:spPr>
      </p:pic>
      <p:pic>
        <p:nvPicPr>
          <p:cNvPr id="9" name="Content Placeholder 8" descr="A large castle with a crane in the background&#10;&#10;Description automatically generated">
            <a:extLst>
              <a:ext uri="{FF2B5EF4-FFF2-40B4-BE49-F238E27FC236}">
                <a16:creationId xmlns:a16="http://schemas.microsoft.com/office/drawing/2014/main" id="{F8408251-5FDC-7BFB-B7F7-30BC4DF6D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24886" y="868292"/>
            <a:ext cx="4923214" cy="36924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28CC81-D4E1-41F2-8753-458A5EFCC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2C546E-CBF5-48DF-A42B-BE92568A5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B2537-283A-F17E-7F71-4FBEA4081BE8}"/>
              </a:ext>
            </a:extLst>
          </p:cNvPr>
          <p:cNvSpPr/>
          <p:nvPr/>
        </p:nvSpPr>
        <p:spPr>
          <a:xfrm>
            <a:off x="8074802" y="5339008"/>
            <a:ext cx="322338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500" b="0" cap="none" spc="0" dirty="0" err="1">
                <a:ln w="0"/>
                <a:solidFill>
                  <a:schemeClr val="tx1"/>
                </a:solidFill>
                <a:latin typeface="Linux Libertine"/>
              </a:rPr>
              <a:t>Sagrada</a:t>
            </a:r>
            <a:r>
              <a:rPr lang="hu-HU" sz="3500" b="0" cap="none" spc="0" dirty="0">
                <a:ln w="0"/>
                <a:solidFill>
                  <a:schemeClr val="tx1"/>
                </a:solidFill>
                <a:latin typeface="Linux Libertine"/>
              </a:rPr>
              <a:t> Família</a:t>
            </a:r>
            <a:endParaRPr lang="en-GB" sz="3500" b="0" cap="none" spc="0" dirty="0">
              <a:ln w="0"/>
              <a:solidFill>
                <a:schemeClr val="tx1"/>
              </a:solidFill>
              <a:latin typeface="Linux Libertin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BD8618-5F0F-5026-D24C-748D3359A85A}"/>
              </a:ext>
            </a:extLst>
          </p:cNvPr>
          <p:cNvSpPr/>
          <p:nvPr/>
        </p:nvSpPr>
        <p:spPr>
          <a:xfrm>
            <a:off x="3489390" y="5339008"/>
            <a:ext cx="4064574" cy="14619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500" b="0" i="0" dirty="0" err="1">
                <a:solidFill>
                  <a:srgbClr val="000000"/>
                </a:solidFill>
                <a:effectLst/>
                <a:latin typeface="Linux Libertine"/>
              </a:rPr>
              <a:t>Parc</a:t>
            </a:r>
            <a:r>
              <a:rPr lang="hu-HU" sz="3500" b="0" i="0" dirty="0">
                <a:solidFill>
                  <a:srgbClr val="000000"/>
                </a:solidFill>
                <a:effectLst/>
                <a:latin typeface="Linux Libertine"/>
              </a:rPr>
              <a:t> de la </a:t>
            </a:r>
            <a:r>
              <a:rPr lang="hu-HU" sz="3500" b="0" i="0" dirty="0" err="1">
                <a:solidFill>
                  <a:srgbClr val="000000"/>
                </a:solidFill>
                <a:effectLst/>
                <a:latin typeface="Linux Libertine"/>
              </a:rPr>
              <a:t>Ciutadella</a:t>
            </a:r>
            <a:endParaRPr lang="hu-HU" sz="3500" b="0" i="0" dirty="0">
              <a:solidFill>
                <a:srgbClr val="000000"/>
              </a:solidFill>
              <a:effectLst/>
              <a:latin typeface="Linux Libertine"/>
            </a:endParaRPr>
          </a:p>
          <a:p>
            <a:pPr algn="ctr"/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4997218-B8DE-468A-8BBD-5F03F73B4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BFD388-F2CD-432C-8D7D-936F661CE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AF575C-D676-470A-A35E-874E96C076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20535D-62C0-4ED1-8396-BE226BA35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9DD42FC-6426-4C5D-AFAB-2C3A6FAA7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FDACF-90B9-4003-AC1C-894C88A8D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95839-50BF-5BB5-3105-A7551370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r"/>
            <a:r>
              <a:rPr lang="en-US" sz="2500" dirty="0" err="1"/>
              <a:t>Turisztikai</a:t>
            </a:r>
            <a:r>
              <a:rPr lang="en-US" sz="2500" dirty="0"/>
              <a:t> </a:t>
            </a:r>
            <a:r>
              <a:rPr lang="en-US" sz="2500" dirty="0" err="1"/>
              <a:t>látványosságok</a:t>
            </a:r>
            <a:r>
              <a:rPr lang="en-US" sz="2500" dirty="0"/>
              <a:t> – </a:t>
            </a:r>
            <a:r>
              <a:rPr lang="en-US" sz="2500" dirty="0" err="1"/>
              <a:t>kedvenc</a:t>
            </a:r>
            <a:r>
              <a:rPr lang="en-US" sz="2500" dirty="0"/>
              <a:t> </a:t>
            </a:r>
            <a:r>
              <a:rPr lang="en-US" sz="2500" dirty="0" err="1"/>
              <a:t>helyeim</a:t>
            </a:r>
            <a:r>
              <a:rPr lang="en-US" sz="2500" dirty="0"/>
              <a:t> </a:t>
            </a:r>
            <a:r>
              <a:rPr lang="en-US" sz="2500" dirty="0" err="1"/>
              <a:t>Barcelonában</a:t>
            </a:r>
            <a:r>
              <a:rPr lang="en-US" sz="2500" dirty="0"/>
              <a:t> II.</a:t>
            </a:r>
          </a:p>
        </p:txBody>
      </p:sp>
      <p:pic>
        <p:nvPicPr>
          <p:cNvPr id="17" name="Picture 16" descr="A group of palm trees and a ship&#10;&#10;Description automatically generated">
            <a:extLst>
              <a:ext uri="{FF2B5EF4-FFF2-40B4-BE49-F238E27FC236}">
                <a16:creationId xmlns:a16="http://schemas.microsoft.com/office/drawing/2014/main" id="{D258D860-DC3D-FC8B-ED03-4FB64864B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09983" y="1331695"/>
            <a:ext cx="4923214" cy="3692411"/>
          </a:xfrm>
          <a:prstGeom prst="rect">
            <a:avLst/>
          </a:prstGeom>
        </p:spPr>
      </p:pic>
      <p:pic>
        <p:nvPicPr>
          <p:cNvPr id="5" name="Content Placeholder 4" descr="A beach with waves crashing on the shore&#10;&#10;Description automatically generated">
            <a:extLst>
              <a:ext uri="{FF2B5EF4-FFF2-40B4-BE49-F238E27FC236}">
                <a16:creationId xmlns:a16="http://schemas.microsoft.com/office/drawing/2014/main" id="{BC4D3C5F-1DD1-F3AA-FB02-AA28ED3B1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79413" y="723439"/>
            <a:ext cx="3692411" cy="492321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C81192-C1E2-4CAE-A8F7-C379E24788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86580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811F033-988E-4484-B4FC-590C5B6D90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3CC4A1-7909-4CA1-9A5A-B2A94C712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4851DF-9CBF-480D-596B-BE29F400E94A}"/>
              </a:ext>
            </a:extLst>
          </p:cNvPr>
          <p:cNvSpPr txBox="1"/>
          <p:nvPr/>
        </p:nvSpPr>
        <p:spPr>
          <a:xfrm>
            <a:off x="4352099" y="1358900"/>
            <a:ext cx="5730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j-lt"/>
              </a:rPr>
              <a:t>B</a:t>
            </a:r>
          </a:p>
          <a:p>
            <a:r>
              <a:rPr lang="hu-HU" dirty="0">
                <a:latin typeface="+mj-lt"/>
              </a:rPr>
              <a:t>A</a:t>
            </a:r>
          </a:p>
          <a:p>
            <a:r>
              <a:rPr lang="hu-HU" dirty="0">
                <a:latin typeface="+mj-lt"/>
              </a:rPr>
              <a:t>R</a:t>
            </a:r>
          </a:p>
          <a:p>
            <a:r>
              <a:rPr lang="hu-HU" dirty="0">
                <a:latin typeface="+mj-lt"/>
              </a:rPr>
              <a:t>C</a:t>
            </a:r>
          </a:p>
          <a:p>
            <a:r>
              <a:rPr lang="hu-HU" dirty="0">
                <a:latin typeface="+mj-lt"/>
              </a:rPr>
              <a:t>E</a:t>
            </a:r>
          </a:p>
          <a:p>
            <a:r>
              <a:rPr lang="hu-HU" dirty="0">
                <a:latin typeface="+mj-lt"/>
              </a:rPr>
              <a:t>L</a:t>
            </a:r>
          </a:p>
          <a:p>
            <a:r>
              <a:rPr lang="hu-HU" dirty="0">
                <a:latin typeface="+mj-lt"/>
              </a:rPr>
              <a:t>O</a:t>
            </a:r>
          </a:p>
          <a:p>
            <a:r>
              <a:rPr lang="hu-HU" dirty="0">
                <a:latin typeface="+mj-lt"/>
              </a:rPr>
              <a:t>N</a:t>
            </a:r>
          </a:p>
          <a:p>
            <a:r>
              <a:rPr lang="hu-HU" dirty="0">
                <a:latin typeface="+mj-lt"/>
              </a:rPr>
              <a:t>E</a:t>
            </a:r>
          </a:p>
          <a:p>
            <a:r>
              <a:rPr lang="hu-HU" dirty="0">
                <a:latin typeface="+mj-lt"/>
              </a:rPr>
              <a:t>T</a:t>
            </a:r>
          </a:p>
          <a:p>
            <a:r>
              <a:rPr lang="hu-HU" dirty="0">
                <a:latin typeface="+mj-l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06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997218-B8DE-468A-8BBD-5F03F73B4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BFD388-F2CD-432C-8D7D-936F661CE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AF575C-D676-470A-A35E-874E96C076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20535D-62C0-4ED1-8396-BE226BA35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D249D65-8206-4545-A7C0-703C0B5B2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7A6A7D-4668-4543-BAFA-9ABEF0227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A8153-973C-AA73-DAE0-1A0B2171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 dirty="0" err="1"/>
              <a:t>Turisztikai</a:t>
            </a:r>
            <a:r>
              <a:rPr lang="en-US" sz="2500" dirty="0"/>
              <a:t> </a:t>
            </a:r>
            <a:r>
              <a:rPr lang="en-US" sz="2500" dirty="0" err="1"/>
              <a:t>látványosságok</a:t>
            </a:r>
            <a:r>
              <a:rPr lang="en-US" sz="2500" dirty="0"/>
              <a:t> – </a:t>
            </a:r>
            <a:r>
              <a:rPr lang="en-US" sz="2500" dirty="0" err="1"/>
              <a:t>kedvenc</a:t>
            </a:r>
            <a:r>
              <a:rPr lang="en-US" sz="2500" dirty="0"/>
              <a:t> </a:t>
            </a:r>
            <a:r>
              <a:rPr lang="en-US" sz="2500" dirty="0" err="1"/>
              <a:t>helyeim</a:t>
            </a:r>
            <a:r>
              <a:rPr lang="en-US" sz="2500" dirty="0"/>
              <a:t> </a:t>
            </a:r>
            <a:r>
              <a:rPr lang="en-US" sz="2500" dirty="0" err="1"/>
              <a:t>Barcelonában</a:t>
            </a:r>
            <a:r>
              <a:rPr lang="en-US" sz="2500" dirty="0"/>
              <a:t> III.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66B17F-E1D7-4A9E-A75C-090BE88FD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88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arge stone building with a spire&#10;&#10;Description automatically generated">
            <a:extLst>
              <a:ext uri="{FF2B5EF4-FFF2-40B4-BE49-F238E27FC236}">
                <a16:creationId xmlns:a16="http://schemas.microsoft.com/office/drawing/2014/main" id="{81A70304-C089-3D98-247A-3ACF97A9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559" y="475542"/>
            <a:ext cx="2769308" cy="4923214"/>
          </a:xfrm>
          <a:prstGeom prst="rect">
            <a:avLst/>
          </a:prstGeom>
        </p:spPr>
      </p:pic>
      <p:pic>
        <p:nvPicPr>
          <p:cNvPr id="5" name="Content Placeholder 4" descr="A castle with a cross on top&#10;&#10;Description automatically generated">
            <a:extLst>
              <a:ext uri="{FF2B5EF4-FFF2-40B4-BE49-F238E27FC236}">
                <a16:creationId xmlns:a16="http://schemas.microsoft.com/office/drawing/2014/main" id="{97CBB773-5DE4-68FD-8895-693E21ADE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634241" y="1111518"/>
            <a:ext cx="4923214" cy="36924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28CC81-D4E1-41F2-8753-458A5EFCC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C2C546E-CBF5-48DF-A42B-BE92568A5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189216-A34D-B982-2D55-5EDAA3FEBAFA}"/>
              </a:ext>
            </a:extLst>
          </p:cNvPr>
          <p:cNvSpPr/>
          <p:nvPr/>
        </p:nvSpPr>
        <p:spPr>
          <a:xfrm>
            <a:off x="8340868" y="628219"/>
            <a:ext cx="311721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dirty="0">
                <a:ln w="0"/>
              </a:rPr>
              <a:t>B</a:t>
            </a:r>
          </a:p>
          <a:p>
            <a:pPr algn="ctr"/>
            <a:r>
              <a:rPr lang="hu-HU" sz="1600" b="0" cap="none" spc="0" dirty="0">
                <a:ln w="0"/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hu-HU" sz="1600" dirty="0">
                <a:ln w="0"/>
              </a:rPr>
              <a:t>R</a:t>
            </a:r>
          </a:p>
          <a:p>
            <a:pPr algn="ctr"/>
            <a:r>
              <a:rPr lang="hu-HU" sz="1600" b="0" cap="none" spc="0" dirty="0">
                <a:ln w="0"/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hu-HU" sz="1600" dirty="0">
                <a:ln w="0"/>
              </a:rPr>
              <a:t>E</a:t>
            </a:r>
          </a:p>
          <a:p>
            <a:pPr algn="ctr"/>
            <a:r>
              <a:rPr lang="hu-HU" sz="1600" dirty="0">
                <a:ln w="0"/>
              </a:rPr>
              <a:t>L</a:t>
            </a:r>
          </a:p>
          <a:p>
            <a:pPr algn="ctr"/>
            <a:r>
              <a:rPr lang="hu-HU" sz="1600" dirty="0">
                <a:ln w="0"/>
              </a:rPr>
              <a:t>O</a:t>
            </a:r>
          </a:p>
          <a:p>
            <a:pPr algn="ctr"/>
            <a:r>
              <a:rPr lang="hu-HU" sz="1600" dirty="0">
                <a:ln w="0"/>
              </a:rPr>
              <a:t>N</a:t>
            </a:r>
          </a:p>
          <a:p>
            <a:pPr algn="ctr"/>
            <a:r>
              <a:rPr lang="hu-HU" sz="1600" dirty="0">
                <a:ln w="0"/>
              </a:rPr>
              <a:t>A</a:t>
            </a:r>
          </a:p>
          <a:p>
            <a:pPr algn="ctr"/>
            <a:endParaRPr lang="hu-HU" sz="1600" dirty="0">
              <a:ln w="0"/>
            </a:endParaRPr>
          </a:p>
          <a:p>
            <a:pPr algn="ctr"/>
            <a:r>
              <a:rPr lang="hu-HU" sz="1600" dirty="0">
                <a:ln w="0"/>
              </a:rPr>
              <a:t>C</a:t>
            </a:r>
          </a:p>
          <a:p>
            <a:pPr algn="ctr"/>
            <a:r>
              <a:rPr lang="hu-HU" sz="1600" dirty="0">
                <a:ln w="0"/>
              </a:rPr>
              <a:t>A</a:t>
            </a:r>
          </a:p>
          <a:p>
            <a:pPr algn="ctr"/>
            <a:r>
              <a:rPr lang="hu-HU" sz="1600" dirty="0">
                <a:ln w="0"/>
              </a:rPr>
              <a:t>T</a:t>
            </a:r>
          </a:p>
          <a:p>
            <a:pPr algn="ctr"/>
            <a:r>
              <a:rPr lang="hu-HU" sz="1600" dirty="0">
                <a:ln w="0"/>
              </a:rPr>
              <a:t>H</a:t>
            </a:r>
          </a:p>
          <a:p>
            <a:pPr algn="ctr"/>
            <a:r>
              <a:rPr lang="hu-HU" sz="1600" dirty="0">
                <a:ln w="0"/>
              </a:rPr>
              <a:t>E</a:t>
            </a:r>
          </a:p>
          <a:p>
            <a:pPr algn="ctr"/>
            <a:r>
              <a:rPr lang="hu-HU" sz="1600" dirty="0">
                <a:ln w="0"/>
              </a:rPr>
              <a:t>D</a:t>
            </a:r>
          </a:p>
          <a:p>
            <a:pPr algn="ctr"/>
            <a:r>
              <a:rPr lang="hu-HU" sz="1600" dirty="0">
                <a:ln w="0"/>
              </a:rPr>
              <a:t>R</a:t>
            </a:r>
          </a:p>
          <a:p>
            <a:pPr algn="ctr"/>
            <a:r>
              <a:rPr lang="hu-HU" sz="1600" dirty="0">
                <a:ln w="0"/>
              </a:rPr>
              <a:t>A</a:t>
            </a:r>
          </a:p>
          <a:p>
            <a:pPr algn="ctr"/>
            <a:r>
              <a:rPr lang="hu-HU" sz="1600" dirty="0">
                <a:ln w="0"/>
              </a:rPr>
              <a:t>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498EFD-3819-B877-77BD-44A0888F584A}"/>
              </a:ext>
            </a:extLst>
          </p:cNvPr>
          <p:cNvSpPr/>
          <p:nvPr/>
        </p:nvSpPr>
        <p:spPr>
          <a:xfrm>
            <a:off x="3559821" y="1520601"/>
            <a:ext cx="38664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000" b="0" cap="none" spc="0" dirty="0">
                <a:ln w="0"/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hu-HU" sz="2000" b="0" cap="none" spc="0" dirty="0">
                <a:ln w="0"/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hu-HU" sz="2000" dirty="0">
                <a:ln w="0"/>
              </a:rPr>
              <a:t>B</a:t>
            </a:r>
          </a:p>
          <a:p>
            <a:pPr algn="ctr"/>
            <a:r>
              <a:rPr lang="hu-HU" sz="2000" b="0" cap="none" spc="0" dirty="0">
                <a:ln w="0"/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hu-HU" sz="2000" dirty="0">
                <a:ln w="0"/>
              </a:rPr>
              <a:t>D</a:t>
            </a:r>
          </a:p>
          <a:p>
            <a:pPr algn="ctr"/>
            <a:r>
              <a:rPr lang="hu-HU" sz="2000" b="0" cap="none" spc="0" dirty="0">
                <a:ln w="0"/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hu-HU" sz="2000" dirty="0">
                <a:ln w="0"/>
              </a:rPr>
              <a:t>B</a:t>
            </a:r>
          </a:p>
          <a:p>
            <a:pPr algn="ctr"/>
            <a:r>
              <a:rPr lang="hu-HU" sz="2000" b="0" cap="none" spc="0" dirty="0">
                <a:ln w="0"/>
                <a:solidFill>
                  <a:schemeClr val="tx1"/>
                </a:solidFill>
              </a:rPr>
              <a:t>O</a:t>
            </a:r>
            <a:endParaRPr lang="en-GB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07393-E1CB-EEAB-5ED6-26B92A77BCC7}"/>
              </a:ext>
            </a:extLst>
          </p:cNvPr>
          <p:cNvSpPr/>
          <p:nvPr/>
        </p:nvSpPr>
        <p:spPr>
          <a:xfrm>
            <a:off x="4193083" y="5592280"/>
            <a:ext cx="38055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b="0" cap="none" spc="0" dirty="0" err="1">
                <a:ln w="0"/>
                <a:solidFill>
                  <a:schemeClr val="tx1"/>
                </a:solidFill>
              </a:rPr>
              <a:t>Temple</a:t>
            </a:r>
            <a:r>
              <a:rPr lang="hu-HU" b="0" cap="none" spc="0" dirty="0">
                <a:ln w="0"/>
                <a:solidFill>
                  <a:schemeClr val="tx1"/>
                </a:solidFill>
              </a:rPr>
              <a:t> of </a:t>
            </a:r>
            <a:r>
              <a:rPr lang="hu-HU" b="0" cap="none" spc="0" dirty="0" err="1">
                <a:ln w="0"/>
                <a:solidFill>
                  <a:schemeClr val="tx1"/>
                </a:solidFill>
              </a:rPr>
              <a:t>the</a:t>
            </a:r>
            <a:r>
              <a:rPr lang="hu-HU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hu-HU" b="0" cap="none" spc="0" dirty="0" err="1">
                <a:ln w="0"/>
                <a:solidFill>
                  <a:schemeClr val="tx1"/>
                </a:solidFill>
              </a:rPr>
              <a:t>Sacred</a:t>
            </a:r>
            <a:r>
              <a:rPr lang="hu-HU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hu-HU" b="0" cap="none" spc="0" dirty="0" err="1">
                <a:ln w="0"/>
                <a:solidFill>
                  <a:schemeClr val="tx1"/>
                </a:solidFill>
              </a:rPr>
              <a:t>Heart</a:t>
            </a:r>
            <a:r>
              <a:rPr lang="hu-HU" b="0" cap="none" spc="0" dirty="0">
                <a:ln w="0"/>
                <a:solidFill>
                  <a:schemeClr val="tx1"/>
                </a:solidFill>
              </a:rPr>
              <a:t> of </a:t>
            </a:r>
            <a:r>
              <a:rPr lang="hu-HU" b="0" cap="none" spc="0" dirty="0" err="1">
                <a:ln w="0"/>
                <a:solidFill>
                  <a:schemeClr val="tx1"/>
                </a:solidFill>
              </a:rPr>
              <a:t>Jesus</a:t>
            </a:r>
            <a:endParaRPr lang="en-GB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8372-7F4A-0743-191C-4E3B8C2B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Összegzés</a:t>
            </a:r>
          </a:p>
        </p:txBody>
      </p:sp>
      <p:pic>
        <p:nvPicPr>
          <p:cNvPr id="5" name="Content Placeholder 4" descr="A view of a city from a hill&#10;&#10;Description automatically generated">
            <a:extLst>
              <a:ext uri="{FF2B5EF4-FFF2-40B4-BE49-F238E27FC236}">
                <a16:creationId xmlns:a16="http://schemas.microsoft.com/office/drawing/2014/main" id="{26B31166-7888-95C3-6203-BB4E75D30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244547" y="1109840"/>
            <a:ext cx="5326907" cy="399517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2E13B8-B28D-CDEF-2933-081A3E41AF5C}"/>
              </a:ext>
            </a:extLst>
          </p:cNvPr>
          <p:cNvSpPr/>
          <p:nvPr/>
        </p:nvSpPr>
        <p:spPr>
          <a:xfrm>
            <a:off x="11281851" y="552340"/>
            <a:ext cx="487378" cy="5218543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hu-HU" sz="1500" b="0" cap="none" spc="0" dirty="0">
                <a:ln w="0"/>
                <a:solidFill>
                  <a:schemeClr val="tx1"/>
                </a:solidFill>
              </a:rPr>
              <a:t>P</a:t>
            </a:r>
            <a:r>
              <a:rPr lang="hu-HU" sz="1500" dirty="0">
                <a:ln w="0"/>
              </a:rPr>
              <a:t>ARC DEL GUINARDÓ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6AC7-0F11-57E1-B57D-21BA01C6C4E8}"/>
              </a:ext>
            </a:extLst>
          </p:cNvPr>
          <p:cNvSpPr txBox="1"/>
          <p:nvPr/>
        </p:nvSpPr>
        <p:spPr>
          <a:xfrm>
            <a:off x="1534696" y="2079837"/>
            <a:ext cx="507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Ha azt kérnék tőlem, hogy pár szóban foglaljam össze az Erasmus félévemet Barcelonában, a következőket tudnám mondani: motiváló, kalandos és felejthetetlen. Ezt a várost mindenkinek tudom ajánlani, aki pihenésre, szórakozásra, feltöltődésre és nem utolsó sorban színvonalas oktatásra vágyik. A katalán fővárosban minden megvan ahhoz, hogy egy nagyon izgalmas félévünk legyen és soha ne unatkozzunk. Én csak ajánlani tudom!</a:t>
            </a:r>
          </a:p>
        </p:txBody>
      </p:sp>
    </p:spTree>
    <p:extLst>
      <p:ext uri="{BB962C8B-B14F-4D97-AF65-F5344CB8AC3E}">
        <p14:creationId xmlns:p14="http://schemas.microsoft.com/office/powerpoint/2010/main" val="43060135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07C6C-172C-AD42-79E0-7408BA4D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lang="hu-HU" dirty="0"/>
              <a:t>Barcelona – a városról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3109-8552-66AC-B474-DE4813D95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u-HU" sz="1300" b="0" i="0" dirty="0">
                <a:effectLst/>
                <a:cs typeface="Times New Roman" panose="02020603050405020304" pitchFamily="18" charset="0"/>
              </a:rPr>
              <a:t>Barcelona város Északkelet-Spanyolországban található</a:t>
            </a:r>
          </a:p>
          <a:p>
            <a:pPr>
              <a:lnSpc>
                <a:spcPct val="110000"/>
              </a:lnSpc>
            </a:pPr>
            <a:r>
              <a:rPr lang="hu-HU" sz="1300" dirty="0">
                <a:cs typeface="Times New Roman" panose="02020603050405020304" pitchFamily="18" charset="0"/>
              </a:rPr>
              <a:t>Katalónia fővárosa</a:t>
            </a:r>
          </a:p>
          <a:p>
            <a:pPr>
              <a:lnSpc>
                <a:spcPct val="110000"/>
              </a:lnSpc>
            </a:pPr>
            <a:r>
              <a:rPr lang="hu-HU" sz="1300" b="0" i="0" dirty="0">
                <a:effectLst/>
                <a:cs typeface="Times New Roman" panose="02020603050405020304" pitchFamily="18" charset="0"/>
              </a:rPr>
              <a:t>A második legnépesebb spanyolországi város</a:t>
            </a:r>
            <a:endParaRPr lang="hu-HU" sz="1300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hu-HU" sz="1300" b="0" i="0" dirty="0">
                <a:effectLst/>
                <a:cs typeface="Times New Roman" panose="02020603050405020304" pitchFamily="18" charset="0"/>
              </a:rPr>
              <a:t>A Földközi-tenger partján található, mintegy 120 km-re délre a Pireneusoktól és a francia határtól. Népessége meghaladja az 1,6 millió főt</a:t>
            </a:r>
          </a:p>
          <a:p>
            <a:pPr>
              <a:lnSpc>
                <a:spcPct val="110000"/>
              </a:lnSpc>
            </a:pPr>
            <a:r>
              <a:rPr lang="hu-HU" sz="1300" dirty="0">
                <a:cs typeface="Times New Roman" panose="02020603050405020304" pitchFamily="18" charset="0"/>
              </a:rPr>
              <a:t>Spanyolország államnyelve a kasztíliai spanyol, ám Barcelonában a katalán nyelv erősítése és védelme nagy szerepet kap, részét képezi az ott élők nemzettudatának</a:t>
            </a:r>
          </a:p>
          <a:p>
            <a:pPr>
              <a:lnSpc>
                <a:spcPct val="110000"/>
              </a:lnSpc>
            </a:pPr>
            <a:r>
              <a:rPr lang="hu-HU" sz="1300" b="0" i="0" dirty="0">
                <a:effectLst/>
                <a:latin typeface="+mj-lt"/>
              </a:rPr>
              <a:t>Megjegyzendő még, hogy a katalán nyelvet egyenrangúként kezelik az államnyelvvel</a:t>
            </a:r>
            <a:endParaRPr lang="hu-HU" sz="1300" dirty="0"/>
          </a:p>
        </p:txBody>
      </p:sp>
      <p:pic>
        <p:nvPicPr>
          <p:cNvPr id="5" name="Picture 4" descr="A flag from a window&#10;&#10;Description automatically generated">
            <a:extLst>
              <a:ext uri="{FF2B5EF4-FFF2-40B4-BE49-F238E27FC236}">
                <a16:creationId xmlns:a16="http://schemas.microsoft.com/office/drawing/2014/main" id="{3FE3FD42-F39F-4644-BAF6-39DEB434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793" y="805583"/>
            <a:ext cx="2621678" cy="466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40426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0A85-1F04-E5EA-6F77-AEEE6D93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Lakhatás - szálláskeresés 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6D1B2-55A6-7293-D601-ECED16DB9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Barcelona városa rengeteg turistát és nemzetközi hallgatót vonz, ami nem is meglepő, hiszen tengerparton terül el és számos turisztikai látványosságnak ad otthont</a:t>
            </a:r>
          </a:p>
          <a:p>
            <a:r>
              <a:rPr lang="hu-HU" dirty="0"/>
              <a:t>Ebből kiindulva minden hallgatónak, aki az Erasmus félévét / féléveit a katalán fővárosban szeretné eltölteni, azt tudom tanácsolni, hogy a szálláskeresést a megérkezés előtt hónapokkal kezdje el és semmiképp ne hagyja az utolsó hetekre.</a:t>
            </a:r>
          </a:p>
          <a:p>
            <a:r>
              <a:rPr lang="hu-HU" dirty="0"/>
              <a:t>Sajnos a nagy kereslet és a csalások gyakorisága miatt nagyon körültekintőnek kell lenni, amikor szállást választunk. Nem ritkák a megbízhatatlan hirdetők és a hamis hirdetések sem.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161669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97DB-D9C9-EDA3-4037-25255513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Lakhatás – szálláskeresés II.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EBE0B-06E3-5D5D-B997-B28557C0B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Egy hasznos tipp: a legmegbízhatóbb oldalak között tartják számon az </a:t>
            </a:r>
            <a:r>
              <a:rPr lang="hu-HU" b="1" dirty="0"/>
              <a:t>Idealista</a:t>
            </a:r>
            <a:r>
              <a:rPr lang="hu-HU" dirty="0"/>
              <a:t> nevű weboldalt, amely alkalmazással is rendelkezik és számos kiadó lakás / szoba közül választhatjuk ki a számunkra </a:t>
            </a:r>
            <a:r>
              <a:rPr lang="hu-HU" dirty="0" err="1"/>
              <a:t>szimpatikusat</a:t>
            </a:r>
            <a:r>
              <a:rPr lang="hu-HU" dirty="0"/>
              <a:t>.</a:t>
            </a:r>
          </a:p>
          <a:p>
            <a:r>
              <a:rPr lang="hu-HU" dirty="0"/>
              <a:t>Barcelona lakásárai spanyolországi viszonylatban a legmagasabbak, egy kiadó szobát nagyjából 400-450 eurónál olcsóbban nem valószínű, hogy találunk. Ez persze sok mindentől függ, például az egy lakásban élő emberek számától, a környék központtól való távolságától és a lakás felújítottságától.</a:t>
            </a:r>
          </a:p>
          <a:p>
            <a:r>
              <a:rPr lang="hu-HU" dirty="0"/>
              <a:t>Az </a:t>
            </a:r>
            <a:r>
              <a:rPr lang="hu-HU" dirty="0" err="1"/>
              <a:t>Universitat</a:t>
            </a:r>
            <a:r>
              <a:rPr lang="hu-HU" dirty="0"/>
              <a:t> de Barcelona sajnos nem rendelkezik kollégiummal, ezért erre a lakhatási opcióra nincs lehetősége a kimenő hallgatóknak. Ezt ellensúlyozandó, fontosnak tartom megjegyezni, hogy a kinti egyetem tájékoztató levelében erre felhívja a figyelmet és ők is ajánlanak szálláskeresési tippeket a mobilitás megkönnyítésére.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419985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8418-AA50-4E0E-0244-1DE63231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Hasznos tippek a tömegközlekedéshez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EB531-6239-4C1D-F7DC-8DA310FCB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Barcelona tömegközlekedési árait tekintve meglehetősen drágának minősül. 2023-ban egy vonaljegy ára 2.40 euró volt, viszont legújabb információim szerint ez az ár 2024-ben 2.55 euróra növekszik. </a:t>
            </a:r>
          </a:p>
          <a:p>
            <a:r>
              <a:rPr lang="hu-HU" dirty="0"/>
              <a:t>Ebből fakadóan mindenkinek, aki hosszabb ideig tervez kint tartózkodni, azt tanácsolnám, hogy az ún. </a:t>
            </a:r>
            <a:r>
              <a:rPr lang="hu-HU" b="1" dirty="0"/>
              <a:t>T-mobilitat</a:t>
            </a:r>
            <a:r>
              <a:rPr lang="hu-HU" dirty="0"/>
              <a:t> rendszeren keresztül regisztráljon és szerezze be a </a:t>
            </a:r>
            <a:r>
              <a:rPr lang="hu-HU" b="1" dirty="0"/>
              <a:t>T-</a:t>
            </a:r>
            <a:r>
              <a:rPr lang="hu-HU" b="1" dirty="0" err="1"/>
              <a:t>jove</a:t>
            </a:r>
            <a:r>
              <a:rPr lang="hu-HU" dirty="0"/>
              <a:t> kártyát.</a:t>
            </a:r>
          </a:p>
          <a:p>
            <a:r>
              <a:rPr lang="hu-HU" dirty="0"/>
              <a:t>Ennek a plasztikkártyának a segítségével 3 hónapon keresztül korlátlanul utazhatunk Barcelonán belül. Jelenlegi ára: 42.70 euró és minden 30 év alatti személy megigényelheti.</a:t>
            </a:r>
          </a:p>
          <a:p>
            <a:r>
              <a:rPr lang="hu-HU" dirty="0"/>
              <a:t>A tömegközlekedési rendszer jól kiépített és bárhova könnyedén eltudunk jutni metró, busz vagy villamos segítségével.</a:t>
            </a:r>
          </a:p>
        </p:txBody>
      </p:sp>
    </p:spTree>
    <p:extLst>
      <p:ext uri="{BB962C8B-B14F-4D97-AF65-F5344CB8AC3E}">
        <p14:creationId xmlns:p14="http://schemas.microsoft.com/office/powerpoint/2010/main" val="348033906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8AA4018-2914-4D90-8886-0DA99FFE37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AB353-D78D-21A0-6966-6F14F755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5467239" cy="1049235"/>
          </a:xfrm>
        </p:spPr>
        <p:txBody>
          <a:bodyPr>
            <a:normAutofit/>
          </a:bodyPr>
          <a:lstStyle/>
          <a:p>
            <a:r>
              <a:rPr lang="hu-HU"/>
              <a:t>Universitat de Barcelona - UB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917FF5-8752-47FC-84B5-2A0C9D74D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2DA6EE2-4812-4B35-9FB0-E136A2CAF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D8959-BEA0-C594-06A8-FE516674A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1400"/>
              <a:t>Az UB jogi </a:t>
            </a:r>
            <a:r>
              <a:rPr lang="hu-HU" sz="1400" err="1"/>
              <a:t>kara</a:t>
            </a:r>
            <a:r>
              <a:rPr lang="hu-HU" sz="1400"/>
              <a:t> a Les </a:t>
            </a:r>
            <a:r>
              <a:rPr lang="hu-HU" sz="1400" err="1"/>
              <a:t>Corts</a:t>
            </a:r>
            <a:r>
              <a:rPr lang="hu-HU" sz="1400"/>
              <a:t> negyedben helyezkedik el, rendkívül közel a híres Camp </a:t>
            </a:r>
            <a:r>
              <a:rPr lang="hu-HU" sz="1400" err="1"/>
              <a:t>Nou</a:t>
            </a:r>
            <a:r>
              <a:rPr lang="hu-HU" sz="1400"/>
              <a:t> futballstadionhoz. A központtól viszont valamelyest távolabb fekszik, amit érdemes lehet a szálláskeresésnél észben tartani.</a:t>
            </a:r>
          </a:p>
          <a:p>
            <a:pPr>
              <a:lnSpc>
                <a:spcPct val="110000"/>
              </a:lnSpc>
            </a:pPr>
            <a:r>
              <a:rPr lang="hu-HU" sz="1400"/>
              <a:t>Az egyetemnek van egy régebbi és egy nagyon szép, új épülete is, közvetlenül egymás mellett. Az óráink felváltva voltak tartva mindkét épületben.</a:t>
            </a:r>
          </a:p>
          <a:p>
            <a:pPr>
              <a:lnSpc>
                <a:spcPct val="110000"/>
              </a:lnSpc>
            </a:pPr>
            <a:r>
              <a:rPr lang="hu-HU" sz="1400"/>
              <a:t>A spanyol nyelv elsajátításához is segítséget nyújtottak egy aktív nyelvi kurzus keretében. A díja </a:t>
            </a:r>
            <a:r>
              <a:rPr lang="it-IT" sz="1400" b="0" i="0">
                <a:effectLst/>
                <a:latin typeface="+mj-lt"/>
              </a:rPr>
              <a:t>200 </a:t>
            </a:r>
            <a:r>
              <a:rPr lang="hu-HU" sz="1400" b="0" i="0">
                <a:effectLst/>
                <a:latin typeface="+mj-lt"/>
              </a:rPr>
              <a:t>e</a:t>
            </a:r>
            <a:r>
              <a:rPr lang="it-IT" sz="1400" b="0" i="0">
                <a:effectLst/>
                <a:latin typeface="+mj-lt"/>
              </a:rPr>
              <a:t>ur</a:t>
            </a:r>
            <a:r>
              <a:rPr lang="hu-HU" sz="1400" b="0" i="0">
                <a:effectLst/>
                <a:latin typeface="+mj-lt"/>
              </a:rPr>
              <a:t>ó</a:t>
            </a:r>
            <a:r>
              <a:rPr lang="it-IT" sz="1400" b="0" i="0">
                <a:effectLst/>
                <a:latin typeface="+mj-lt"/>
              </a:rPr>
              <a:t>, </a:t>
            </a:r>
            <a:r>
              <a:rPr lang="hu-HU" sz="1400" b="0" i="0">
                <a:effectLst/>
                <a:latin typeface="+mj-lt"/>
              </a:rPr>
              <a:t>ami </a:t>
            </a:r>
            <a:r>
              <a:rPr lang="it-IT" sz="1400" b="0" i="0">
                <a:effectLst/>
                <a:latin typeface="+mj-lt"/>
              </a:rPr>
              <a:t>40 </a:t>
            </a:r>
            <a:r>
              <a:rPr lang="hu-HU" sz="1400" b="0" i="0">
                <a:effectLst/>
                <a:latin typeface="+mj-lt"/>
              </a:rPr>
              <a:t>ó</a:t>
            </a:r>
            <a:r>
              <a:rPr lang="it-IT" sz="1400" b="0" i="0">
                <a:effectLst/>
                <a:latin typeface="+mj-lt"/>
              </a:rPr>
              <a:t>r</a:t>
            </a:r>
            <a:r>
              <a:rPr lang="hu-HU" sz="1400" b="0" i="0">
                <a:effectLst/>
                <a:latin typeface="+mj-lt"/>
              </a:rPr>
              <a:t>át foglal magában</a:t>
            </a:r>
            <a:r>
              <a:rPr lang="it-IT" sz="1400" b="0" i="0">
                <a:effectLst/>
                <a:latin typeface="+mj-lt"/>
              </a:rPr>
              <a:t>, heti 4</a:t>
            </a:r>
            <a:r>
              <a:rPr lang="hu-HU" sz="1400" b="0" i="0">
                <a:effectLst/>
                <a:latin typeface="+mj-lt"/>
              </a:rPr>
              <a:t> alkalommal, </a:t>
            </a:r>
            <a:r>
              <a:rPr lang="it-IT" sz="1400" b="0" i="0">
                <a:effectLst/>
                <a:latin typeface="+mj-lt"/>
              </a:rPr>
              <a:t>1,5 </a:t>
            </a:r>
            <a:r>
              <a:rPr lang="hu-HU" sz="1400" b="0" i="0">
                <a:effectLst/>
                <a:latin typeface="+mj-lt"/>
              </a:rPr>
              <a:t>ó</a:t>
            </a:r>
            <a:r>
              <a:rPr lang="it-IT" sz="1400" b="0" i="0">
                <a:effectLst/>
                <a:latin typeface="+mj-lt"/>
              </a:rPr>
              <a:t>r</a:t>
            </a:r>
            <a:r>
              <a:rPr lang="hu-HU" sz="1400" b="0" i="0">
                <a:effectLst/>
                <a:latin typeface="+mj-lt"/>
              </a:rPr>
              <a:t>a időtartamban. Az els</a:t>
            </a:r>
            <a:r>
              <a:rPr lang="hu-HU" sz="1400">
                <a:latin typeface="+mj-lt"/>
              </a:rPr>
              <a:t>ő óra előtt szintfelmérőt íratnak minden jelentkezővel, majd ezt követően osztják be a hallgatókat a nyelvi szintjüknek megfelelő csoportba.</a:t>
            </a:r>
          </a:p>
          <a:p>
            <a:pPr>
              <a:lnSpc>
                <a:spcPct val="110000"/>
              </a:lnSpc>
            </a:pPr>
            <a:endParaRPr lang="hu-HU" sz="1400"/>
          </a:p>
        </p:txBody>
      </p:sp>
      <p:pic>
        <p:nvPicPr>
          <p:cNvPr id="9" name="Picture 8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C499E6A7-D881-5234-527E-9A9F7C12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65059" y="792597"/>
            <a:ext cx="2491906" cy="1868929"/>
          </a:xfrm>
          <a:prstGeom prst="rect">
            <a:avLst/>
          </a:prstGeom>
        </p:spPr>
      </p:pic>
      <p:pic>
        <p:nvPicPr>
          <p:cNvPr id="11" name="Picture 10" descr="A sign on a wall&#10;&#10;Description automatically generated">
            <a:extLst>
              <a:ext uri="{FF2B5EF4-FFF2-40B4-BE49-F238E27FC236}">
                <a16:creationId xmlns:a16="http://schemas.microsoft.com/office/drawing/2014/main" id="{F8BEEB68-EF9D-86A9-AD64-941CBAD2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65058" y="3449974"/>
            <a:ext cx="2491907" cy="186893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9F768EB-5D72-40A3-8506-CD3323B15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30C812C-EB02-4B75-90CA-3DA4F0F468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145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25D0-8A68-0E0F-AA57-BDA87DC8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Tantárgyak 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91BB8-B1F3-31BC-F166-75B1102BA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Az általam felvett tantárgyakat szeretném röviden ismertetni. Előtte még fontosnak tartom megemlíteni, hogy a kinti egyetem vizsgáztatási rendszere a következőképp épült fel: „</a:t>
            </a:r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” vagy „</a:t>
            </a:r>
            <a:r>
              <a:rPr lang="hu-HU" dirty="0" err="1"/>
              <a:t>continuous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”. Minden hallgató a félév elején választhat, hogy milyen formában szeretné abszolválni az adott tárgyat. </a:t>
            </a:r>
          </a:p>
          <a:p>
            <a:r>
              <a:rPr lang="hu-HU" dirty="0"/>
              <a:t>Az ún. „</a:t>
            </a:r>
            <a:r>
              <a:rPr lang="hu-HU" b="1" dirty="0" err="1"/>
              <a:t>single</a:t>
            </a:r>
            <a:r>
              <a:rPr lang="hu-HU" b="1" dirty="0"/>
              <a:t> </a:t>
            </a:r>
            <a:r>
              <a:rPr lang="hu-HU" b="1" dirty="0" err="1"/>
              <a:t>assessment</a:t>
            </a:r>
            <a:r>
              <a:rPr lang="hu-HU" dirty="0"/>
              <a:t>” azt jelenti, hogy csak a félév végén teszünk egy vizsgát és nem kell kötelező előadásokon, gyakorlatokon részt venni, illetve évközi beadandókat készíteni és teszteket írni. Ennek hátránya, hogy a vizsga nehezebb lesz a félév végén és nem kizárt, hogy több feladatot lesz a vizsgalapon.</a:t>
            </a:r>
          </a:p>
          <a:p>
            <a:r>
              <a:rPr lang="hu-HU" dirty="0"/>
              <a:t>Az ún. „</a:t>
            </a:r>
            <a:r>
              <a:rPr lang="hu-HU" b="1" dirty="0" err="1"/>
              <a:t>continuous</a:t>
            </a:r>
            <a:r>
              <a:rPr lang="hu-HU" b="1" dirty="0"/>
              <a:t> </a:t>
            </a:r>
            <a:r>
              <a:rPr lang="hu-HU" b="1" dirty="0" err="1"/>
              <a:t>assessment</a:t>
            </a:r>
            <a:r>
              <a:rPr lang="hu-HU" dirty="0"/>
              <a:t>” pedig ennek az ellenkezője. Évközi feladatok és tesztek, mindig előre meghatározott időpontban és a követelmény is egyértelművé van téve. Ennek köszönhetően a félév végi vizsga valamelyest könnyebb és kevesebb feladatot kell majd megoldani. Én minden tantárgyból ezt a beszámolási rendszert választottam és véleményem szerint megkönnyítette a vizsgákra való felkészülést és az évközi munka eredményeként a vizsga eredménye is kevesebb %-ban számított.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465359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56B4-CBE7-E2AB-EB4B-DAEFDFAC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Tantárgyak II.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3E65-C803-1A2E-9818-BF83C8A85CD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hu-HU" b="1" dirty="0"/>
              <a:t>International Public Law</a:t>
            </a:r>
            <a:r>
              <a:rPr lang="hu-HU" dirty="0"/>
              <a:t>: ezt a tantárgyat három tanárnő felváltva tartotta. Mindhárman nagyon felkészültek és segítőkészek voltak. Az oktatatás minősége rendkívül színvonalas volt, az elméletet és a gyakorlatot egyaránt fontosnak tartották. Számos témakört fedett le a félév ebből a tantárgyból, hiszen heti két alkalommal voltak tartva az órák. A számonkérés is megfelelt az imént leírtaknak, a tárgy sikeres abszolválásának érdekében a felkészülést komolyan kellett venni.  </a:t>
            </a:r>
          </a:p>
          <a:p>
            <a:r>
              <a:rPr lang="hu-HU" b="1" dirty="0" err="1"/>
              <a:t>Philosophy</a:t>
            </a:r>
            <a:r>
              <a:rPr lang="hu-HU" b="1" dirty="0"/>
              <a:t> of Law</a:t>
            </a:r>
            <a:r>
              <a:rPr lang="hu-HU" dirty="0"/>
              <a:t>: a jogfilozófia nevű órát egy szakmájában nagyon sikeres, emberséges és lelkes professzor asszony tartotta. Oktatási módszere számomra nagyon tetszett, mivel gyakorlatias, csapatépítő és reflektív volt. „</a:t>
            </a:r>
            <a:r>
              <a:rPr lang="hu-HU" dirty="0" err="1"/>
              <a:t>Continuous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” keretében párokban kellett esszéket írnunk különböző témákban, majd ezt követően minden 5-6 pár a gyakorlati órája során reflektált egymás esszéjére. Ez nagyon hatékony módszere volt annak, hogy megismerjük egymás gondolatmenetét és fejlesszük az érvelési képességünket.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184357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80A1-0B95-225B-0F54-6A6E2E10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Tantárgyak III.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085FE-3C66-D484-BABD-BE982273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/>
              <a:t>Drugs</a:t>
            </a:r>
            <a:r>
              <a:rPr lang="hu-HU" b="1" dirty="0"/>
              <a:t> and </a:t>
            </a:r>
            <a:r>
              <a:rPr lang="hu-HU" b="1" dirty="0" err="1"/>
              <a:t>Toxicology</a:t>
            </a:r>
            <a:r>
              <a:rPr lang="hu-HU" dirty="0"/>
              <a:t>: „</a:t>
            </a:r>
            <a:r>
              <a:rPr lang="hu-HU" dirty="0" err="1"/>
              <a:t>continuous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” keretében minden 4-5 fős csapatnak prezentálnia kellett egy-egy adott témáról. Könnyen teljesíthető tantárgy, interaktív órákkal. A tanár úr rendes volt és segítőkész.</a:t>
            </a:r>
          </a:p>
          <a:p>
            <a:r>
              <a:rPr lang="hu-HU" b="1" dirty="0" err="1"/>
              <a:t>Economic</a:t>
            </a:r>
            <a:r>
              <a:rPr lang="hu-HU" b="1" dirty="0"/>
              <a:t> </a:t>
            </a:r>
            <a:r>
              <a:rPr lang="hu-HU" b="1" dirty="0" err="1"/>
              <a:t>Assessment</a:t>
            </a:r>
            <a:r>
              <a:rPr lang="hu-HU" b="1" dirty="0"/>
              <a:t> of Public </a:t>
            </a:r>
            <a:r>
              <a:rPr lang="hu-HU" b="1" dirty="0" err="1"/>
              <a:t>Policies</a:t>
            </a:r>
            <a:r>
              <a:rPr lang="hu-HU" dirty="0"/>
              <a:t>: ezt a tantárgyat azon hallgatóknak tudom ajánlani, akik érdeklődnek a gazdaságtan iránt. A tárgyjegyző tanár úr rendkívül szigorúan vette a beszámolókat és a jelenlétet. Abszolválása sok felkészülést igényel.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58325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B6019C307E26041B614C0368E549AC2" ma:contentTypeVersion="9" ma:contentTypeDescription="Új dokumentum létrehozása." ma:contentTypeScope="" ma:versionID="ffdd7ef1e29162b0772f2485e7941b98">
  <xsd:schema xmlns:xsd="http://www.w3.org/2001/XMLSchema" xmlns:xs="http://www.w3.org/2001/XMLSchema" xmlns:p="http://schemas.microsoft.com/office/2006/metadata/properties" xmlns:ns3="081507d9-3c7b-4ff9-a5d4-3567f988f5c2" xmlns:ns4="b297889d-3032-4900-be23-c6e97f30e994" targetNamespace="http://schemas.microsoft.com/office/2006/metadata/properties" ma:root="true" ma:fieldsID="ffd43ecebbff917ecf6d6a49ab8b6140" ns3:_="" ns4:_="">
    <xsd:import namespace="081507d9-3c7b-4ff9-a5d4-3567f988f5c2"/>
    <xsd:import namespace="b297889d-3032-4900-be23-c6e97f30e9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507d9-3c7b-4ff9-a5d4-3567f988f5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7889d-3032-4900-be23-c6e97f30e9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1507d9-3c7b-4ff9-a5d4-3567f988f5c2" xsi:nil="true"/>
  </documentManagement>
</p:properties>
</file>

<file path=customXml/itemProps1.xml><?xml version="1.0" encoding="utf-8"?>
<ds:datastoreItem xmlns:ds="http://schemas.openxmlformats.org/officeDocument/2006/customXml" ds:itemID="{3504582A-090B-43E4-B08D-1765AA56B8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F5B9D3-D33A-4618-8C19-40B601F8A8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1507d9-3c7b-4ff9-a5d4-3567f988f5c2"/>
    <ds:schemaRef ds:uri="b297889d-3032-4900-be23-c6e97f30e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5D4699-D4C9-4825-B976-612D7686B258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b297889d-3032-4900-be23-c6e97f30e994"/>
    <ds:schemaRef ds:uri="081507d9-3c7b-4ff9-a5d4-3567f988f5c2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1073</TotalTime>
  <Words>1172</Words>
  <Application>Microsoft Office PowerPoint</Application>
  <PresentationFormat>Szélesvásznú</PresentationFormat>
  <Paragraphs>87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Linux Libertine</vt:lpstr>
      <vt:lpstr>Palatino Linotype</vt:lpstr>
      <vt:lpstr>Times New Roman</vt:lpstr>
      <vt:lpstr>Gallery</vt:lpstr>
      <vt:lpstr>Erasmus a katalán fővárosban</vt:lpstr>
      <vt:lpstr>Barcelona – a városról</vt:lpstr>
      <vt:lpstr>Lakhatás - szálláskeresés I.</vt:lpstr>
      <vt:lpstr>Lakhatás – szálláskeresés II.</vt:lpstr>
      <vt:lpstr>Hasznos tippek a tömegközlekedéshez</vt:lpstr>
      <vt:lpstr>Universitat de Barcelona - UB</vt:lpstr>
      <vt:lpstr>Tantárgyak I.</vt:lpstr>
      <vt:lpstr>Tantárgyak II.</vt:lpstr>
      <vt:lpstr>Tantárgyak III.</vt:lpstr>
      <vt:lpstr>Erasmus közösség</vt:lpstr>
      <vt:lpstr>Turisztikai látványosságok – kedvenc helyeim Barcelonában I.</vt:lpstr>
      <vt:lpstr>Turisztikai látványosságok – kedvenc helyeim Barcelonában II.</vt:lpstr>
      <vt:lpstr>Turisztikai látványosságok – kedvenc helyeim Barcelonában III.</vt:lpstr>
      <vt:lpstr>Összegzés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Orosz Enikő HQ0NW7</dc:creator>
  <cp:lastModifiedBy>Szűcsné Locskay Mercédesz</cp:lastModifiedBy>
  <cp:revision>3</cp:revision>
  <dcterms:created xsi:type="dcterms:W3CDTF">2024-02-07T00:55:09Z</dcterms:created>
  <dcterms:modified xsi:type="dcterms:W3CDTF">2024-02-26T13:03:25Z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0x0101001B6019C307E26041B614C0368E549AC2</vt:lpwstr>
  </property>
</Properties>
</file>