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9" r:id="rId13"/>
    <p:sldId id="266"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110575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262171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80CB2-2B1B-4F5F-B414-E3C044A4DFFA}" type="slidenum">
              <a:rPr lang="hu-HU" smtClean="0"/>
              <a:t>‹#›</a:t>
            </a:fld>
            <a:endParaRPr lang="hu-H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191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9A1B8D3E-5542-4FD8-A1B4-DB563D3D2580}" type="datetimeFigureOut">
              <a:rPr lang="hu-HU" smtClean="0"/>
              <a:t>2023. 09. 04.</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135921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9A1B8D3E-5542-4FD8-A1B4-DB563D3D2580}" type="datetimeFigureOut">
              <a:rPr lang="hu-HU" smtClean="0"/>
              <a:t>2023. 09. 04.</a:t>
            </a:fld>
            <a:endParaRPr lang="hu-HU"/>
          </a:p>
        </p:txBody>
      </p:sp>
      <p:sp>
        <p:nvSpPr>
          <p:cNvPr id="6" name="Footer Placeholder 5"/>
          <p:cNvSpPr>
            <a:spLocks noGrp="1"/>
          </p:cNvSpPr>
          <p:nvPr>
            <p:ph type="ftr" sz="quarter" idx="11"/>
          </p:nvPr>
        </p:nvSpPr>
        <p:spPr/>
        <p:txBody>
          <a:bodyPr/>
          <a:lstStyle/>
          <a:p>
            <a:endParaRPr lang="hu-H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80CB2-2B1B-4F5F-B414-E3C044A4DFFA}" type="slidenum">
              <a:rPr lang="hu-HU" smtClean="0"/>
              <a:t>‹#›</a:t>
            </a:fld>
            <a:endParaRPr lang="hu-H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5550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9A1B8D3E-5542-4FD8-A1B4-DB563D3D2580}" type="datetimeFigureOut">
              <a:rPr lang="hu-HU" smtClean="0"/>
              <a:t>2023. 09. 04.</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185877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224084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93937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400837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A1B8D3E-5542-4FD8-A1B4-DB563D3D2580}" type="datetimeFigureOut">
              <a:rPr lang="hu-HU" smtClean="0"/>
              <a:t>2023. 09. 04.</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257642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A1B8D3E-5542-4FD8-A1B4-DB563D3D2580}" type="datetimeFigureOut">
              <a:rPr lang="hu-HU" smtClean="0"/>
              <a:t>2023. 09. 04.</a:t>
            </a:fld>
            <a:endParaRPr lang="hu-HU"/>
          </a:p>
        </p:txBody>
      </p:sp>
      <p:sp>
        <p:nvSpPr>
          <p:cNvPr id="6" name="Footer Placeholder 5"/>
          <p:cNvSpPr>
            <a:spLocks noGrp="1"/>
          </p:cNvSpPr>
          <p:nvPr>
            <p:ph type="ftr" sz="quarter" idx="11"/>
          </p:nvPr>
        </p:nvSpPr>
        <p:spPr/>
        <p:txBody>
          <a:bodyPr/>
          <a:lstStyle/>
          <a:p>
            <a:endParaRPr lang="hu-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73103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A1B8D3E-5542-4FD8-A1B4-DB563D3D2580}" type="datetimeFigureOut">
              <a:rPr lang="hu-HU" smtClean="0"/>
              <a:t>2023. 09. 04.</a:t>
            </a:fld>
            <a:endParaRPr lang="hu-HU"/>
          </a:p>
        </p:txBody>
      </p:sp>
      <p:sp>
        <p:nvSpPr>
          <p:cNvPr id="8" name="Footer Placeholder 7"/>
          <p:cNvSpPr>
            <a:spLocks noGrp="1"/>
          </p:cNvSpPr>
          <p:nvPr>
            <p:ph type="ftr" sz="quarter" idx="11"/>
          </p:nvPr>
        </p:nvSpPr>
        <p:spPr/>
        <p:txBody>
          <a:bodyPr/>
          <a:lstStyle/>
          <a:p>
            <a:endParaRPr lang="hu-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43445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9A1B8D3E-5542-4FD8-A1B4-DB563D3D2580}" type="datetimeFigureOut">
              <a:rPr lang="hu-HU" smtClean="0"/>
              <a:t>2023. 09. 04.</a:t>
            </a:fld>
            <a:endParaRPr lang="hu-HU"/>
          </a:p>
        </p:txBody>
      </p:sp>
      <p:sp>
        <p:nvSpPr>
          <p:cNvPr id="4" name="Footer Placeholder 3"/>
          <p:cNvSpPr>
            <a:spLocks noGrp="1"/>
          </p:cNvSpPr>
          <p:nvPr>
            <p:ph type="ftr" sz="quarter" idx="11"/>
          </p:nvPr>
        </p:nvSpPr>
        <p:spPr/>
        <p:txBody>
          <a:bodyPr/>
          <a:lstStyle/>
          <a:p>
            <a:endParaRPr lang="hu-H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7801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B8D3E-5542-4FD8-A1B4-DB563D3D2580}" type="datetimeFigureOut">
              <a:rPr lang="hu-HU" smtClean="0"/>
              <a:t>2023. 09. 04.</a:t>
            </a:fld>
            <a:endParaRPr lang="hu-HU"/>
          </a:p>
        </p:txBody>
      </p:sp>
      <p:sp>
        <p:nvSpPr>
          <p:cNvPr id="3" name="Footer Placeholder 2"/>
          <p:cNvSpPr>
            <a:spLocks noGrp="1"/>
          </p:cNvSpPr>
          <p:nvPr>
            <p:ph type="ftr" sz="quarter" idx="11"/>
          </p:nvPr>
        </p:nvSpPr>
        <p:spPr/>
        <p:txBody>
          <a:bodyPr/>
          <a:lstStyle/>
          <a:p>
            <a:endParaRPr lang="hu-H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147991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A1B8D3E-5542-4FD8-A1B4-DB563D3D2580}" type="datetimeFigureOut">
              <a:rPr lang="hu-HU" smtClean="0"/>
              <a:t>2023. 09. 04.</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123195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A1B8D3E-5542-4FD8-A1B4-DB563D3D2580}" type="datetimeFigureOut">
              <a:rPr lang="hu-HU" smtClean="0"/>
              <a:t>2023. 09. 04.</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80CB2-2B1B-4F5F-B414-E3C044A4DFFA}" type="slidenum">
              <a:rPr lang="hu-HU" smtClean="0"/>
              <a:t>‹#›</a:t>
            </a:fld>
            <a:endParaRPr lang="hu-HU"/>
          </a:p>
        </p:txBody>
      </p:sp>
    </p:spTree>
    <p:extLst>
      <p:ext uri="{BB962C8B-B14F-4D97-AF65-F5344CB8AC3E}">
        <p14:creationId xmlns:p14="http://schemas.microsoft.com/office/powerpoint/2010/main" val="197335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B8D3E-5542-4FD8-A1B4-DB563D3D2580}" type="datetimeFigureOut">
              <a:rPr lang="hu-HU" smtClean="0"/>
              <a:t>2023. 09. 04.</a:t>
            </a:fld>
            <a:endParaRPr lang="hu-H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880CB2-2B1B-4F5F-B414-E3C044A4DFFA}" type="slidenum">
              <a:rPr lang="hu-HU" smtClean="0"/>
              <a:t>‹#›</a:t>
            </a:fld>
            <a:endParaRPr lang="hu-HU"/>
          </a:p>
        </p:txBody>
      </p:sp>
    </p:spTree>
    <p:extLst>
      <p:ext uri="{BB962C8B-B14F-4D97-AF65-F5344CB8AC3E}">
        <p14:creationId xmlns:p14="http://schemas.microsoft.com/office/powerpoint/2010/main" val="114436530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3">
                <a:lumMod val="45000"/>
                <a:lumOff val="55000"/>
              </a:schemeClr>
            </a:gs>
            <a:gs pos="0">
              <a:schemeClr val="bg2"/>
            </a:gs>
          </a:gsLst>
          <a:lin ang="5400000" scaled="1"/>
          <a:tileRect/>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240221" y="256212"/>
            <a:ext cx="10604938" cy="1425444"/>
          </a:xfrm>
        </p:spPr>
        <p:txBody>
          <a:bodyPr>
            <a:normAutofit fontScale="90000"/>
          </a:bodyPr>
          <a:lstStyle/>
          <a:p>
            <a:r>
              <a:rPr lang="hu-HU" sz="4400" dirty="0" err="1">
                <a:latin typeface="Times New Roman" panose="02020603050405020304" pitchFamily="18" charset="0"/>
                <a:cs typeface="Times New Roman" panose="02020603050405020304" pitchFamily="18" charset="0"/>
              </a:rPr>
              <a:t>Universitat</a:t>
            </a:r>
            <a:r>
              <a:rPr lang="hu-HU" sz="4400" dirty="0">
                <a:latin typeface="Times New Roman" panose="02020603050405020304" pitchFamily="18" charset="0"/>
                <a:cs typeface="Times New Roman" panose="02020603050405020304" pitchFamily="18" charset="0"/>
              </a:rPr>
              <a:t> de </a:t>
            </a:r>
            <a:r>
              <a:rPr lang="hu-HU" sz="4400" dirty="0" err="1">
                <a:latin typeface="Times New Roman" panose="02020603050405020304" pitchFamily="18" charset="0"/>
                <a:cs typeface="Times New Roman" panose="02020603050405020304" pitchFamily="18" charset="0"/>
              </a:rPr>
              <a:t>València</a:t>
            </a:r>
            <a:r>
              <a:rPr lang="hu-HU" sz="4400" dirty="0">
                <a:latin typeface="Times New Roman" panose="02020603050405020304" pitchFamily="18" charset="0"/>
                <a:cs typeface="Times New Roman" panose="02020603050405020304" pitchFamily="18" charset="0"/>
              </a:rPr>
              <a:t> - </a:t>
            </a:r>
            <a:r>
              <a:rPr lang="hu-HU" sz="4400" dirty="0" err="1">
                <a:latin typeface="Times New Roman" panose="02020603050405020304" pitchFamily="18" charset="0"/>
                <a:cs typeface="Times New Roman" panose="02020603050405020304" pitchFamily="18" charset="0"/>
              </a:rPr>
              <a:t>Facultat</a:t>
            </a:r>
            <a:r>
              <a:rPr lang="hu-HU" sz="4400" dirty="0">
                <a:latin typeface="Times New Roman" panose="02020603050405020304" pitchFamily="18" charset="0"/>
                <a:cs typeface="Times New Roman" panose="02020603050405020304" pitchFamily="18" charset="0"/>
              </a:rPr>
              <a:t> de </a:t>
            </a:r>
            <a:r>
              <a:rPr lang="hu-HU" sz="4400" dirty="0" err="1">
                <a:latin typeface="Times New Roman" panose="02020603050405020304" pitchFamily="18" charset="0"/>
                <a:cs typeface="Times New Roman" panose="02020603050405020304" pitchFamily="18" charset="0"/>
              </a:rPr>
              <a:t>Dret</a:t>
            </a:r>
            <a:br>
              <a:rPr lang="hu-HU" sz="4400" dirty="0">
                <a:latin typeface="Times New Roman" panose="02020603050405020304" pitchFamily="18" charset="0"/>
                <a:cs typeface="Times New Roman" panose="02020603050405020304" pitchFamily="18" charset="0"/>
              </a:rPr>
            </a:br>
            <a:r>
              <a:rPr lang="hu-HU" sz="4400" dirty="0">
                <a:latin typeface="Times New Roman" panose="02020603050405020304" pitchFamily="18" charset="0"/>
                <a:cs typeface="Times New Roman" panose="02020603050405020304" pitchFamily="18" charset="0"/>
              </a:rPr>
              <a:t>(UV)</a:t>
            </a:r>
          </a:p>
        </p:txBody>
      </p:sp>
      <p:sp>
        <p:nvSpPr>
          <p:cNvPr id="3" name="Alcím 2"/>
          <p:cNvSpPr>
            <a:spLocks noGrp="1"/>
          </p:cNvSpPr>
          <p:nvPr>
            <p:ph type="subTitle" idx="1"/>
          </p:nvPr>
        </p:nvSpPr>
        <p:spPr>
          <a:xfrm>
            <a:off x="1240221" y="1836300"/>
            <a:ext cx="10951779" cy="5021700"/>
          </a:xfrm>
        </p:spPr>
        <p:txBody>
          <a:bodyPr>
            <a:normAutofit/>
          </a:bodyPr>
          <a:lstStyle/>
          <a:p>
            <a:r>
              <a:rPr lang="hu-HU" dirty="0"/>
              <a:t>Élménybeszámolóm Erasmus hallgatóként</a:t>
            </a:r>
          </a:p>
          <a:p>
            <a:r>
              <a:rPr lang="hu-HU" dirty="0"/>
              <a:t>(2022/2023 tavaszi félév)                                                                     Készítette: </a:t>
            </a:r>
            <a:r>
              <a:rPr lang="hu-HU" dirty="0" err="1"/>
              <a:t>Kanczler</a:t>
            </a:r>
            <a:r>
              <a:rPr lang="hu-HU" dirty="0"/>
              <a:t> Viktória</a:t>
            </a:r>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r>
              <a:rPr lang="hu-HU" dirty="0"/>
              <a:t>                                                                                                     </a:t>
            </a:r>
          </a:p>
          <a:p>
            <a:pPr algn="r"/>
            <a:endParaRPr lang="hu-HU" dirty="0"/>
          </a:p>
          <a:p>
            <a:pPr algn="r"/>
            <a:endParaRPr lang="hu-HU" dirty="0"/>
          </a:p>
          <a:p>
            <a:pPr algn="r"/>
            <a:endParaRPr lang="hu-HU" dirty="0"/>
          </a:p>
          <a:p>
            <a:pPr algn="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758966"/>
            <a:ext cx="5465379" cy="4099034"/>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378" y="2774731"/>
            <a:ext cx="3069021" cy="4092028"/>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306053" y="2992567"/>
            <a:ext cx="4103783" cy="3668111"/>
          </a:xfrm>
          <a:prstGeom prst="rect">
            <a:avLst/>
          </a:prstGeom>
        </p:spPr>
      </p:pic>
    </p:spTree>
    <p:extLst>
      <p:ext uri="{BB962C8B-B14F-4D97-AF65-F5344CB8AC3E}">
        <p14:creationId xmlns:p14="http://schemas.microsoft.com/office/powerpoint/2010/main" val="251525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2154" y="0"/>
            <a:ext cx="3239846" cy="4067503"/>
          </a:xfr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98459" y="3464461"/>
            <a:ext cx="3547238" cy="3239843"/>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172606" cy="6867411"/>
          </a:xfrm>
          <a:prstGeom prst="rect">
            <a:avLst/>
          </a:prstGeom>
        </p:spPr>
      </p:pic>
      <p:pic>
        <p:nvPicPr>
          <p:cNvPr id="11" name="Kép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0629" y="0"/>
            <a:ext cx="4961525" cy="6867411"/>
          </a:xfrm>
          <a:prstGeom prst="rect">
            <a:avLst/>
          </a:prstGeom>
        </p:spPr>
      </p:pic>
    </p:spTree>
    <p:extLst>
      <p:ext uri="{BB962C8B-B14F-4D97-AF65-F5344CB8AC3E}">
        <p14:creationId xmlns:p14="http://schemas.microsoft.com/office/powerpoint/2010/main" val="357292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671147" y="0"/>
            <a:ext cx="10295922" cy="1905000"/>
          </a:xfrm>
        </p:spPr>
        <p:txBody>
          <a:bodyPr/>
          <a:lstStyle/>
          <a:p>
            <a:r>
              <a:rPr lang="hu-HU" dirty="0">
                <a:latin typeface="Times New Roman" panose="02020603050405020304" pitchFamily="18" charset="0"/>
                <a:cs typeface="Times New Roman" panose="02020603050405020304" pitchFamily="18" charset="0"/>
              </a:rPr>
              <a:t>Legkedvesebb élményeim Valenciában </a:t>
            </a:r>
          </a:p>
        </p:txBody>
      </p:sp>
      <p:sp>
        <p:nvSpPr>
          <p:cNvPr id="3" name="Tartalom helye 2"/>
          <p:cNvSpPr>
            <a:spLocks noGrp="1"/>
          </p:cNvSpPr>
          <p:nvPr>
            <p:ph idx="1"/>
          </p:nvPr>
        </p:nvSpPr>
        <p:spPr>
          <a:xfrm>
            <a:off x="0" y="725214"/>
            <a:ext cx="12192000" cy="6222124"/>
          </a:xfrm>
        </p:spPr>
        <p:txBody>
          <a:bodyPr>
            <a:normAutofit lnSpcReduction="10000"/>
          </a:bodyPr>
          <a:lstStyle/>
          <a:p>
            <a:r>
              <a:rPr lang="hu-HU" dirty="0">
                <a:latin typeface="Times New Roman" panose="02020603050405020304" pitchFamily="18" charset="0"/>
                <a:cs typeface="Times New Roman" panose="02020603050405020304" pitchFamily="18" charset="0"/>
              </a:rPr>
              <a:t>Az egyik legérdekesebb esemény,amelyet megtapasztalhattam az a </a:t>
            </a:r>
            <a:r>
              <a:rPr lang="hu-HU" dirty="0" err="1">
                <a:latin typeface="Times New Roman" panose="02020603050405020304" pitchFamily="18" charset="0"/>
                <a:cs typeface="Times New Roman" panose="02020603050405020304" pitchFamily="18" charset="0"/>
              </a:rPr>
              <a:t>Fallas</a:t>
            </a:r>
            <a:r>
              <a:rPr lang="hu-HU" dirty="0">
                <a:latin typeface="Times New Roman" panose="02020603050405020304" pitchFamily="18" charset="0"/>
                <a:cs typeface="Times New Roman" panose="02020603050405020304" pitchFamily="18" charset="0"/>
              </a:rPr>
              <a:t> fesztivál volt,amely márciusban került megrendezésre Valenciában. Ilyenkor az egész város „megőrül”, sok turista érkezik. Rengeteg „</a:t>
            </a:r>
            <a:r>
              <a:rPr lang="hu-HU" dirty="0" err="1">
                <a:latin typeface="Times New Roman" panose="02020603050405020304" pitchFamily="18" charset="0"/>
                <a:cs typeface="Times New Roman" panose="02020603050405020304" pitchFamily="18" charset="0"/>
              </a:rPr>
              <a:t>ninot</a:t>
            </a:r>
            <a:r>
              <a:rPr lang="hu-HU" dirty="0">
                <a:latin typeface="Times New Roman" panose="02020603050405020304" pitchFamily="18" charset="0"/>
                <a:cs typeface="Times New Roman" panose="02020603050405020304" pitchFamily="18" charset="0"/>
              </a:rPr>
              <a:t>” , azaz hatalmas bábu van jelen a városban,amelyet kifejezetten a fesztivál idejére készítenek,majd annak végén hatalmas ünnepség és tűzijátékok közepette elégetik őket. Felvonulások láthatók spanyol nemzeti viseletben, különböző programok, hajnalig tartó utcabálok,</a:t>
            </a:r>
            <a:r>
              <a:rPr lang="hu-HU" dirty="0" err="1">
                <a:latin typeface="Times New Roman" panose="02020603050405020304" pitchFamily="18" charset="0"/>
                <a:cs typeface="Times New Roman" panose="02020603050405020304" pitchFamily="18" charset="0"/>
              </a:rPr>
              <a:t>tűzijátékok.Úgy</a:t>
            </a:r>
            <a:r>
              <a:rPr lang="hu-HU" dirty="0">
                <a:latin typeface="Times New Roman" panose="02020603050405020304" pitchFamily="18" charset="0"/>
                <a:cs typeface="Times New Roman" panose="02020603050405020304" pitchFamily="18" charset="0"/>
              </a:rPr>
              <a:t> tartják ez Európa leghangosabb fesztiválja. Ezen a fesztiválon az egészen pici gyerekektől kezdve az idősekig mindenki részt vesz,senki sem marad otthon. Ijesztő lehet a folyamatos petárdázás, hiszen az utcákon ekkor ez is jellemző, ezért nem árt az óvatosság. Az biztos,hogy ilyen jó hangulatú és őrült fesztivált még soha nem tapasztaltam és nagyon örülök,hogy mindezt átélhettem. Ahogyan korábban említettem, a legfinomabb </a:t>
            </a:r>
            <a:r>
              <a:rPr lang="hu-HU" dirty="0" err="1">
                <a:latin typeface="Times New Roman" panose="02020603050405020304" pitchFamily="18" charset="0"/>
                <a:cs typeface="Times New Roman" panose="02020603050405020304" pitchFamily="18" charset="0"/>
              </a:rPr>
              <a:t>churrosokat</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Fallas</a:t>
            </a:r>
            <a:r>
              <a:rPr lang="hu-HU" dirty="0">
                <a:latin typeface="Times New Roman" panose="02020603050405020304" pitchFamily="18" charset="0"/>
                <a:cs typeface="Times New Roman" panose="02020603050405020304" pitchFamily="18" charset="0"/>
              </a:rPr>
              <a:t> alatt ettem.</a:t>
            </a:r>
          </a:p>
          <a:p>
            <a:r>
              <a:rPr lang="hu-HU" dirty="0">
                <a:latin typeface="Times New Roman" panose="02020603050405020304" pitchFamily="18" charset="0"/>
                <a:cs typeface="Times New Roman" panose="02020603050405020304" pitchFamily="18" charset="0"/>
              </a:rPr>
              <a:t>Focirajongóként a legszebb élményeim közé sorolnám a focimeccseket. A stadion mellett laktam,így minden meccs előtt megtapasztaltam a meccsek előtti,közbeni és utáni hangulatot az utcákon,de volt szerencsém több mérkőzést is megtekinteni a </a:t>
            </a:r>
            <a:r>
              <a:rPr lang="hu-HU" dirty="0" err="1">
                <a:latin typeface="Times New Roman" panose="02020603050405020304" pitchFamily="18" charset="0"/>
                <a:cs typeface="Times New Roman" panose="02020603050405020304" pitchFamily="18" charset="0"/>
              </a:rPr>
              <a:t>Mestalla</a:t>
            </a:r>
            <a:r>
              <a:rPr lang="hu-HU" dirty="0">
                <a:latin typeface="Times New Roman" panose="02020603050405020304" pitchFamily="18" charset="0"/>
                <a:cs typeface="Times New Roman" panose="02020603050405020304" pitchFamily="18" charset="0"/>
              </a:rPr>
              <a:t> Stadionban. Emellett a stadiontúra is emlékezetes volt. A Valencia CF mérkőzései mellett, a másik valenciai csapat, a Levante UD meccsére is kilátogattam,amelynek stadionja az </a:t>
            </a:r>
            <a:r>
              <a:rPr lang="hu-HU" dirty="0" err="1">
                <a:latin typeface="Times New Roman" panose="02020603050405020304" pitchFamily="18" charset="0"/>
                <a:cs typeface="Times New Roman" panose="02020603050405020304" pitchFamily="18" charset="0"/>
              </a:rPr>
              <a:t>Estadio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Ciudad</a:t>
            </a:r>
            <a:r>
              <a:rPr lang="hu-HU" dirty="0">
                <a:latin typeface="Times New Roman" panose="02020603050405020304" pitchFamily="18" charset="0"/>
                <a:cs typeface="Times New Roman" panose="02020603050405020304" pitchFamily="18" charset="0"/>
              </a:rPr>
              <a:t> de Valencia.</a:t>
            </a:r>
          </a:p>
          <a:p>
            <a:r>
              <a:rPr lang="hu-HU" dirty="0">
                <a:latin typeface="Times New Roman" panose="02020603050405020304" pitchFamily="18" charset="0"/>
                <a:cs typeface="Times New Roman" panose="02020603050405020304" pitchFamily="18" charset="0"/>
              </a:rPr>
              <a:t>A városban található </a:t>
            </a:r>
            <a:r>
              <a:rPr lang="hu-HU" dirty="0" err="1">
                <a:latin typeface="Times New Roman" panose="02020603050405020304" pitchFamily="18" charset="0"/>
                <a:cs typeface="Times New Roman" panose="02020603050405020304" pitchFamily="18" charset="0"/>
              </a:rPr>
              <a:t>Oceanogràfic</a:t>
            </a:r>
            <a:r>
              <a:rPr lang="hu-HU" dirty="0">
                <a:latin typeface="Times New Roman" panose="02020603050405020304" pitchFamily="18" charset="0"/>
                <a:cs typeface="Times New Roman" panose="02020603050405020304" pitchFamily="18" charset="0"/>
              </a:rPr>
              <a:t> Európa legnagyobb akváriuma. A park az állatok élőhelye szerint több részre oszlik és a modern művészet is figyelemre méltó itt. A delfin show emlékezetes marad és megfigyelve az állatok és az ott dolgozók közötti kapcsolatot, láthatóan  nagyon odafigyelnek az állatokra és jól bánnak velük.</a:t>
            </a:r>
          </a:p>
          <a:p>
            <a:r>
              <a:rPr lang="hu-HU" dirty="0">
                <a:latin typeface="Times New Roman" panose="02020603050405020304" pitchFamily="18" charset="0"/>
                <a:cs typeface="Times New Roman" panose="02020603050405020304" pitchFamily="18" charset="0"/>
              </a:rPr>
              <a:t>Valenciában a legnagyobb élményt mégis a hétköznapi események, a város felfedezése, maga az ,hogy ott élhettem jelentették. Séta a Művészetek városában, a </a:t>
            </a:r>
            <a:r>
              <a:rPr lang="hu-HU" dirty="0" err="1">
                <a:latin typeface="Times New Roman" panose="02020603050405020304" pitchFamily="18" charset="0"/>
                <a:cs typeface="Times New Roman" panose="02020603050405020304" pitchFamily="18" charset="0"/>
              </a:rPr>
              <a:t>Túria</a:t>
            </a:r>
            <a:r>
              <a:rPr lang="hu-HU" dirty="0">
                <a:latin typeface="Times New Roman" panose="02020603050405020304" pitchFamily="18" charset="0"/>
                <a:cs typeface="Times New Roman" panose="02020603050405020304" pitchFamily="18" charset="0"/>
              </a:rPr>
              <a:t> parkban, az Óvárosban, barátságok kötése az egyetemen és a különböző programokon, a spanyol órák, egy kávé két szünet között az egyetemen. Betekintés a Selyembörzére,amely az UNESCO világörökségének kulturális helyszíne, valamint a híres </a:t>
            </a:r>
            <a:r>
              <a:rPr lang="hu-HU" dirty="0" err="1">
                <a:latin typeface="Times New Roman" panose="02020603050405020304" pitchFamily="18" charset="0"/>
                <a:cs typeface="Times New Roman" panose="02020603050405020304" pitchFamily="18" charset="0"/>
              </a:rPr>
              <a:t>Mercado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Centralra</a:t>
            </a:r>
            <a:r>
              <a:rPr lang="hu-HU" dirty="0">
                <a:latin typeface="Times New Roman" panose="02020603050405020304" pitchFamily="18" charset="0"/>
                <a:cs typeface="Times New Roman" panose="02020603050405020304" pitchFamily="18" charset="0"/>
              </a:rPr>
              <a:t>,a piacra,amely egy gyönyörű szecessziós épületben található. A Torres de </a:t>
            </a:r>
            <a:r>
              <a:rPr lang="hu-HU" dirty="0" err="1">
                <a:latin typeface="Times New Roman" panose="02020603050405020304" pitchFamily="18" charset="0"/>
                <a:cs typeface="Times New Roman" panose="02020603050405020304" pitchFamily="18" charset="0"/>
              </a:rPr>
              <a:t>Serranosból</a:t>
            </a:r>
            <a:r>
              <a:rPr lang="hu-HU" dirty="0">
                <a:latin typeface="Times New Roman" panose="02020603050405020304" pitchFamily="18" charset="0"/>
                <a:cs typeface="Times New Roman" panose="02020603050405020304" pitchFamily="18" charset="0"/>
              </a:rPr>
              <a:t> elém táruló gyönyörű látvány a városra. A helyi múzeumok,mint a </a:t>
            </a:r>
            <a:r>
              <a:rPr lang="hu-HU" dirty="0" err="1">
                <a:latin typeface="Times New Roman" panose="02020603050405020304" pitchFamily="18" charset="0"/>
                <a:cs typeface="Times New Roman" panose="02020603050405020304" pitchFamily="18" charset="0"/>
              </a:rPr>
              <a:t>Museu</a:t>
            </a:r>
            <a:r>
              <a:rPr lang="hu-HU" dirty="0">
                <a:latin typeface="Times New Roman" panose="02020603050405020304" pitchFamily="18" charset="0"/>
                <a:cs typeface="Times New Roman" panose="02020603050405020304" pitchFamily="18" charset="0"/>
              </a:rPr>
              <a:t> de Belles </a:t>
            </a:r>
            <a:r>
              <a:rPr lang="hu-HU" dirty="0" err="1">
                <a:latin typeface="Times New Roman" panose="02020603050405020304" pitchFamily="18" charset="0"/>
                <a:cs typeface="Times New Roman" panose="02020603050405020304" pitchFamily="18" charset="0"/>
              </a:rPr>
              <a:t>Arts</a:t>
            </a:r>
            <a:r>
              <a:rPr lang="hu-HU" dirty="0">
                <a:latin typeface="Times New Roman" panose="02020603050405020304" pitchFamily="18" charset="0"/>
                <a:cs typeface="Times New Roman" panose="02020603050405020304" pitchFamily="18" charset="0"/>
              </a:rPr>
              <a:t> felfedezése és a </a:t>
            </a:r>
            <a:r>
              <a:rPr lang="hu-HU" dirty="0" err="1">
                <a:latin typeface="Times New Roman" panose="02020603050405020304" pitchFamily="18" charset="0"/>
                <a:cs typeface="Times New Roman" panose="02020603050405020304" pitchFamily="18" charset="0"/>
              </a:rPr>
              <a:t>Sorolla</a:t>
            </a:r>
            <a:r>
              <a:rPr lang="hu-HU" dirty="0">
                <a:latin typeface="Times New Roman" panose="02020603050405020304" pitchFamily="18" charset="0"/>
                <a:cs typeface="Times New Roman" panose="02020603050405020304" pitchFamily="18" charset="0"/>
              </a:rPr>
              <a:t> festmények megtekintése.  Az Erasmus programokon való részvételek is mind kedvesek számomra,hiszen elmondhatom,hogy nemcsak Valenciát,de Spanyolország jelentős részét sikerült megismernem és felfedeznem.</a:t>
            </a:r>
          </a:p>
          <a:p>
            <a:endParaRPr lang="hu-HU" dirty="0">
              <a:latin typeface="Times New Roman" panose="02020603050405020304" pitchFamily="18" charset="0"/>
              <a:cs typeface="Times New Roman" panose="02020603050405020304" pitchFamily="18" charset="0"/>
            </a:endParaRPr>
          </a:p>
          <a:p>
            <a:pPr marL="0" indent="0">
              <a:buNone/>
            </a:pP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35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73821"/>
            <a:ext cx="2711669" cy="3484178"/>
          </a:xfr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864" y="3373818"/>
            <a:ext cx="4617135" cy="3484182"/>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669" y="3373820"/>
            <a:ext cx="2406862" cy="3484178"/>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574863" y="-4"/>
            <a:ext cx="4617132" cy="3373821"/>
          </a:xfrm>
          <a:prstGeom prst="rect">
            <a:avLst/>
          </a:prstGeom>
        </p:spPr>
      </p:pic>
      <p:pic>
        <p:nvPicPr>
          <p:cNvPr id="8" name="Kép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8538" y="3373819"/>
            <a:ext cx="2456326" cy="3489436"/>
          </a:xfrm>
          <a:prstGeom prst="rect">
            <a:avLst/>
          </a:prstGeom>
        </p:spPr>
      </p:pic>
      <p:pic>
        <p:nvPicPr>
          <p:cNvPr id="9" name="Kép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538" y="0"/>
            <a:ext cx="2456326" cy="3379078"/>
          </a:xfrm>
          <a:prstGeom prst="rect">
            <a:avLst/>
          </a:prstGeom>
        </p:spPr>
      </p:pic>
      <p:pic>
        <p:nvPicPr>
          <p:cNvPr id="10" name="Kép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228190" y="483474"/>
            <a:ext cx="3373820" cy="2406876"/>
          </a:xfrm>
          <a:prstGeom prst="rect">
            <a:avLst/>
          </a:prstGeom>
        </p:spPr>
      </p:pic>
      <p:pic>
        <p:nvPicPr>
          <p:cNvPr id="11" name="Kép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
            <a:ext cx="2711662" cy="3373821"/>
          </a:xfrm>
          <a:prstGeom prst="rect">
            <a:avLst/>
          </a:prstGeom>
        </p:spPr>
      </p:pic>
    </p:spTree>
    <p:extLst>
      <p:ext uri="{BB962C8B-B14F-4D97-AF65-F5344CB8AC3E}">
        <p14:creationId xmlns:p14="http://schemas.microsoft.com/office/powerpoint/2010/main" val="147413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576552" y="0"/>
            <a:ext cx="9928061" cy="1166648"/>
          </a:xfrm>
        </p:spPr>
        <p:txBody>
          <a:bodyPr/>
          <a:lstStyle/>
          <a:p>
            <a:pPr algn="ctr"/>
            <a:r>
              <a:rPr lang="hu-HU" dirty="0">
                <a:latin typeface="Times New Roman" panose="02020603050405020304" pitchFamily="18" charset="0"/>
                <a:cs typeface="Times New Roman" panose="02020603050405020304" pitchFamily="18" charset="0"/>
              </a:rPr>
              <a:t>Köszönet</a:t>
            </a:r>
          </a:p>
        </p:txBody>
      </p:sp>
      <p:sp>
        <p:nvSpPr>
          <p:cNvPr id="3" name="Tartalom helye 2"/>
          <p:cNvSpPr>
            <a:spLocks noGrp="1"/>
          </p:cNvSpPr>
          <p:nvPr>
            <p:ph idx="1"/>
          </p:nvPr>
        </p:nvSpPr>
        <p:spPr>
          <a:xfrm>
            <a:off x="-63061" y="578070"/>
            <a:ext cx="7924800" cy="6279930"/>
          </a:xfrm>
        </p:spPr>
        <p:txBody>
          <a:bodyPr>
            <a:normAutofit lnSpcReduction="10000"/>
          </a:bodyPr>
          <a:lstStyle/>
          <a:p>
            <a:pPr marL="0" indent="0" algn="just">
              <a:buNone/>
            </a:pPr>
            <a:r>
              <a:rPr lang="hu-HU" sz="2400" dirty="0">
                <a:latin typeface="Times New Roman" panose="02020603050405020304" pitchFamily="18" charset="0"/>
                <a:cs typeface="Times New Roman" panose="02020603050405020304" pitchFamily="18" charset="0"/>
              </a:rPr>
              <a:t>Szeretném megköszönni az Egyetemnek,hogy támogattak abban,hogy Valenciában tanulhassak!</a:t>
            </a:r>
          </a:p>
          <a:p>
            <a:pPr marL="0" indent="0" algn="just">
              <a:buNone/>
            </a:pPr>
            <a:r>
              <a:rPr lang="hu-HU" sz="2400" dirty="0">
                <a:latin typeface="Times New Roman" panose="02020603050405020304" pitchFamily="18" charset="0"/>
                <a:cs typeface="Times New Roman" panose="02020603050405020304" pitchFamily="18" charset="0"/>
              </a:rPr>
              <a:t> Erasmus </a:t>
            </a:r>
            <a:r>
              <a:rPr lang="hu-HU" sz="2400" dirty="0" err="1">
                <a:latin typeface="Times New Roman" panose="02020603050405020304" pitchFamily="18" charset="0"/>
                <a:cs typeface="Times New Roman" panose="02020603050405020304" pitchFamily="18" charset="0"/>
              </a:rPr>
              <a:t>tutorként</a:t>
            </a:r>
            <a:r>
              <a:rPr lang="hu-HU" sz="2400" dirty="0">
                <a:latin typeface="Times New Roman" panose="02020603050405020304" pitchFamily="18" charset="0"/>
                <a:cs typeface="Times New Roman" panose="02020603050405020304" pitchFamily="18" charset="0"/>
              </a:rPr>
              <a:t> évek óta rengeteg pozitívumot hallottam a mobilitásról a külföldi diákoktól és vágytam arra,hogy én is megtapasztalhassam az Erasmus életet. A februári napon,amikor a repülőm landolt és ott álltam nagy bőröndökkel és táskákkal, egy olyan országban és olyan városban találtam magam,amely akkor még számomra teljesen ismeretlen volt,de a program végére elmondhatom,hogy szinte minden szegletét ismerem Valenciának. Egy másik kultúrát fedezhettem fel, lehettem részese, sok új képességre tettem szert. Az egyik legnagyobb ajándék,amelyet a program adott azok a nemzetközi barátságok,amelyeket köthettem. A külföldi barátaim által is rengeteg mindent tanultam a világról. Tudom,hogy ezek a kapcsolatok sokáig ki fognak tartani, az Erasmus egy életre összekötött bennünket. Valencia minden korábbi elképzelésemet felülmúlta és örökké hálás leszek,hogy ebben a csodálatos városban tanulhattam.</a:t>
            </a:r>
          </a:p>
          <a:p>
            <a:pPr marL="0" indent="0" algn="just">
              <a:buNone/>
            </a:pPr>
            <a:endParaRPr lang="hu-HU"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310" y="1101080"/>
            <a:ext cx="4256690" cy="5756920"/>
          </a:xfrm>
          <a:prstGeom prst="rect">
            <a:avLst/>
          </a:prstGeom>
        </p:spPr>
      </p:pic>
    </p:spTree>
    <p:extLst>
      <p:ext uri="{BB962C8B-B14F-4D97-AF65-F5344CB8AC3E}">
        <p14:creationId xmlns:p14="http://schemas.microsoft.com/office/powerpoint/2010/main" val="196595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393324" y="-599089"/>
            <a:ext cx="3581443" cy="1978184"/>
          </a:xfrm>
        </p:spPr>
        <p:txBody>
          <a:bodyPr>
            <a:normAutofit/>
          </a:bodyPr>
          <a:lstStyle/>
          <a:p>
            <a:pPr algn="just"/>
            <a:br>
              <a:rPr lang="hu-HU" sz="3600"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   </a:t>
            </a:r>
            <a:r>
              <a:rPr lang="hu-HU" sz="3600" dirty="0">
                <a:latin typeface="Times New Roman" panose="02020603050405020304" pitchFamily="18" charset="0"/>
                <a:cs typeface="Times New Roman" panose="02020603050405020304" pitchFamily="18" charset="0"/>
              </a:rPr>
              <a:t>Egyetemi élet</a:t>
            </a:r>
          </a:p>
        </p:txBody>
      </p:sp>
      <p:sp useBgFill="1">
        <p:nvSpPr>
          <p:cNvPr id="3" name="Tartalom helye 2"/>
          <p:cNvSpPr>
            <a:spLocks noGrp="1"/>
          </p:cNvSpPr>
          <p:nvPr>
            <p:ph idx="1"/>
          </p:nvPr>
        </p:nvSpPr>
        <p:spPr>
          <a:xfrm>
            <a:off x="1" y="830318"/>
            <a:ext cx="8366233" cy="6027682"/>
          </a:xfrm>
        </p:spPr>
        <p:txBody>
          <a:bodyPr>
            <a:normAutofit fontScale="92500" lnSpcReduction="20000"/>
          </a:bodyPr>
          <a:lstStyle/>
          <a:p>
            <a:r>
              <a:rPr lang="hu-HU" sz="2000" dirty="0">
                <a:latin typeface="Times New Roman" panose="02020603050405020304" pitchFamily="18" charset="0"/>
                <a:cs typeface="Times New Roman" panose="02020603050405020304" pitchFamily="18" charset="0"/>
              </a:rPr>
              <a:t>A mai Valenciai Egyetem Spanyolország egyik legrégebbi egyeteme,amelyet 1499-ben alapítottak.</a:t>
            </a:r>
          </a:p>
          <a:p>
            <a:r>
              <a:rPr lang="hu-HU" sz="2000" dirty="0">
                <a:latin typeface="Times New Roman" panose="02020603050405020304" pitchFamily="18" charset="0"/>
                <a:cs typeface="Times New Roman" panose="02020603050405020304" pitchFamily="18" charset="0"/>
              </a:rPr>
              <a:t>A </a:t>
            </a:r>
            <a:r>
              <a:rPr lang="hu-HU" sz="2000" dirty="0" err="1">
                <a:latin typeface="Times New Roman" panose="02020603050405020304" pitchFamily="18" charset="0"/>
                <a:cs typeface="Times New Roman" panose="02020603050405020304" pitchFamily="18" charset="0"/>
              </a:rPr>
              <a:t>Universitat</a:t>
            </a:r>
            <a:r>
              <a:rPr lang="hu-HU" sz="2000" dirty="0">
                <a:latin typeface="Times New Roman" panose="02020603050405020304" pitchFamily="18" charset="0"/>
                <a:cs typeface="Times New Roman" panose="02020603050405020304" pitchFamily="18" charset="0"/>
              </a:rPr>
              <a:t> de </a:t>
            </a:r>
            <a:r>
              <a:rPr lang="hu-HU" sz="2000" dirty="0" err="1">
                <a:latin typeface="Times New Roman" panose="02020603050405020304" pitchFamily="18" charset="0"/>
                <a:cs typeface="Times New Roman" panose="02020603050405020304" pitchFamily="18" charset="0"/>
              </a:rPr>
              <a:t>València</a:t>
            </a:r>
            <a:r>
              <a:rPr lang="hu-HU" sz="2000" dirty="0">
                <a:latin typeface="Times New Roman" panose="02020603050405020304" pitchFamily="18" charset="0"/>
                <a:cs typeface="Times New Roman" panose="02020603050405020304" pitchFamily="18" charset="0"/>
              </a:rPr>
              <a:t> (röviden: UV) az általa kínált oktatási és kutatási tevékenységek széles skálájának köszönhetően Spanyolország öt legjobb tudományos központja közé került.</a:t>
            </a:r>
          </a:p>
          <a:p>
            <a:r>
              <a:rPr lang="hu-HU" sz="2000" dirty="0">
                <a:latin typeface="Times New Roman" panose="02020603050405020304" pitchFamily="18" charset="0"/>
                <a:cs typeface="Times New Roman" panose="02020603050405020304" pitchFamily="18" charset="0"/>
              </a:rPr>
              <a:t>A jogi kar a többi karral együtt közel helyezkedik el a </a:t>
            </a:r>
            <a:r>
              <a:rPr lang="hu-HU" sz="2000" dirty="0" err="1">
                <a:latin typeface="Times New Roman" panose="02020603050405020304" pitchFamily="18" charset="0"/>
                <a:cs typeface="Times New Roman" panose="02020603050405020304" pitchFamily="18" charset="0"/>
              </a:rPr>
              <a:t>Blasco</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Ibanez</a:t>
            </a:r>
            <a:r>
              <a:rPr lang="hu-HU" sz="2000" dirty="0">
                <a:latin typeface="Times New Roman" panose="02020603050405020304" pitchFamily="18" charset="0"/>
                <a:cs typeface="Times New Roman" panose="02020603050405020304" pitchFamily="18" charset="0"/>
              </a:rPr>
              <a:t> sugárúthoz. Az én szállásomtól kb. 15 perc alatt megközelíthető volt busszal. </a:t>
            </a:r>
          </a:p>
          <a:p>
            <a:r>
              <a:rPr lang="hu-HU" sz="2000" dirty="0">
                <a:latin typeface="Times New Roman" panose="02020603050405020304" pitchFamily="18" charset="0"/>
                <a:cs typeface="Times New Roman" panose="02020603050405020304" pitchFamily="18" charset="0"/>
              </a:rPr>
              <a:t>Az egyetemi campus hangulatos, a büfé választéka széles, a tipikus spanyol ételek jelen vannak. A napi menü kifejezetten jó áron elérhető, ezért ajánlani tudom az ottani ebédet. </a:t>
            </a:r>
          </a:p>
          <a:p>
            <a:r>
              <a:rPr lang="hu-HU" sz="2000" dirty="0">
                <a:latin typeface="Times New Roman" panose="02020603050405020304" pitchFamily="18" charset="0"/>
                <a:cs typeface="Times New Roman" panose="02020603050405020304" pitchFamily="18" charset="0"/>
              </a:rPr>
              <a:t>Az egyetemen belül az aula és a folyosók jó felszereltsége miatt –  padok, asztalok, telefon és laptop töltési lehetőség- könnyen megoldható,hogy ott tanuljunk,de remek hely más diákokkal való társalgáshoz is.</a:t>
            </a:r>
          </a:p>
          <a:p>
            <a:r>
              <a:rPr lang="hu-HU" sz="2000" dirty="0">
                <a:latin typeface="Times New Roman" panose="02020603050405020304" pitchFamily="18" charset="0"/>
                <a:cs typeface="Times New Roman" panose="02020603050405020304" pitchFamily="18" charset="0"/>
              </a:rPr>
              <a:t>Az egyetemi könyvtár használatához szükség van online diákigazolványunk bemutatására,amelyet az egyetem honlapján keresztül saját fiókunkba bejelentkezve érhetünk el.</a:t>
            </a:r>
          </a:p>
          <a:p>
            <a:r>
              <a:rPr lang="hu-HU" sz="2000" dirty="0">
                <a:latin typeface="Times New Roman" panose="02020603050405020304" pitchFamily="18" charset="0"/>
                <a:cs typeface="Times New Roman" panose="02020603050405020304" pitchFamily="18" charset="0"/>
              </a:rPr>
              <a:t>Az egyetem hivatalos honlapján bejelentkezve továbbá az Aula </a:t>
            </a:r>
            <a:r>
              <a:rPr lang="hu-HU" sz="2000" dirty="0" err="1">
                <a:latin typeface="Times New Roman" panose="02020603050405020304" pitchFamily="18" charset="0"/>
                <a:cs typeface="Times New Roman" panose="02020603050405020304" pitchFamily="18" charset="0"/>
              </a:rPr>
              <a:t>virtualon</a:t>
            </a:r>
            <a:r>
              <a:rPr lang="hu-HU" sz="2000" dirty="0">
                <a:latin typeface="Times New Roman" panose="02020603050405020304" pitchFamily="18" charset="0"/>
                <a:cs typeface="Times New Roman" panose="02020603050405020304" pitchFamily="18" charset="0"/>
              </a:rPr>
              <a:t> keresztül érhetőek el a hivatalos értesítések, feladott feladatok, órákkal, vizsgákkal kapcsolatos egyéb információk és a jegyek.</a:t>
            </a:r>
          </a:p>
          <a:p>
            <a:r>
              <a:rPr lang="hu-HU" sz="2000" dirty="0">
                <a:latin typeface="Times New Roman" panose="02020603050405020304" pitchFamily="18" charset="0"/>
                <a:cs typeface="Times New Roman" panose="02020603050405020304" pitchFamily="18" charset="0"/>
              </a:rPr>
              <a:t>A campuson megtaláljuk az ESN irodáját is. (A szervezet programjait a hallgatói szervezeteknél később kifejtem). </a:t>
            </a:r>
            <a:endParaRPr lang="hu-HU" sz="2400" dirty="0"/>
          </a:p>
          <a:p>
            <a:endParaRPr lang="hu-HU" sz="2400" dirty="0"/>
          </a:p>
          <a:p>
            <a:endParaRPr lang="hu-HU" dirty="0"/>
          </a:p>
          <a:p>
            <a:endParaRPr lang="hu-HU" dirty="0"/>
          </a:p>
          <a:p>
            <a:endParaRPr lang="hu-HU" dirty="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7164" y="2908888"/>
            <a:ext cx="3704836" cy="3949111"/>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164" y="0"/>
            <a:ext cx="3704836" cy="3541987"/>
          </a:xfrm>
          <a:prstGeom prst="rect">
            <a:avLst/>
          </a:prstGeom>
        </p:spPr>
      </p:pic>
    </p:spTree>
    <p:extLst>
      <p:ext uri="{BB962C8B-B14F-4D97-AF65-F5344CB8AC3E}">
        <p14:creationId xmlns:p14="http://schemas.microsoft.com/office/powerpoint/2010/main" val="23948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3331779" y="-42041"/>
            <a:ext cx="7780282" cy="989247"/>
          </a:xfrm>
        </p:spPr>
        <p:txBody>
          <a:bodyPr>
            <a:noAutofit/>
          </a:bodyPr>
          <a:lstStyle/>
          <a:p>
            <a:pPr algn="just"/>
            <a:r>
              <a:rPr lang="hu-HU" sz="3600" dirty="0">
                <a:latin typeface="Times New Roman" panose="02020603050405020304" pitchFamily="18" charset="0"/>
                <a:cs typeface="Times New Roman" panose="02020603050405020304" pitchFamily="18" charset="0"/>
              </a:rPr>
              <a:t>Tantárgyak és vizsgázás</a:t>
            </a:r>
          </a:p>
        </p:txBody>
      </p:sp>
      <p:sp>
        <p:nvSpPr>
          <p:cNvPr id="3" name="Tartalom helye 2"/>
          <p:cNvSpPr>
            <a:spLocks noGrp="1"/>
          </p:cNvSpPr>
          <p:nvPr>
            <p:ph idx="1"/>
          </p:nvPr>
        </p:nvSpPr>
        <p:spPr>
          <a:xfrm>
            <a:off x="0" y="905164"/>
            <a:ext cx="12192000" cy="5846618"/>
          </a:xfrm>
        </p:spPr>
        <p:txBody>
          <a:bodyPr>
            <a:normAutofit lnSpcReduction="10000"/>
          </a:bodyPr>
          <a:lstStyle/>
          <a:p>
            <a:r>
              <a:rPr lang="hu-HU" sz="2000" dirty="0">
                <a:latin typeface="Times New Roman" panose="02020603050405020304" pitchFamily="18" charset="0"/>
                <a:cs typeface="Times New Roman" panose="02020603050405020304" pitchFamily="18" charset="0"/>
              </a:rPr>
              <a:t>Az Erasmus mobilitás keretében összesen 15 ECTS kredit teljesítése kötelező. </a:t>
            </a:r>
          </a:p>
          <a:p>
            <a:r>
              <a:rPr lang="hu-HU" sz="2000" dirty="0">
                <a:latin typeface="Times New Roman" panose="02020603050405020304" pitchFamily="18" charset="0"/>
                <a:cs typeface="Times New Roman" panose="02020603050405020304" pitchFamily="18" charset="0"/>
              </a:rPr>
              <a:t>Az általam teljesített tárgyak a következők voltak:</a:t>
            </a:r>
          </a:p>
          <a:p>
            <a:pPr marL="457200" indent="-457200">
              <a:buFont typeface="+mj-lt"/>
              <a:buAutoNum type="arabicParenR"/>
            </a:pPr>
            <a:r>
              <a:rPr lang="hu-HU" sz="2000" dirty="0" err="1">
                <a:latin typeface="Times New Roman" panose="02020603050405020304" pitchFamily="18" charset="0"/>
                <a:cs typeface="Times New Roman" panose="02020603050405020304" pitchFamily="18" charset="0"/>
              </a:rPr>
              <a:t>Legal</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Institutions</a:t>
            </a:r>
            <a:r>
              <a:rPr lang="hu-HU" sz="2000" dirty="0">
                <a:latin typeface="Times New Roman" panose="02020603050405020304" pitchFamily="18" charset="0"/>
                <a:cs typeface="Times New Roman" panose="02020603050405020304" pitchFamily="18" charset="0"/>
              </a:rPr>
              <a:t> of </a:t>
            </a:r>
            <a:r>
              <a:rPr lang="hu-HU" sz="2000" dirty="0" err="1">
                <a:latin typeface="Times New Roman" panose="02020603050405020304" pitchFamily="18" charset="0"/>
                <a:cs typeface="Times New Roman" panose="02020603050405020304" pitchFamily="18" charset="0"/>
              </a:rPr>
              <a:t>the</a:t>
            </a:r>
            <a:r>
              <a:rPr lang="hu-HU" sz="2000" dirty="0">
                <a:latin typeface="Times New Roman" panose="02020603050405020304" pitchFamily="18" charset="0"/>
                <a:cs typeface="Times New Roman" panose="02020603050405020304" pitchFamily="18" charset="0"/>
              </a:rPr>
              <a:t> European Union: Erre a tárgyra sokat kellett készülni, az órákon is elvárt volt a jelenlét, de nem véletlenül,hiszen ez az itthoni </a:t>
            </a:r>
            <a:r>
              <a:rPr lang="hu-HU" sz="2000" dirty="0" err="1">
                <a:latin typeface="Times New Roman" panose="02020603050405020304" pitchFamily="18" charset="0"/>
                <a:cs typeface="Times New Roman" panose="02020603050405020304" pitchFamily="18" charset="0"/>
              </a:rPr>
              <a:t>Európajog</a:t>
            </a:r>
            <a:r>
              <a:rPr lang="hu-HU" sz="2000" dirty="0">
                <a:latin typeface="Times New Roman" panose="02020603050405020304" pitchFamily="18" charset="0"/>
                <a:cs typeface="Times New Roman" panose="02020603050405020304" pitchFamily="18" charset="0"/>
              </a:rPr>
              <a:t> 1.-nek felel meg. Beadandókként rendszeresen kellett esszéket írni, az órákon is többször voltak feladatok. A vizsga pedig nagyrészt kifejtős kérdésekből állt. Ez a tárgy 6 kreditet ér. A professzor széleskörű tudással rendelkezett és mivel maga is megtapasztalta diákként a külföldi tanulmányokat, az angol nyelven tartott óráján könnyen érthetően beszélt. A kötelezők mellett az egyik órán nagyon sok hasznos információval látott el minket,hogy uniós polgárként milyen lehetőségeink vannak a további külföldi tanulmányok, gyakorlatok elérésére és szakmai tanácsokat is hallhattunk. Összességében szerettem ezt az órát,mivel kihívást jelentett és fejlődhettem,az órákon sok újdonságot tanulhattam.</a:t>
            </a:r>
          </a:p>
          <a:p>
            <a:pPr marL="457200" indent="-457200">
              <a:buFont typeface="+mj-lt"/>
              <a:buAutoNum type="arabicParenR"/>
            </a:pPr>
            <a:r>
              <a:rPr lang="hu-HU" sz="2000" dirty="0">
                <a:latin typeface="Times New Roman" panose="02020603050405020304" pitchFamily="18" charset="0"/>
                <a:cs typeface="Times New Roman" panose="02020603050405020304" pitchFamily="18" charset="0"/>
              </a:rPr>
              <a:t>Human </a:t>
            </a:r>
            <a:r>
              <a:rPr lang="hu-HU" sz="2000" dirty="0" err="1">
                <a:latin typeface="Times New Roman" panose="02020603050405020304" pitchFamily="18" charset="0"/>
                <a:cs typeface="Times New Roman" panose="02020603050405020304" pitchFamily="18" charset="0"/>
              </a:rPr>
              <a:t>rights</a:t>
            </a:r>
            <a:r>
              <a:rPr lang="hu-HU" sz="2000" dirty="0">
                <a:latin typeface="Times New Roman" panose="02020603050405020304" pitchFamily="18" charset="0"/>
                <a:cs typeface="Times New Roman" panose="02020603050405020304" pitchFamily="18" charset="0"/>
              </a:rPr>
              <a:t>: Az elméleti tudás átadása mellett jutott idő az interaktív feladatokra is az órákon, sokszor kellett csapatokban feladatokat megoldanunk,egyenként felszólalnunk. Ezek amellett,hogy fejlődésre késztettek, rendkívül jó lehetőséget biztosítottak arra is,hogy megismerjek más Erasmusos hallgatókat. 4,5 kreditet érő tárgy. A vizsga egy feleletválasztós teszt kitöltéséből állt. </a:t>
            </a:r>
          </a:p>
          <a:p>
            <a:pPr marL="457200" indent="-457200">
              <a:buFont typeface="+mj-lt"/>
              <a:buAutoNum type="arabicParenR"/>
            </a:pPr>
            <a:r>
              <a:rPr lang="hu-HU" sz="2000" dirty="0" err="1">
                <a:latin typeface="Times New Roman" panose="02020603050405020304" pitchFamily="18" charset="0"/>
                <a:cs typeface="Times New Roman" panose="02020603050405020304" pitchFamily="18" charset="0"/>
              </a:rPr>
              <a:t>Roman</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law</a:t>
            </a:r>
            <a:r>
              <a:rPr lang="hu-HU" sz="2000" dirty="0">
                <a:latin typeface="Times New Roman" panose="02020603050405020304" pitchFamily="18" charset="0"/>
                <a:cs typeface="Times New Roman" panose="02020603050405020304" pitchFamily="18" charset="0"/>
              </a:rPr>
              <a:t> and </a:t>
            </a:r>
            <a:r>
              <a:rPr lang="hu-HU" sz="2000" dirty="0" err="1">
                <a:latin typeface="Times New Roman" panose="02020603050405020304" pitchFamily="18" charset="0"/>
                <a:cs typeface="Times New Roman" panose="02020603050405020304" pitchFamily="18" charset="0"/>
              </a:rPr>
              <a:t>the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unification</a:t>
            </a:r>
            <a:r>
              <a:rPr lang="hu-HU" sz="2000" dirty="0">
                <a:latin typeface="Times New Roman" panose="02020603050405020304" pitchFamily="18" charset="0"/>
                <a:cs typeface="Times New Roman" panose="02020603050405020304" pitchFamily="18" charset="0"/>
              </a:rPr>
              <a:t> of European </a:t>
            </a:r>
            <a:r>
              <a:rPr lang="hu-HU" sz="2000" dirty="0" err="1">
                <a:latin typeface="Times New Roman" panose="02020603050405020304" pitchFamily="18" charset="0"/>
                <a:cs typeface="Times New Roman" panose="02020603050405020304" pitchFamily="18" charset="0"/>
              </a:rPr>
              <a:t>law</a:t>
            </a:r>
            <a:r>
              <a:rPr lang="hu-HU" sz="2000" dirty="0">
                <a:latin typeface="Times New Roman" panose="02020603050405020304" pitchFamily="18" charset="0"/>
                <a:cs typeface="Times New Roman" panose="02020603050405020304" pitchFamily="18" charset="0"/>
              </a:rPr>
              <a:t>: mivel elsőévesként már mind megtanultuk a Római jogot, a tananyagnak bizonyos részei ismerősek </a:t>
            </a:r>
            <a:r>
              <a:rPr lang="hu-HU" sz="2000" dirty="0" err="1">
                <a:latin typeface="Times New Roman" panose="02020603050405020304" pitchFamily="18" charset="0"/>
                <a:cs typeface="Times New Roman" panose="02020603050405020304" pitchFamily="18" charset="0"/>
              </a:rPr>
              <a:t>voltak.Az</a:t>
            </a:r>
            <a:r>
              <a:rPr lang="hu-HU" sz="2000" dirty="0">
                <a:latin typeface="Times New Roman" panose="02020603050405020304" pitchFamily="18" charset="0"/>
                <a:cs typeface="Times New Roman" panose="02020603050405020304" pitchFamily="18" charset="0"/>
              </a:rPr>
              <a:t> aktív órai jelenlétet jegyezte a professzor, a beadandókon kívül pedig egy előadás készítése is feladatok közé tartozott. Szintén 4,5 kreditet érő tárgy,amely egy feleletválasztós vizsgával zárult.</a:t>
            </a:r>
          </a:p>
          <a:p>
            <a:pPr marL="457200" indent="-457200">
              <a:buFont typeface="+mj-lt"/>
              <a:buAutoNum type="arabicParenR"/>
            </a:pPr>
            <a:endParaRPr lang="hu-HU" sz="2000" dirty="0">
              <a:latin typeface="Times New Roman" panose="02020603050405020304" pitchFamily="18" charset="0"/>
              <a:cs typeface="Times New Roman" panose="02020603050405020304" pitchFamily="18" charset="0"/>
            </a:endParaRPr>
          </a:p>
          <a:p>
            <a:pPr marL="457200" indent="-457200">
              <a:buFont typeface="+mj-lt"/>
              <a:buAutoNum type="arabicParenR"/>
            </a:pPr>
            <a:endParaRPr lang="hu-HU" sz="2000" dirty="0">
              <a:latin typeface="Times New Roman" panose="02020603050405020304" pitchFamily="18" charset="0"/>
              <a:cs typeface="Times New Roman" panose="02020603050405020304" pitchFamily="18" charset="0"/>
            </a:endParaRP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60" y="0"/>
            <a:ext cx="1860330" cy="1744717"/>
          </a:xfrm>
          <a:prstGeom prst="rect">
            <a:avLst/>
          </a:prstGeom>
        </p:spPr>
      </p:pic>
    </p:spTree>
    <p:extLst>
      <p:ext uri="{BB962C8B-B14F-4D97-AF65-F5344CB8AC3E}">
        <p14:creationId xmlns:p14="http://schemas.microsoft.com/office/powerpoint/2010/main" val="396254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701964" y="-73891"/>
            <a:ext cx="10651836" cy="1985818"/>
          </a:xfrm>
        </p:spPr>
        <p:txBody>
          <a:bodyPr/>
          <a:lstStyle/>
          <a:p>
            <a:pPr algn="ctr"/>
            <a:r>
              <a:rPr lang="hu-HU" sz="3600" dirty="0">
                <a:latin typeface="Times New Roman" panose="02020603050405020304" pitchFamily="18" charset="0"/>
                <a:cs typeface="Times New Roman" panose="02020603050405020304" pitchFamily="18" charset="0"/>
              </a:rPr>
              <a:t>Nyelvkurzus - Centre </a:t>
            </a:r>
            <a:r>
              <a:rPr lang="hu-HU" sz="3600" dirty="0" err="1">
                <a:latin typeface="Times New Roman" panose="02020603050405020304" pitchFamily="18" charset="0"/>
                <a:cs typeface="Times New Roman" panose="02020603050405020304" pitchFamily="18" charset="0"/>
              </a:rPr>
              <a:t>d'Idiomes</a:t>
            </a:r>
            <a:br>
              <a:rPr lang="hu-HU" b="1" dirty="0"/>
            </a:br>
            <a:endParaRPr lang="hu-HU" dirty="0"/>
          </a:p>
        </p:txBody>
      </p:sp>
      <p:sp>
        <p:nvSpPr>
          <p:cNvPr id="3" name="Tartalom helye 2"/>
          <p:cNvSpPr>
            <a:spLocks noGrp="1"/>
          </p:cNvSpPr>
          <p:nvPr>
            <p:ph idx="1"/>
          </p:nvPr>
        </p:nvSpPr>
        <p:spPr>
          <a:xfrm>
            <a:off x="6469821" y="536028"/>
            <a:ext cx="5638095" cy="6321972"/>
          </a:xfrm>
        </p:spPr>
        <p:txBody>
          <a:bodyPr>
            <a:normAutofit fontScale="85000" lnSpcReduction="10000"/>
          </a:bodyPr>
          <a:lstStyle/>
          <a:p>
            <a:r>
              <a:rPr lang="hu-HU" sz="2000" dirty="0">
                <a:latin typeface="Times New Roman" panose="02020603050405020304" pitchFamily="18" charset="0"/>
                <a:cs typeface="Times New Roman" panose="02020603050405020304" pitchFamily="18" charset="0"/>
              </a:rPr>
              <a:t>A Centre </a:t>
            </a:r>
            <a:r>
              <a:rPr lang="hu-HU" sz="2000" dirty="0" err="1">
                <a:latin typeface="Times New Roman" panose="02020603050405020304" pitchFamily="18" charset="0"/>
                <a:cs typeface="Times New Roman" panose="02020603050405020304" pitchFamily="18" charset="0"/>
              </a:rPr>
              <a:t>d'Idiomes</a:t>
            </a:r>
            <a:r>
              <a:rPr lang="hu-HU" sz="2000" dirty="0">
                <a:latin typeface="Times New Roman" panose="02020603050405020304" pitchFamily="18" charset="0"/>
                <a:cs typeface="Times New Roman" panose="02020603050405020304" pitchFamily="18" charset="0"/>
              </a:rPr>
              <a:t> elnevezésű nyelviskola az egyetem szomszédságában, pár perc sétányira található. </a:t>
            </a:r>
          </a:p>
          <a:p>
            <a:r>
              <a:rPr lang="hu-HU" sz="2000" dirty="0">
                <a:latin typeface="Times New Roman" panose="02020603050405020304" pitchFamily="18" charset="0"/>
                <a:cs typeface="Times New Roman" panose="02020603050405020304" pitchFamily="18" charset="0"/>
              </a:rPr>
              <a:t>Az egyetem által Erasmusos hallgatóként lehetőség van kedvezményes áron a spanyol nyelv tanulására egy tanfolyam keretében. A kedvezményes tanfolyami ár 85 euró, ezenfelül a tankönyvek árával kell még számolni. A kurzus heti 2 napon zajlik, időtartama mindkét napon 2 óra.</a:t>
            </a:r>
          </a:p>
          <a:p>
            <a:r>
              <a:rPr lang="hu-HU" sz="2000" dirty="0">
                <a:latin typeface="Times New Roman" panose="02020603050405020304" pitchFamily="18" charset="0"/>
                <a:cs typeface="Times New Roman" panose="02020603050405020304" pitchFamily="18" charset="0"/>
              </a:rPr>
              <a:t>Én az A1 szintes kurzuson vettem részt és mindig nagyon vártam a spanyol nyelvi órákat. Az órák interaktívak voltak, csoportos és páros feladatokat is gyakran kaptunk. Egyénileg több alkalommal is kellett fogalmazásokat írnunk,amelyeket szintén az egyetem honlapján keresztül kellett feltöltenünk a beadandóink közé,majd papírformában is le kellett azt adnunk a következő órán. A tanfolyam mindig jó hangulatban telt, a tanár hamar megtanulta a neveinket,mi pedig egyre bátrabban szólaltunk fel magunktól is spanyolul. Az órák tökéletesen voltak megtervezve,hiszen mind a nyelvtani,mind a hallgatási és beszédkészségünk fejlődött a félév során.</a:t>
            </a:r>
          </a:p>
          <a:p>
            <a:r>
              <a:rPr lang="hu-HU" sz="2000" dirty="0">
                <a:latin typeface="Times New Roman" panose="02020603050405020304" pitchFamily="18" charset="0"/>
                <a:cs typeface="Times New Roman" panose="02020603050405020304" pitchFamily="18" charset="0"/>
              </a:rPr>
              <a:t>Megtévesztő lehet,hogy más külföldi Erasmusos hallgatók kifejezetten a kreditekért veszik fel ezt a kurzust,de nekünk itthon az elvégzéséért nem jár kredit,amelyet el tudnánk fogadtatni. A félév végén esedékes vizsga így nem kötelező. </a:t>
            </a:r>
          </a:p>
          <a:p>
            <a:endParaRPr lang="hu-HU" sz="2000" dirty="0">
              <a:latin typeface="Times New Roman" panose="02020603050405020304" pitchFamily="18" charset="0"/>
              <a:cs typeface="Times New Roman" panose="02020603050405020304" pitchFamily="18" charset="0"/>
            </a:endParaRPr>
          </a:p>
          <a:p>
            <a:endParaRPr lang="hu-HU" sz="2000" dirty="0">
              <a:latin typeface="Times New Roman" panose="02020603050405020304" pitchFamily="18" charset="0"/>
              <a:cs typeface="Times New Roman" panose="02020603050405020304" pitchFamily="18" charset="0"/>
            </a:endParaRPr>
          </a:p>
          <a:p>
            <a:endParaRPr lang="hu-HU" sz="2000" dirty="0">
              <a:latin typeface="Times New Roman" panose="02020603050405020304" pitchFamily="18" charset="0"/>
              <a:cs typeface="Times New Roman" panose="02020603050405020304" pitchFamily="18" charset="0"/>
            </a:endParaRPr>
          </a:p>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4333" y="2979671"/>
            <a:ext cx="4482664" cy="3273998"/>
          </a:xfrm>
          <a:prstGeom prst="rect">
            <a:avLst/>
          </a:prstGeo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58721" y="2990612"/>
            <a:ext cx="4482661" cy="3252113"/>
          </a:xfrm>
          <a:prstGeom prst="rect">
            <a:avLst/>
          </a:prstGeom>
        </p:spPr>
      </p:pic>
    </p:spTree>
    <p:extLst>
      <p:ext uri="{BB962C8B-B14F-4D97-AF65-F5344CB8AC3E}">
        <p14:creationId xmlns:p14="http://schemas.microsoft.com/office/powerpoint/2010/main" val="308609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30015" y="0"/>
            <a:ext cx="10474598" cy="987972"/>
          </a:xfrm>
        </p:spPr>
        <p:txBody>
          <a:bodyPr>
            <a:normAutofit/>
          </a:bodyPr>
          <a:lstStyle/>
          <a:p>
            <a:pPr algn="ctr"/>
            <a:r>
              <a:rPr lang="hu-HU" dirty="0">
                <a:latin typeface="Times New Roman" panose="02020603050405020304" pitchFamily="18" charset="0"/>
                <a:cs typeface="Times New Roman" panose="02020603050405020304" pitchFamily="18" charset="0"/>
              </a:rPr>
              <a:t>Lakhatás </a:t>
            </a:r>
          </a:p>
        </p:txBody>
      </p:sp>
      <p:sp>
        <p:nvSpPr>
          <p:cNvPr id="3" name="Tartalom helye 2"/>
          <p:cNvSpPr>
            <a:spLocks noGrp="1"/>
          </p:cNvSpPr>
          <p:nvPr>
            <p:ph idx="1"/>
          </p:nvPr>
        </p:nvSpPr>
        <p:spPr>
          <a:xfrm>
            <a:off x="1" y="798785"/>
            <a:ext cx="8229600" cy="6059215"/>
          </a:xfrm>
        </p:spPr>
        <p:txBody>
          <a:bodyPr>
            <a:normAutofit/>
          </a:bodyPr>
          <a:lstStyle/>
          <a:p>
            <a:r>
              <a:rPr lang="hu-HU" dirty="0">
                <a:latin typeface="Times New Roman" panose="02020603050405020304" pitchFamily="18" charset="0"/>
                <a:cs typeface="Times New Roman" panose="02020603050405020304" pitchFamily="18" charset="0"/>
              </a:rPr>
              <a:t>Aki Spanyolországban tanul,annak érdemes odafigyelnie lakáskereséskor arra,hogy a lakásban van-e lehetősége fűteni . Március végéig, április elejéig hideg van még a szállásokon.</a:t>
            </a:r>
          </a:p>
          <a:p>
            <a:r>
              <a:rPr lang="hu-HU" dirty="0">
                <a:latin typeface="Times New Roman" panose="02020603050405020304" pitchFamily="18" charset="0"/>
                <a:cs typeface="Times New Roman" panose="02020603050405020304" pitchFamily="18" charset="0"/>
              </a:rPr>
              <a:t>Nekem szerencsém volt,hiszen sikerült olyan szobát találnom,ahol a klíma által tudtam fűteni,a melegebb hónapokban pedig a szobát hűteni. Több Erasmusos barátom azonban kifejezetten fázott az első két hónapban klíma hiányában.</a:t>
            </a:r>
          </a:p>
          <a:p>
            <a:r>
              <a:rPr lang="hu-HU" dirty="0">
                <a:latin typeface="Times New Roman" panose="02020603050405020304" pitchFamily="18" charset="0"/>
                <a:cs typeface="Times New Roman" panose="02020603050405020304" pitchFamily="18" charset="0"/>
              </a:rPr>
              <a:t>Én február legelején költöztem Valenciába. Hosszú hónapokon keresztül kerestem lakást és végül november végén sikerült megtalálnom a számomra legideálisabbat.</a:t>
            </a:r>
          </a:p>
          <a:p>
            <a:r>
              <a:rPr lang="hu-HU" dirty="0">
                <a:latin typeface="Times New Roman" panose="02020603050405020304" pitchFamily="18" charset="0"/>
                <a:cs typeface="Times New Roman" panose="02020603050405020304" pitchFamily="18" charset="0"/>
              </a:rPr>
              <a:t>A szállás lefoglalásáért közvetítői díjat is kellett fizetnem az ügynökségnek. </a:t>
            </a:r>
          </a:p>
          <a:p>
            <a:r>
              <a:rPr lang="hu-HU" dirty="0">
                <a:latin typeface="Times New Roman" panose="02020603050405020304" pitchFamily="18" charset="0"/>
                <a:cs typeface="Times New Roman" panose="02020603050405020304" pitchFamily="18" charset="0"/>
              </a:rPr>
              <a:t>A lakásom a </a:t>
            </a:r>
            <a:r>
              <a:rPr lang="hu-HU" dirty="0" err="1">
                <a:latin typeface="Times New Roman" panose="02020603050405020304" pitchFamily="18" charset="0"/>
                <a:cs typeface="Times New Roman" panose="02020603050405020304" pitchFamily="18" charset="0"/>
              </a:rPr>
              <a:t>Mestalla</a:t>
            </a:r>
            <a:r>
              <a:rPr lang="hu-HU" dirty="0">
                <a:latin typeface="Times New Roman" panose="02020603050405020304" pitchFamily="18" charset="0"/>
                <a:cs typeface="Times New Roman" panose="02020603050405020304" pitchFamily="18" charset="0"/>
              </a:rPr>
              <a:t> környéken helyezkedett el, kilépve a házból fél perc sétányira volt a </a:t>
            </a:r>
            <a:r>
              <a:rPr lang="hu-HU" dirty="0" err="1">
                <a:latin typeface="Times New Roman" panose="02020603050405020304" pitchFamily="18" charset="0"/>
                <a:cs typeface="Times New Roman" panose="02020603050405020304" pitchFamily="18" charset="0"/>
              </a:rPr>
              <a:t>Mestalla</a:t>
            </a:r>
            <a:r>
              <a:rPr lang="hu-HU" dirty="0">
                <a:latin typeface="Times New Roman" panose="02020603050405020304" pitchFamily="18" charset="0"/>
                <a:cs typeface="Times New Roman" panose="02020603050405020304" pitchFamily="18" charset="0"/>
              </a:rPr>
              <a:t> Stadion. Ez a környék nagyon a szívemhez nőtt. A meccsek előtti fergeteges hangulat mellett az utcámban hangulatos kis kávézók voltak, a </a:t>
            </a:r>
            <a:r>
              <a:rPr lang="hu-HU" dirty="0" err="1">
                <a:latin typeface="Times New Roman" panose="02020603050405020304" pitchFamily="18" charset="0"/>
                <a:cs typeface="Times New Roman" panose="02020603050405020304" pitchFamily="18" charset="0"/>
              </a:rPr>
              <a:t>Mercadona</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helyi szupermarket pár perc sétányira volt. A közelben több buszmegálló és metró is volt,így a tengerhez, az egyetemhez és az Óvárosba könnyedén eljutottam.</a:t>
            </a:r>
          </a:p>
          <a:p>
            <a:r>
              <a:rPr lang="hu-HU" dirty="0">
                <a:latin typeface="Times New Roman" panose="02020603050405020304" pitchFamily="18" charset="0"/>
                <a:cs typeface="Times New Roman" panose="02020603050405020304" pitchFamily="18" charset="0"/>
              </a:rPr>
              <a:t>Az albérletárak Valenciában olcsóbbak,mint például Barcelonában vagy Madridban. Az Óvárosban az árak magasabbak,míg a tengerparton alacsonyabbak. A tengerparton azonban nem ajánlott lakást bérelni. A legtöbb egyetemista a </a:t>
            </a:r>
            <a:r>
              <a:rPr lang="hu-HU" dirty="0" err="1">
                <a:latin typeface="Times New Roman" panose="02020603050405020304" pitchFamily="18" charset="0"/>
                <a:cs typeface="Times New Roman" panose="02020603050405020304" pitchFamily="18" charset="0"/>
              </a:rPr>
              <a:t>Blasco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Ibanez</a:t>
            </a:r>
            <a:r>
              <a:rPr lang="hu-HU" dirty="0">
                <a:latin typeface="Times New Roman" panose="02020603050405020304" pitchFamily="18" charset="0"/>
                <a:cs typeface="Times New Roman" panose="02020603050405020304" pitchFamily="18" charset="0"/>
              </a:rPr>
              <a:t> környékén keres szállást,közel az egyetemekhez.  </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1282263"/>
            <a:ext cx="3962399" cy="5575737"/>
          </a:xfrm>
          <a:prstGeom prst="rect">
            <a:avLst/>
          </a:prstGeom>
        </p:spPr>
      </p:pic>
    </p:spTree>
    <p:extLst>
      <p:ext uri="{BB962C8B-B14F-4D97-AF65-F5344CB8AC3E}">
        <p14:creationId xmlns:p14="http://schemas.microsoft.com/office/powerpoint/2010/main" val="3733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746234" y="0"/>
            <a:ext cx="11704309" cy="1639614"/>
          </a:xfrm>
        </p:spPr>
        <p:txBody>
          <a:bodyPr/>
          <a:lstStyle/>
          <a:p>
            <a:pPr algn="ctr"/>
            <a:r>
              <a:rPr lang="hu-HU" dirty="0">
                <a:latin typeface="Times New Roman" panose="02020603050405020304" pitchFamily="18" charset="0"/>
                <a:cs typeface="Times New Roman" panose="02020603050405020304" pitchFamily="18" charset="0"/>
              </a:rPr>
              <a:t>Közlekedés</a:t>
            </a:r>
          </a:p>
        </p:txBody>
      </p:sp>
      <p:sp>
        <p:nvSpPr>
          <p:cNvPr id="3" name="Tartalom helye 2"/>
          <p:cNvSpPr>
            <a:spLocks noGrp="1"/>
          </p:cNvSpPr>
          <p:nvPr>
            <p:ph idx="1"/>
          </p:nvPr>
        </p:nvSpPr>
        <p:spPr>
          <a:xfrm>
            <a:off x="0" y="1124607"/>
            <a:ext cx="8702565" cy="7246038"/>
          </a:xfrm>
        </p:spPr>
        <p:txBody>
          <a:bodyPr/>
          <a:lstStyle/>
          <a:p>
            <a:r>
              <a:rPr lang="hu-HU" dirty="0">
                <a:latin typeface="Times New Roman" panose="02020603050405020304" pitchFamily="18" charset="0"/>
                <a:cs typeface="Times New Roman" panose="02020603050405020304" pitchFamily="18" charset="0"/>
              </a:rPr>
              <a:t>Valenciában a tömegközlekedés kiváló. Rengeteg busz,metró és villamos áll rendelkezésünkre. </a:t>
            </a:r>
          </a:p>
          <a:p>
            <a:r>
              <a:rPr lang="hu-HU" dirty="0">
                <a:latin typeface="Times New Roman" panose="02020603050405020304" pitchFamily="18" charset="0"/>
                <a:cs typeface="Times New Roman" panose="02020603050405020304" pitchFamily="18" charset="0"/>
              </a:rPr>
              <a:t>A városban jól kialakított </a:t>
            </a:r>
            <a:r>
              <a:rPr lang="hu-HU" dirty="0" err="1">
                <a:latin typeface="Times New Roman" panose="02020603050405020304" pitchFamily="18" charset="0"/>
                <a:cs typeface="Times New Roman" panose="02020603050405020304" pitchFamily="18" charset="0"/>
              </a:rPr>
              <a:t>bicikliutak</a:t>
            </a:r>
            <a:r>
              <a:rPr lang="hu-HU" dirty="0">
                <a:latin typeface="Times New Roman" panose="02020603050405020304" pitchFamily="18" charset="0"/>
                <a:cs typeface="Times New Roman" panose="02020603050405020304" pitchFamily="18" charset="0"/>
              </a:rPr>
              <a:t> vannak a járdák mellett, ezért sokan a biciklizést választják közlekedési eszközként. Ennek használatához a legelterjedtebb a </a:t>
            </a:r>
            <a:r>
              <a:rPr lang="hu-HU" dirty="0" err="1">
                <a:latin typeface="Times New Roman" panose="02020603050405020304" pitchFamily="18" charset="0"/>
                <a:cs typeface="Times New Roman" panose="02020603050405020304" pitchFamily="18" charset="0"/>
              </a:rPr>
              <a:t>Valenbisi</a:t>
            </a:r>
            <a:r>
              <a:rPr lang="hu-HU" dirty="0">
                <a:latin typeface="Times New Roman" panose="02020603050405020304" pitchFamily="18" charset="0"/>
                <a:cs typeface="Times New Roman" panose="02020603050405020304" pitchFamily="18" charset="0"/>
              </a:rPr>
              <a:t> kerékpárbérlő alkalmazás.</a:t>
            </a:r>
          </a:p>
          <a:p>
            <a:r>
              <a:rPr lang="hu-HU" dirty="0">
                <a:latin typeface="Times New Roman" panose="02020603050405020304" pitchFamily="18" charset="0"/>
                <a:cs typeface="Times New Roman" panose="02020603050405020304" pitchFamily="18" charset="0"/>
              </a:rPr>
              <a:t>A 2023-as spanyol választások miatt a városban a 30 év alatti fiatalok igényelhettek ingyenes utazási kártyát,amely rendkívül nagy segítség volt,hiszen ezáltal már a kiutazásom utáni 3. héttől kezdve ingyenesen utazhattam a városban metróval,busszal és villamossal is az utazási kártyámmal.</a:t>
            </a:r>
          </a:p>
          <a:p>
            <a:r>
              <a:rPr lang="hu-HU" dirty="0">
                <a:latin typeface="Times New Roman" panose="02020603050405020304" pitchFamily="18" charset="0"/>
                <a:cs typeface="Times New Roman" panose="02020603050405020304" pitchFamily="18" charset="0"/>
              </a:rPr>
              <a:t>A taxik a nagyobb szórakozóhelyek környékén este gyakrabban járnak,főleg május végén és nyáron, így a régi módszert választva le is inthetjük őket, de aki biztosra akar menni annak a </a:t>
            </a:r>
            <a:r>
              <a:rPr lang="hu-HU" dirty="0" err="1">
                <a:latin typeface="Times New Roman" panose="02020603050405020304" pitchFamily="18" charset="0"/>
                <a:cs typeface="Times New Roman" panose="02020603050405020304" pitchFamily="18" charset="0"/>
              </a:rPr>
              <a:t>Cabify</a:t>
            </a:r>
            <a:r>
              <a:rPr lang="hu-HU" dirty="0">
                <a:latin typeface="Times New Roman" panose="02020603050405020304" pitchFamily="18" charset="0"/>
                <a:cs typeface="Times New Roman" panose="02020603050405020304" pitchFamily="18" charset="0"/>
              </a:rPr>
              <a:t> alkalmazás ajánlott arra,hogy taxit hívjon.</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3070" y="2962165"/>
            <a:ext cx="3388930" cy="3895835"/>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070" y="0"/>
            <a:ext cx="3388930" cy="4018514"/>
          </a:xfrm>
          <a:prstGeom prst="rect">
            <a:avLst/>
          </a:prstGeom>
        </p:spPr>
      </p:pic>
    </p:spTree>
    <p:extLst>
      <p:ext uri="{BB962C8B-B14F-4D97-AF65-F5344CB8AC3E}">
        <p14:creationId xmlns:p14="http://schemas.microsoft.com/office/powerpoint/2010/main" val="274587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923393" y="0"/>
            <a:ext cx="9581219" cy="1905000"/>
          </a:xfrm>
        </p:spPr>
        <p:txBody>
          <a:bodyPr/>
          <a:lstStyle/>
          <a:p>
            <a:pPr algn="ctr"/>
            <a:r>
              <a:rPr lang="hu-HU" dirty="0">
                <a:latin typeface="Times New Roman" panose="02020603050405020304" pitchFamily="18" charset="0"/>
                <a:cs typeface="Times New Roman" panose="02020603050405020304" pitchFamily="18" charset="0"/>
              </a:rPr>
              <a:t>Időjárás</a:t>
            </a:r>
          </a:p>
        </p:txBody>
      </p:sp>
      <p:sp>
        <p:nvSpPr>
          <p:cNvPr id="3" name="Tartalom helye 2"/>
          <p:cNvSpPr>
            <a:spLocks noGrp="1"/>
          </p:cNvSpPr>
          <p:nvPr>
            <p:ph idx="1"/>
          </p:nvPr>
        </p:nvSpPr>
        <p:spPr>
          <a:xfrm>
            <a:off x="115614" y="725214"/>
            <a:ext cx="12002814" cy="6053958"/>
          </a:xfrm>
        </p:spPr>
        <p:txBody>
          <a:bodyPr/>
          <a:lstStyle/>
          <a:p>
            <a:r>
              <a:rPr lang="hu-HU" dirty="0">
                <a:latin typeface="Times New Roman" panose="02020603050405020304" pitchFamily="18" charset="0"/>
                <a:cs typeface="Times New Roman" panose="02020603050405020304" pitchFamily="18" charset="0"/>
              </a:rPr>
              <a:t>Februárban amikor megérkeztem Valenciába már a legelső napokban 25 fok volt. Ez kicsit becsapós volt,hiszen az azt követő 1 hétben többször is esett az eső. Ezt leszámítva azonban az időjárás egész kinti tartózkodásom alatt kedvezett, tengerparti városként a jó idő adott volt.</a:t>
            </a:r>
          </a:p>
          <a:p>
            <a:r>
              <a:rPr lang="hu-HU" dirty="0">
                <a:latin typeface="Times New Roman" panose="02020603050405020304" pitchFamily="18" charset="0"/>
                <a:cs typeface="Times New Roman" panose="02020603050405020304" pitchFamily="18" charset="0"/>
              </a:rPr>
              <a:t>A kiutazásomra több téli ruhával készültem,mint nyárival és elmondhatom,hogy ezeket március közepéig-végéig el is álltam.</a:t>
            </a:r>
          </a:p>
          <a:p>
            <a:pPr marL="0" indent="0">
              <a:buNone/>
            </a:pP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60706" y="3296747"/>
            <a:ext cx="4021964" cy="3100551"/>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93045" y="3323515"/>
            <a:ext cx="4021958" cy="3047014"/>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40551" y="3323024"/>
            <a:ext cx="4021959" cy="304799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672786" y="3338787"/>
            <a:ext cx="4021958" cy="3016469"/>
          </a:xfrm>
          <a:prstGeom prst="rect">
            <a:avLst/>
          </a:prstGeom>
        </p:spPr>
      </p:pic>
    </p:spTree>
    <p:extLst>
      <p:ext uri="{BB962C8B-B14F-4D97-AF65-F5344CB8AC3E}">
        <p14:creationId xmlns:p14="http://schemas.microsoft.com/office/powerpoint/2010/main" val="52526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555531" y="0"/>
            <a:ext cx="9949081" cy="1905000"/>
          </a:xfrm>
        </p:spPr>
        <p:txBody>
          <a:bodyPr/>
          <a:lstStyle/>
          <a:p>
            <a:pPr algn="ctr"/>
            <a:r>
              <a:rPr lang="hu-HU" dirty="0">
                <a:latin typeface="Times New Roman" panose="02020603050405020304" pitchFamily="18" charset="0"/>
                <a:cs typeface="Times New Roman" panose="02020603050405020304" pitchFamily="18" charset="0"/>
              </a:rPr>
              <a:t>A városról és a spanyol életérzésről</a:t>
            </a:r>
          </a:p>
        </p:txBody>
      </p:sp>
      <p:sp>
        <p:nvSpPr>
          <p:cNvPr id="3" name="Tartalom helye 2"/>
          <p:cNvSpPr>
            <a:spLocks noGrp="1"/>
          </p:cNvSpPr>
          <p:nvPr>
            <p:ph idx="1"/>
          </p:nvPr>
        </p:nvSpPr>
        <p:spPr>
          <a:xfrm>
            <a:off x="0" y="1303280"/>
            <a:ext cx="8292386" cy="5554720"/>
          </a:xfrm>
        </p:spPr>
        <p:txBody>
          <a:bodyPr>
            <a:normAutofit fontScale="92500" lnSpcReduction="20000"/>
          </a:bodyPr>
          <a:lstStyle/>
          <a:p>
            <a:r>
              <a:rPr lang="hu-HU" dirty="0">
                <a:latin typeface="Times New Roman" panose="02020603050405020304" pitchFamily="18" charset="0"/>
                <a:cs typeface="Times New Roman" panose="02020603050405020304" pitchFamily="18" charset="0"/>
              </a:rPr>
              <a:t>Valencia egy élettel teli, szerethető város,mindezt mi sem bizonyítja jobban,mint a Forbes </a:t>
            </a:r>
            <a:r>
              <a:rPr lang="hu-HU" dirty="0" err="1">
                <a:latin typeface="Times New Roman" panose="02020603050405020304" pitchFamily="18" charset="0"/>
                <a:cs typeface="Times New Roman" panose="02020603050405020304" pitchFamily="18" charset="0"/>
              </a:rPr>
              <a:t>Magazine</a:t>
            </a:r>
            <a:r>
              <a:rPr lang="hu-HU" dirty="0">
                <a:latin typeface="Times New Roman" panose="02020603050405020304" pitchFamily="18" charset="0"/>
                <a:cs typeface="Times New Roman" panose="02020603050405020304" pitchFamily="18" charset="0"/>
              </a:rPr>
              <a:t> által a 2022-es év végén kiadott lista,amelyben Valenciát a világ legélhetőbb városának választották.</a:t>
            </a:r>
          </a:p>
          <a:p>
            <a:r>
              <a:rPr lang="hu-HU" dirty="0">
                <a:latin typeface="Times New Roman" panose="02020603050405020304" pitchFamily="18" charset="0"/>
                <a:cs typeface="Times New Roman" panose="02020603050405020304" pitchFamily="18" charset="0"/>
              </a:rPr>
              <a:t> Valencia 2000 éves múlttal rendelkezik és Spanyolország délkeleti partvidékén, a Földközi-tengernél fekszik, a városon pedig a </a:t>
            </a:r>
            <a:r>
              <a:rPr lang="hu-HU" dirty="0" err="1">
                <a:latin typeface="Times New Roman" panose="02020603050405020304" pitchFamily="18" charset="0"/>
                <a:cs typeface="Times New Roman" panose="02020603050405020304" pitchFamily="18" charset="0"/>
              </a:rPr>
              <a:t>Turia</a:t>
            </a:r>
            <a:r>
              <a:rPr lang="hu-HU" dirty="0">
                <a:latin typeface="Times New Roman" panose="02020603050405020304" pitchFamily="18" charset="0"/>
                <a:cs typeface="Times New Roman" panose="02020603050405020304" pitchFamily="18" charset="0"/>
              </a:rPr>
              <a:t> folyó halad át. Szép strandjairól, gasztronómiájáról és gazdag kultúrájáról ismert. </a:t>
            </a:r>
          </a:p>
          <a:p>
            <a:r>
              <a:rPr lang="hu-HU" dirty="0">
                <a:latin typeface="Times New Roman" panose="02020603050405020304" pitchFamily="18" charset="0"/>
                <a:cs typeface="Times New Roman" panose="02020603050405020304" pitchFamily="18" charset="0"/>
              </a:rPr>
              <a:t>A spanyol embereket életvidámság és lazaság jellemzi. Nem sietnek sehova, szeretnek ünnepelni, sziesztákat tartani. A jókedvük nagyon ragadós és minél több időt töltöttem Spanyolországban annál inkább megfigyeltem magamon,hogy ez az általános jó hangulat, vidámság rám is átragadt. A helyiek kedvesek, segítőkészek és értékelik,hogyha spanyolul szólnak hozzájuk.</a:t>
            </a:r>
          </a:p>
          <a:p>
            <a:r>
              <a:rPr lang="hu-HU" dirty="0">
                <a:latin typeface="Times New Roman" panose="02020603050405020304" pitchFamily="18" charset="0"/>
                <a:cs typeface="Times New Roman" panose="02020603050405020304" pitchFamily="18" charset="0"/>
              </a:rPr>
              <a:t>A spanyol gasztronómia nagyon gazdag és érdemes kipróbálni minél több helyi ételt. Tipikus spanyol étel a </a:t>
            </a:r>
            <a:r>
              <a:rPr lang="hu-HU" dirty="0" err="1">
                <a:latin typeface="Times New Roman" panose="02020603050405020304" pitchFamily="18" charset="0"/>
                <a:cs typeface="Times New Roman" panose="02020603050405020304" pitchFamily="18" charset="0"/>
              </a:rPr>
              <a:t>paella</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gazpacho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tortilla</a:t>
            </a:r>
            <a:r>
              <a:rPr lang="hu-HU" dirty="0">
                <a:latin typeface="Times New Roman" panose="02020603050405020304" pitchFamily="18" charset="0"/>
                <a:cs typeface="Times New Roman" panose="02020603050405020304" pitchFamily="18" charset="0"/>
              </a:rPr>
              <a:t>, az ún. </a:t>
            </a:r>
            <a:r>
              <a:rPr lang="hu-HU" dirty="0" err="1">
                <a:latin typeface="Times New Roman" panose="02020603050405020304" pitchFamily="18" charset="0"/>
                <a:cs typeface="Times New Roman" panose="02020603050405020304" pitchFamily="18" charset="0"/>
              </a:rPr>
              <a:t>jamón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ibérico</a:t>
            </a:r>
            <a:r>
              <a:rPr lang="hu-HU" dirty="0">
                <a:latin typeface="Times New Roman" panose="02020603050405020304" pitchFamily="18" charset="0"/>
                <a:cs typeface="Times New Roman" panose="02020603050405020304" pitchFamily="18" charset="0"/>
              </a:rPr>
              <a:t> - vagyis ibériai sonka-,a „</a:t>
            </a:r>
            <a:r>
              <a:rPr lang="hu-HU" dirty="0" err="1">
                <a:latin typeface="Times New Roman" panose="02020603050405020304" pitchFamily="18" charset="0"/>
                <a:cs typeface="Times New Roman" panose="02020603050405020304" pitchFamily="18" charset="0"/>
              </a:rPr>
              <a:t>patatas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bravas</a:t>
            </a:r>
            <a:r>
              <a:rPr lang="hu-HU" dirty="0">
                <a:latin typeface="Times New Roman" panose="02020603050405020304" pitchFamily="18" charset="0"/>
                <a:cs typeface="Times New Roman" panose="02020603050405020304" pitchFamily="18" charset="0"/>
              </a:rPr>
              <a:t>” és „</a:t>
            </a:r>
            <a:r>
              <a:rPr lang="hu-HU" dirty="0" err="1">
                <a:latin typeface="Times New Roman" panose="02020603050405020304" pitchFamily="18" charset="0"/>
                <a:cs typeface="Times New Roman" panose="02020603050405020304" pitchFamily="18" charset="0"/>
              </a:rPr>
              <a:t>croquetas</a:t>
            </a:r>
            <a:r>
              <a:rPr lang="hu-HU" dirty="0">
                <a:latin typeface="Times New Roman" panose="02020603050405020304" pitchFamily="18" charset="0"/>
                <a:cs typeface="Times New Roman" panose="02020603050405020304" pitchFamily="18" charset="0"/>
              </a:rPr>
              <a:t>”. Az utóbbi kettőt gyakran „</a:t>
            </a:r>
            <a:r>
              <a:rPr lang="hu-HU" dirty="0" err="1">
                <a:latin typeface="Times New Roman" panose="02020603050405020304" pitchFamily="18" charset="0"/>
                <a:cs typeface="Times New Roman" panose="02020603050405020304" pitchFamily="18" charset="0"/>
              </a:rPr>
              <a:t>tapas</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-ként</a:t>
            </a:r>
            <a:r>
              <a:rPr lang="hu-HU" dirty="0">
                <a:latin typeface="Times New Roman" panose="02020603050405020304" pitchFamily="18" charset="0"/>
                <a:cs typeface="Times New Roman" panose="02020603050405020304" pitchFamily="18" charset="0"/>
              </a:rPr>
              <a:t>, vagyis előételként fogyasztják.  Finomságokként pedig az „</a:t>
            </a:r>
            <a:r>
              <a:rPr lang="hu-HU" dirty="0" err="1">
                <a:latin typeface="Times New Roman" panose="02020603050405020304" pitchFamily="18" charset="0"/>
                <a:cs typeface="Times New Roman" panose="02020603050405020304" pitchFamily="18" charset="0"/>
              </a:rPr>
              <a:t>empanada</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 és a „</a:t>
            </a:r>
            <a:r>
              <a:rPr lang="hu-HU" dirty="0" err="1">
                <a:latin typeface="Times New Roman" panose="02020603050405020304" pitchFamily="18" charset="0"/>
                <a:cs typeface="Times New Roman" panose="02020603050405020304" pitchFamily="18" charset="0"/>
              </a:rPr>
              <a:t>churros</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 emelném ki. Különösen a </a:t>
            </a:r>
            <a:r>
              <a:rPr lang="hu-HU" dirty="0" err="1">
                <a:latin typeface="Times New Roman" panose="02020603050405020304" pitchFamily="18" charset="0"/>
                <a:cs typeface="Times New Roman" panose="02020603050405020304" pitchFamily="18" charset="0"/>
              </a:rPr>
              <a:t>Fallas</a:t>
            </a:r>
            <a:r>
              <a:rPr lang="hu-HU" dirty="0">
                <a:latin typeface="Times New Roman" panose="02020603050405020304" pitchFamily="18" charset="0"/>
                <a:cs typeface="Times New Roman" panose="02020603050405020304" pitchFamily="18" charset="0"/>
              </a:rPr>
              <a:t> fesztivál idején találkozhatunk nagyon sokféle </a:t>
            </a:r>
            <a:r>
              <a:rPr lang="hu-HU" dirty="0" err="1">
                <a:latin typeface="Times New Roman" panose="02020603050405020304" pitchFamily="18" charset="0"/>
                <a:cs typeface="Times New Roman" panose="02020603050405020304" pitchFamily="18" charset="0"/>
              </a:rPr>
              <a:t>churrossal</a:t>
            </a:r>
            <a:r>
              <a:rPr lang="hu-HU" dirty="0">
                <a:latin typeface="Times New Roman" panose="02020603050405020304" pitchFamily="18" charset="0"/>
                <a:cs typeface="Times New Roman" panose="02020603050405020304" pitchFamily="18" charset="0"/>
              </a:rPr>
              <a:t>, a </a:t>
            </a:r>
            <a:r>
              <a:rPr lang="hu-HU" dirty="0" err="1">
                <a:latin typeface="Times New Roman" panose="02020603050405020304" pitchFamily="18" charset="0"/>
                <a:cs typeface="Times New Roman" panose="02020603050405020304" pitchFamily="18" charset="0"/>
              </a:rPr>
              <a:t>Churreria</a:t>
            </a:r>
            <a:r>
              <a:rPr lang="hu-HU" dirty="0">
                <a:latin typeface="Times New Roman" panose="02020603050405020304" pitchFamily="18" charset="0"/>
                <a:cs typeface="Times New Roman" panose="02020603050405020304" pitchFamily="18" charset="0"/>
              </a:rPr>
              <a:t> elnevezésű standok előtt. A meleg nyári napokon pedig jóleshet egy </a:t>
            </a:r>
            <a:r>
              <a:rPr lang="hu-HU" dirty="0" err="1">
                <a:latin typeface="Times New Roman" panose="02020603050405020304" pitchFamily="18" charset="0"/>
                <a:cs typeface="Times New Roman" panose="02020603050405020304" pitchFamily="18" charset="0"/>
              </a:rPr>
              <a:t>horchata</a:t>
            </a:r>
            <a:r>
              <a:rPr lang="hu-HU" dirty="0">
                <a:latin typeface="Times New Roman" panose="02020603050405020304" pitchFamily="18" charset="0"/>
                <a:cs typeface="Times New Roman" panose="02020603050405020304" pitchFamily="18" charset="0"/>
              </a:rPr>
              <a:t> de </a:t>
            </a:r>
            <a:r>
              <a:rPr lang="hu-HU" dirty="0" err="1">
                <a:latin typeface="Times New Roman" panose="02020603050405020304" pitchFamily="18" charset="0"/>
                <a:cs typeface="Times New Roman" panose="02020603050405020304" pitchFamily="18" charset="0"/>
              </a:rPr>
              <a:t>chufa</a:t>
            </a:r>
            <a:r>
              <a:rPr lang="hu-HU" dirty="0">
                <a:latin typeface="Times New Roman" panose="02020603050405020304" pitchFamily="18" charset="0"/>
                <a:cs typeface="Times New Roman" panose="02020603050405020304" pitchFamily="18" charset="0"/>
              </a:rPr>
              <a:t>,amely egy növényi tejes ital. A jegeskávét egy-két helyen úgy adják,hogy a kávé mellé adnak egy pohár jeget,hogy azt a vendég majd később maga öntse bele, de ez nem mindig általános.</a:t>
            </a:r>
          </a:p>
          <a:p>
            <a:r>
              <a:rPr lang="hu-HU" dirty="0">
                <a:latin typeface="Times New Roman" panose="02020603050405020304" pitchFamily="18" charset="0"/>
                <a:cs typeface="Times New Roman" panose="02020603050405020304" pitchFamily="18" charset="0"/>
              </a:rPr>
              <a:t>Az Erasmus Life Valencia és a Valencia </a:t>
            </a:r>
            <a:r>
              <a:rPr lang="hu-HU" dirty="0" err="1">
                <a:latin typeface="Times New Roman" panose="02020603050405020304" pitchFamily="18" charset="0"/>
                <a:cs typeface="Times New Roman" panose="02020603050405020304" pitchFamily="18" charset="0"/>
              </a:rPr>
              <a:t>Language</a:t>
            </a:r>
            <a:r>
              <a:rPr lang="hu-HU" dirty="0">
                <a:latin typeface="Times New Roman" panose="02020603050405020304" pitchFamily="18" charset="0"/>
                <a:cs typeface="Times New Roman" panose="02020603050405020304" pitchFamily="18" charset="0"/>
              </a:rPr>
              <a:t> Exchange szervezetek által Erasmus diákként lehetőség van </a:t>
            </a:r>
            <a:r>
              <a:rPr lang="hu-HU" dirty="0" err="1">
                <a:latin typeface="Times New Roman" panose="02020603050405020304" pitchFamily="18" charset="0"/>
                <a:cs typeface="Times New Roman" panose="02020603050405020304" pitchFamily="18" charset="0"/>
              </a:rPr>
              <a:t>bachata</a:t>
            </a:r>
            <a:r>
              <a:rPr lang="hu-HU" dirty="0">
                <a:latin typeface="Times New Roman" panose="02020603050405020304" pitchFamily="18" charset="0"/>
                <a:cs typeface="Times New Roman" panose="02020603050405020304" pitchFamily="18" charset="0"/>
              </a:rPr>
              <a:t> és </a:t>
            </a:r>
            <a:r>
              <a:rPr lang="hu-HU" dirty="0" err="1">
                <a:latin typeface="Times New Roman" panose="02020603050405020304" pitchFamily="18" charset="0"/>
                <a:cs typeface="Times New Roman" panose="02020603050405020304" pitchFamily="18" charset="0"/>
              </a:rPr>
              <a:t>salsa</a:t>
            </a:r>
            <a:r>
              <a:rPr lang="hu-HU" dirty="0">
                <a:latin typeface="Times New Roman" panose="02020603050405020304" pitchFamily="18" charset="0"/>
                <a:cs typeface="Times New Roman" panose="02020603050405020304" pitchFamily="18" charset="0"/>
              </a:rPr>
              <a:t> órákon részt venni. Ezek minden héten megrendezésre kerülnek és ingyenesek. </a:t>
            </a:r>
          </a:p>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3172" y="651640"/>
            <a:ext cx="3888828" cy="3079529"/>
          </a:xfrm>
          <a:prstGeom prst="rect">
            <a:avLst/>
          </a:prstGeo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947" y="3731169"/>
            <a:ext cx="1793053" cy="3126829"/>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3172" y="3731171"/>
            <a:ext cx="2084989" cy="3126829"/>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76" y="141887"/>
            <a:ext cx="1613216" cy="1040524"/>
          </a:xfrm>
          <a:prstGeom prst="rect">
            <a:avLst/>
          </a:prstGeom>
        </p:spPr>
      </p:pic>
    </p:spTree>
    <p:extLst>
      <p:ext uri="{BB962C8B-B14F-4D97-AF65-F5344CB8AC3E}">
        <p14:creationId xmlns:p14="http://schemas.microsoft.com/office/powerpoint/2010/main" val="241103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229711" y="0"/>
            <a:ext cx="10274902" cy="830317"/>
          </a:xfrm>
        </p:spPr>
        <p:txBody>
          <a:bodyPr/>
          <a:lstStyle/>
          <a:p>
            <a:pPr algn="ctr"/>
            <a:r>
              <a:rPr lang="hu-HU" dirty="0">
                <a:latin typeface="Times New Roman" panose="02020603050405020304" pitchFamily="18" charset="0"/>
                <a:cs typeface="Times New Roman" panose="02020603050405020304" pitchFamily="18" charset="0"/>
              </a:rPr>
              <a:t>Szórakozás, utazás</a:t>
            </a:r>
          </a:p>
        </p:txBody>
      </p:sp>
      <p:sp>
        <p:nvSpPr>
          <p:cNvPr id="3" name="Tartalom helye 2"/>
          <p:cNvSpPr>
            <a:spLocks noGrp="1"/>
          </p:cNvSpPr>
          <p:nvPr>
            <p:ph idx="1"/>
          </p:nvPr>
        </p:nvSpPr>
        <p:spPr>
          <a:xfrm>
            <a:off x="0" y="683172"/>
            <a:ext cx="12192000" cy="6174828"/>
          </a:xfrm>
        </p:spPr>
        <p:txBody>
          <a:bodyPr>
            <a:normAutofit/>
          </a:bodyPr>
          <a:lstStyle/>
          <a:p>
            <a:r>
              <a:rPr lang="hu-HU" dirty="0">
                <a:latin typeface="Times New Roman" panose="02020603050405020304" pitchFamily="18" charset="0"/>
                <a:cs typeface="Times New Roman" panose="02020603050405020304" pitchFamily="18" charset="0"/>
              </a:rPr>
              <a:t>Spanyolországban rengeteg látnivaló van és érdemes kihasználni az ottlétet arra,hogy más városokat és helyeket is felfedezzünk. Ehhez a hallgatói szervezeteket tudom ajánlani,akik a csoportos útjaikat olyan áron szervezik,hogy az megérje az Erasmusos hallgatóknak.</a:t>
            </a:r>
          </a:p>
          <a:p>
            <a:r>
              <a:rPr lang="hu-HU" dirty="0">
                <a:latin typeface="Times New Roman" panose="02020603050405020304" pitchFamily="18" charset="0"/>
                <a:cs typeface="Times New Roman" panose="02020603050405020304" pitchFamily="18" charset="0"/>
              </a:rPr>
              <a:t>Akiknek a programjait és utazásait tudom ajánlani: Erasmus Life Valencia, Happy Erasmus Valencia, Erasmus Valencia </a:t>
            </a:r>
            <a:r>
              <a:rPr lang="hu-HU" dirty="0" err="1">
                <a:latin typeface="Times New Roman" panose="02020603050405020304" pitchFamily="18" charset="0"/>
                <a:cs typeface="Times New Roman" panose="02020603050405020304" pitchFamily="18" charset="0"/>
              </a:rPr>
              <a:t>Vip</a:t>
            </a:r>
            <a:r>
              <a:rPr lang="hu-HU" dirty="0">
                <a:latin typeface="Times New Roman" panose="02020603050405020304" pitchFamily="18" charset="0"/>
                <a:cs typeface="Times New Roman" panose="02020603050405020304" pitchFamily="18" charset="0"/>
              </a:rPr>
              <a:t>, ESN Valencia.</a:t>
            </a:r>
          </a:p>
          <a:p>
            <a:r>
              <a:rPr lang="hu-HU" dirty="0">
                <a:latin typeface="Times New Roman" panose="02020603050405020304" pitchFamily="18" charset="0"/>
                <a:cs typeface="Times New Roman" panose="02020603050405020304" pitchFamily="18" charset="0"/>
              </a:rPr>
              <a:t>Én a legtöbbet az Erasmus Life Valencia szervezésében utaztam. Minden hétvégére szerveznek 1 napos kiruccanásokat, de Barcelonába például 2 napos utat terveznek. A többnapos kirándulásokat,mint például a marokkói utat a tavaszi szünetben tartják meg,hogy az egyetemmel összeegyeztethető legyen. Ezenfelül Andalúziába indítanak utat, bejárva Sevillát, </a:t>
            </a:r>
            <a:r>
              <a:rPr lang="hu-HU" dirty="0" err="1">
                <a:latin typeface="Times New Roman" panose="02020603050405020304" pitchFamily="18" charset="0"/>
                <a:cs typeface="Times New Roman" panose="02020603050405020304" pitchFamily="18" charset="0"/>
              </a:rPr>
              <a:t>Cordobát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Granadat</a:t>
            </a:r>
            <a:r>
              <a:rPr lang="hu-HU" dirty="0">
                <a:latin typeface="Times New Roman" panose="02020603050405020304" pitchFamily="18" charset="0"/>
                <a:cs typeface="Times New Roman" panose="02020603050405020304" pitchFamily="18" charset="0"/>
              </a:rPr>
              <a:t> és </a:t>
            </a:r>
            <a:r>
              <a:rPr lang="hu-HU" dirty="0" err="1">
                <a:latin typeface="Times New Roman" panose="02020603050405020304" pitchFamily="18" charset="0"/>
                <a:cs typeface="Times New Roman" panose="02020603050405020304" pitchFamily="18" charset="0"/>
              </a:rPr>
              <a:t>Málagat</a:t>
            </a:r>
            <a:r>
              <a:rPr lang="hu-HU" dirty="0">
                <a:latin typeface="Times New Roman" panose="02020603050405020304" pitchFamily="18" charset="0"/>
                <a:cs typeface="Times New Roman" panose="02020603050405020304" pitchFamily="18" charset="0"/>
              </a:rPr>
              <a:t> 5 nap alatt. Ezek a kirándulások nagyon népszerűek, a nagyobb utakra hamar betelnek a helyek. Minden szempontból megéri utazni velük,hiszen jó áron, jól megszervezett utakon lehet részt venni általuk és biztonságosak.</a:t>
            </a:r>
          </a:p>
          <a:p>
            <a:r>
              <a:rPr lang="hu-HU" dirty="0">
                <a:latin typeface="Times New Roman" panose="02020603050405020304" pitchFamily="18" charset="0"/>
                <a:cs typeface="Times New Roman" panose="02020603050405020304" pitchFamily="18" charset="0"/>
              </a:rPr>
              <a:t>Az ESN Valencia legnépszerűbb útja az 5 napos </a:t>
            </a:r>
            <a:r>
              <a:rPr lang="hu-HU" dirty="0" err="1">
                <a:latin typeface="Times New Roman" panose="02020603050405020304" pitchFamily="18" charset="0"/>
                <a:cs typeface="Times New Roman" panose="02020603050405020304" pitchFamily="18" charset="0"/>
              </a:rPr>
              <a:t>ibizai</a:t>
            </a:r>
            <a:r>
              <a:rPr lang="hu-HU" dirty="0">
                <a:latin typeface="Times New Roman" panose="02020603050405020304" pitchFamily="18" charset="0"/>
                <a:cs typeface="Times New Roman" panose="02020603050405020304" pitchFamily="18" charset="0"/>
              </a:rPr>
              <a:t> kirándulás. Erre nemcsak Valenciából érkeznek diákok,hanem összefogják a Spanyolországban tanuló Erasmusos diákokat, így minden spanyol városból,ahol jelen van az ESN, érkeznek diákok. 2 hajó indul </a:t>
            </a:r>
            <a:r>
              <a:rPr lang="hu-HU" dirty="0" err="1">
                <a:latin typeface="Times New Roman" panose="02020603050405020304" pitchFamily="18" charset="0"/>
                <a:cs typeface="Times New Roman" panose="02020603050405020304" pitchFamily="18" charset="0"/>
              </a:rPr>
              <a:t>Ibizára</a:t>
            </a:r>
            <a:r>
              <a:rPr lang="hu-HU" dirty="0">
                <a:latin typeface="Times New Roman" panose="02020603050405020304" pitchFamily="18" charset="0"/>
                <a:cs typeface="Times New Roman" panose="02020603050405020304" pitchFamily="18" charset="0"/>
              </a:rPr>
              <a:t>, az egyik Valenciából,a másik pedig Barcelonából. Emellett az ESN szintén szervez 1 napos kirándulásokat, valamint Valencián belül is körbevezetik a diákokat,bemutatják a főbb látványosságokat.</a:t>
            </a:r>
          </a:p>
          <a:p>
            <a:r>
              <a:rPr lang="hu-HU" dirty="0">
                <a:latin typeface="Times New Roman" panose="02020603050405020304" pitchFamily="18" charset="0"/>
                <a:cs typeface="Times New Roman" panose="02020603050405020304" pitchFamily="18" charset="0"/>
              </a:rPr>
              <a:t>Valenciában a szórakozóhelyekre van lehetőség ingyenesen bemenni, de ez időhöz és regisztrációhoz kötött. A Happy Erasmus Valencia és az Erasmus Life Valencia oldalain több szórakozóhelyhez is találhatunk regisztrációs linkeket.</a:t>
            </a:r>
          </a:p>
          <a:p>
            <a:r>
              <a:rPr lang="hu-HU" dirty="0">
                <a:latin typeface="Times New Roman" panose="02020603050405020304" pitchFamily="18" charset="0"/>
                <a:cs typeface="Times New Roman" panose="02020603050405020304" pitchFamily="18" charset="0"/>
              </a:rPr>
              <a:t>A barátaimmal felfedeztük a spanyol mozikat is,ahol angolul tudtunk megtekinteni filmeket spanyol felirattal. Erre alkalmas mozik: Cines Babel, </a:t>
            </a:r>
            <a:r>
              <a:rPr lang="hu-HU" dirty="0" err="1">
                <a:latin typeface="Times New Roman" panose="02020603050405020304" pitchFamily="18" charset="0"/>
                <a:cs typeface="Times New Roman" panose="02020603050405020304" pitchFamily="18" charset="0"/>
              </a:rPr>
              <a:t>Yelmo</a:t>
            </a:r>
            <a:r>
              <a:rPr lang="hu-HU" dirty="0">
                <a:latin typeface="Times New Roman" panose="02020603050405020304" pitchFamily="18" charset="0"/>
                <a:cs typeface="Times New Roman" panose="02020603050405020304" pitchFamily="18" charset="0"/>
              </a:rPr>
              <a:t> Cines és Cines </a:t>
            </a:r>
            <a:r>
              <a:rPr lang="hu-HU" dirty="0" err="1">
                <a:latin typeface="Times New Roman" panose="02020603050405020304" pitchFamily="18" charset="0"/>
                <a:cs typeface="Times New Roman" panose="02020603050405020304" pitchFamily="18" charset="0"/>
              </a:rPr>
              <a:t>Lys</a:t>
            </a:r>
            <a:r>
              <a:rPr lang="hu-H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9927419"/>
      </p:ext>
    </p:extLst>
  </p:cSld>
  <p:clrMapOvr>
    <a:masterClrMapping/>
  </p:clrMapOvr>
</p:sld>
</file>

<file path=ppt/theme/theme1.xml><?xml version="1.0" encoding="utf-8"?>
<a:theme xmlns:a="http://schemas.openxmlformats.org/drawingml/2006/main" name="Szálak">
  <a:themeElements>
    <a:clrScheme name="Szálak">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978</TotalTime>
  <Words>2314</Words>
  <Application>Microsoft Office PowerPoint</Application>
  <PresentationFormat>Szélesvásznú</PresentationFormat>
  <Paragraphs>78</Paragraphs>
  <Slides>13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Century Gothic</vt:lpstr>
      <vt:lpstr>Times New Roman</vt:lpstr>
      <vt:lpstr>Wingdings 3</vt:lpstr>
      <vt:lpstr>Szálak</vt:lpstr>
      <vt:lpstr>Universitat de València - Facultat de Dret (UV)</vt:lpstr>
      <vt:lpstr>    Egyetemi élet</vt:lpstr>
      <vt:lpstr>Tantárgyak és vizsgázás</vt:lpstr>
      <vt:lpstr>Nyelvkurzus - Centre d'Idiomes </vt:lpstr>
      <vt:lpstr>Lakhatás </vt:lpstr>
      <vt:lpstr>Közlekedés</vt:lpstr>
      <vt:lpstr>Időjárás</vt:lpstr>
      <vt:lpstr>A városról és a spanyol életérzésről</vt:lpstr>
      <vt:lpstr>Szórakozás, utazás</vt:lpstr>
      <vt:lpstr>PowerPoint-bemutató</vt:lpstr>
      <vt:lpstr>Legkedvesebb élményeim Valenciában </vt:lpstr>
      <vt:lpstr>PowerPoint-bemutató</vt:lpstr>
      <vt:lpstr>Köszönet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Valencia (UV)</dc:title>
  <dc:creator>Viki</dc:creator>
  <cp:lastModifiedBy>Locskay Mercédesz</cp:lastModifiedBy>
  <cp:revision>78</cp:revision>
  <dcterms:created xsi:type="dcterms:W3CDTF">2023-08-28T18:44:22Z</dcterms:created>
  <dcterms:modified xsi:type="dcterms:W3CDTF">2023-09-04T08:51:38Z</dcterms:modified>
</cp:coreProperties>
</file>