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77" r:id="rId6"/>
    <p:sldId id="257" r:id="rId7"/>
    <p:sldId id="259" r:id="rId8"/>
    <p:sldId id="278" r:id="rId9"/>
    <p:sldId id="258" r:id="rId10"/>
    <p:sldId id="260" r:id="rId11"/>
    <p:sldId id="261" r:id="rId12"/>
    <p:sldId id="263" r:id="rId13"/>
    <p:sldId id="264" r:id="rId14"/>
    <p:sldId id="262" r:id="rId15"/>
    <p:sldId id="279" r:id="rId16"/>
    <p:sldId id="265" r:id="rId17"/>
    <p:sldId id="280" r:id="rId18"/>
    <p:sldId id="281" r:id="rId19"/>
    <p:sldId id="282" r:id="rId20"/>
    <p:sldId id="266" r:id="rId21"/>
    <p:sldId id="285" r:id="rId22"/>
    <p:sldId id="267" r:id="rId23"/>
    <p:sldId id="283" r:id="rId24"/>
    <p:sldId id="298" r:id="rId25"/>
    <p:sldId id="284" r:id="rId26"/>
    <p:sldId id="286" r:id="rId27"/>
    <p:sldId id="292" r:id="rId28"/>
    <p:sldId id="268" r:id="rId29"/>
    <p:sldId id="269" r:id="rId30"/>
    <p:sldId id="271" r:id="rId31"/>
    <p:sldId id="287" r:id="rId32"/>
    <p:sldId id="288" r:id="rId33"/>
    <p:sldId id="289" r:id="rId34"/>
    <p:sldId id="270" r:id="rId35"/>
    <p:sldId id="272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73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67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0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4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71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5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9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59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31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50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42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EB4-98E0-4D09-8F14-5E39AA788E2B}" type="datetimeFigureOut">
              <a:rPr lang="hu-HU" smtClean="0"/>
              <a:t>2021. 04. 17.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08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Európa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Frank Birodalom korában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6.-8. sz.: ritkán fordul elő </a:t>
            </a:r>
          </a:p>
          <a:p>
            <a:r>
              <a:rPr lang="hu-HU" dirty="0" smtClean="0"/>
              <a:t>Később a nyugati kereszténység egységét jelölik (</a:t>
            </a:r>
            <a:r>
              <a:rPr lang="hu-HU" dirty="0" err="1" smtClean="0"/>
              <a:t>kiv</a:t>
            </a:r>
            <a:r>
              <a:rPr lang="hu-HU" dirty="0" smtClean="0"/>
              <a:t>. Brit-szigetek)</a:t>
            </a:r>
          </a:p>
          <a:p>
            <a:r>
              <a:rPr lang="hu-HU" dirty="0" smtClean="0"/>
              <a:t>Nagy Károly = Európa atyja</a:t>
            </a:r>
          </a:p>
          <a:p>
            <a:r>
              <a:rPr lang="hu-HU" dirty="0" smtClean="0"/>
              <a:t>843: 3 hatalmi zóna</a:t>
            </a:r>
          </a:p>
          <a:p>
            <a:r>
              <a:rPr lang="hu-HU" dirty="0" smtClean="0"/>
              <a:t>Szellemi és kulturális örökség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37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9.-10. sz.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 nagy invázió: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D. szaracénok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É. + D. (Szicília): normannok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K.: szlávok , avarok, magyarok</a:t>
            </a:r>
          </a:p>
          <a:p>
            <a:r>
              <a:rPr lang="hu-HU" dirty="0" smtClean="0"/>
              <a:t>A szellemi és spirituális egység  a szerzetesek érdeme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665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Jáki templom (román)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3" y="1174044"/>
            <a:ext cx="10543821" cy="5892801"/>
          </a:xfrm>
        </p:spPr>
      </p:pic>
    </p:spTree>
    <p:extLst>
      <p:ext uri="{BB962C8B-B14F-4D97-AF65-F5344CB8AC3E}">
        <p14:creationId xmlns:p14="http://schemas.microsoft.com/office/powerpoint/2010/main" val="100598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hu-HU" dirty="0" smtClean="0"/>
              <a:t>Reims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1140178"/>
            <a:ext cx="8026400" cy="5892799"/>
          </a:xfrm>
        </p:spPr>
      </p:pic>
    </p:spTree>
    <p:extLst>
      <p:ext uri="{BB962C8B-B14F-4D97-AF65-F5344CB8AC3E}">
        <p14:creationId xmlns:p14="http://schemas.microsoft.com/office/powerpoint/2010/main" val="270553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kereszténység fénykora (12-13. sz.)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Cluny szerzetesei -zarándoklatok</a:t>
            </a:r>
          </a:p>
          <a:p>
            <a:r>
              <a:rPr lang="hu-HU" dirty="0" smtClean="0"/>
              <a:t>Szent Bernát (</a:t>
            </a:r>
            <a:r>
              <a:rPr lang="hu-HU" dirty="0" err="1" smtClean="0"/>
              <a:t>Clairvaux</a:t>
            </a:r>
            <a:r>
              <a:rPr lang="hu-HU" dirty="0" smtClean="0"/>
              <a:t>) – a nagy békítő</a:t>
            </a:r>
          </a:p>
          <a:p>
            <a:r>
              <a:rPr lang="hu-HU" dirty="0" smtClean="0"/>
              <a:t>Kolduló rendek</a:t>
            </a:r>
          </a:p>
          <a:p>
            <a:r>
              <a:rPr lang="hu-HU" dirty="0" smtClean="0"/>
              <a:t>egyetemek </a:t>
            </a:r>
          </a:p>
          <a:p>
            <a:r>
              <a:rPr lang="hu-HU" dirty="0" err="1" smtClean="0"/>
              <a:t>Kereszter</a:t>
            </a:r>
            <a:r>
              <a:rPr lang="hu-HU" dirty="0" smtClean="0"/>
              <a:t> hadjáratok</a:t>
            </a:r>
          </a:p>
          <a:p>
            <a:r>
              <a:rPr lang="hu-HU" dirty="0" smtClean="0"/>
              <a:t>Egység: szellemi, filozófia, művészi</a:t>
            </a:r>
          </a:p>
          <a:p>
            <a:r>
              <a:rPr lang="hu-HU" dirty="0" smtClean="0"/>
              <a:t>Lovagi kultúra</a:t>
            </a:r>
          </a:p>
          <a:p>
            <a:r>
              <a:rPr lang="hu-HU" dirty="0" smtClean="0"/>
              <a:t>Városok szabadsága</a:t>
            </a:r>
          </a:p>
          <a:p>
            <a:r>
              <a:rPr lang="hu-HU" dirty="0" smtClean="0"/>
              <a:t>Feudális urak közötti harcok</a:t>
            </a:r>
            <a:endParaRPr lang="hu-HU" dirty="0"/>
          </a:p>
          <a:p>
            <a:r>
              <a:rPr lang="hu-HU" dirty="0" smtClean="0"/>
              <a:t>Pápák- világi uralkodók közötti harcok</a:t>
            </a:r>
          </a:p>
          <a:p>
            <a:r>
              <a:rPr lang="hu-HU" dirty="0" smtClean="0"/>
              <a:t>Két kard elmélet </a:t>
            </a:r>
          </a:p>
          <a:p>
            <a:r>
              <a:rPr lang="hu-HU" dirty="0" smtClean="0"/>
              <a:t>Ny. . virágkor – K.: mongolok támadásai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436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Dante </a:t>
            </a:r>
            <a:r>
              <a:rPr lang="hu-HU" dirty="0" err="1" smtClean="0"/>
              <a:t>Alighieri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(1265 – 1321)</a:t>
            </a:r>
            <a:br>
              <a:rPr lang="hu-HU" dirty="0" smtClean="0"/>
            </a:br>
            <a:r>
              <a:rPr lang="hu-HU" sz="3600" dirty="0" smtClean="0"/>
              <a:t>béke eléréséhez:</a:t>
            </a:r>
            <a:br>
              <a:rPr lang="hu-HU" sz="3600" dirty="0" smtClean="0"/>
            </a:br>
            <a:r>
              <a:rPr lang="hu-HU" sz="3600" dirty="0" smtClean="0"/>
              <a:t>egyetemes központi</a:t>
            </a:r>
            <a:br>
              <a:rPr lang="hu-HU" sz="3600" dirty="0" smtClean="0"/>
            </a:br>
            <a:r>
              <a:rPr lang="hu-HU" sz="3600" dirty="0" smtClean="0"/>
              <a:t>hatalom</a:t>
            </a:r>
            <a:br>
              <a:rPr lang="hu-HU" sz="3600" dirty="0" smtClean="0"/>
            </a:br>
            <a:r>
              <a:rPr lang="hu-HU" sz="3600" dirty="0" smtClean="0"/>
              <a:t> vagy </a:t>
            </a:r>
            <a:br>
              <a:rPr lang="hu-HU" sz="3600" dirty="0" smtClean="0"/>
            </a:br>
            <a:r>
              <a:rPr lang="hu-HU" sz="3600" dirty="0" smtClean="0"/>
              <a:t>katolikus fejedelmek </a:t>
            </a:r>
            <a:br>
              <a:rPr lang="hu-HU" sz="3600" dirty="0" smtClean="0"/>
            </a:br>
            <a:r>
              <a:rPr lang="hu-HU" sz="3600" dirty="0" smtClean="0"/>
              <a:t>államszövetsége</a:t>
            </a:r>
            <a:br>
              <a:rPr lang="hu-HU" sz="3600" dirty="0" smtClean="0"/>
            </a:br>
            <a:r>
              <a:rPr lang="hu-HU" sz="3600" dirty="0" smtClean="0"/>
              <a:t>(Pierre </a:t>
            </a:r>
            <a:r>
              <a:rPr lang="hu-HU" sz="3600" dirty="0" err="1" smtClean="0"/>
              <a:t>Dubois</a:t>
            </a:r>
            <a:r>
              <a:rPr lang="hu-HU" sz="3600" dirty="0" smtClean="0"/>
              <a:t> </a:t>
            </a:r>
            <a:br>
              <a:rPr lang="hu-HU" sz="3600" dirty="0" smtClean="0"/>
            </a:br>
            <a:r>
              <a:rPr lang="hu-HU" sz="3600" dirty="0" smtClean="0"/>
              <a:t>szerzetes is)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65125"/>
            <a:ext cx="4651022" cy="6701719"/>
          </a:xfrm>
        </p:spPr>
      </p:pic>
    </p:spTree>
    <p:extLst>
      <p:ext uri="{BB962C8B-B14F-4D97-AF65-F5344CB8AC3E}">
        <p14:creationId xmlns:p14="http://schemas.microsoft.com/office/powerpoint/2010/main" val="135585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14.-15.sz.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latin nyelv, mint az egység hordozója</a:t>
            </a:r>
          </a:p>
          <a:p>
            <a:r>
              <a:rPr lang="hu-HU" dirty="0" smtClean="0"/>
              <a:t>Háborúk, éhínség, pestis</a:t>
            </a:r>
          </a:p>
          <a:p>
            <a:r>
              <a:rPr lang="hu-HU" dirty="0" smtClean="0"/>
              <a:t>Eretnekség </a:t>
            </a:r>
          </a:p>
          <a:p>
            <a:r>
              <a:rPr lang="hu-HU" dirty="0" smtClean="0"/>
              <a:t>Személyes kötődések helyett hivatalnokok, adók, állandó hadsereg</a:t>
            </a:r>
          </a:p>
          <a:p>
            <a:r>
              <a:rPr lang="hu-HU" dirty="0" smtClean="0"/>
              <a:t>K.: mongolok, törökök (1453. törökök elfoglalják Konstantinápolyt)</a:t>
            </a:r>
          </a:p>
          <a:p>
            <a:r>
              <a:rPr lang="hu-HU" dirty="0" smtClean="0"/>
              <a:t>Önálló, független államok</a:t>
            </a:r>
          </a:p>
          <a:p>
            <a:r>
              <a:rPr lang="hu-HU" dirty="0" smtClean="0"/>
              <a:t>Tudományos áttörés –megnyílik a lehetőség a világ felfedezéséhez</a:t>
            </a:r>
          </a:p>
          <a:p>
            <a:r>
              <a:rPr lang="hu-HU" dirty="0" smtClean="0"/>
              <a:t>1492. Kolumbusz felfedezi Amerikát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10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Podjebrád György (1420 – 1471)</a:t>
            </a:r>
            <a:br>
              <a:rPr lang="hu-HU" dirty="0" smtClean="0"/>
            </a:br>
            <a:r>
              <a:rPr lang="hu-HU" dirty="0"/>
              <a:t> 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55" y="1061155"/>
            <a:ext cx="3889367" cy="5915377"/>
          </a:xfrm>
        </p:spPr>
      </p:pic>
    </p:spTree>
    <p:extLst>
      <p:ext uri="{BB962C8B-B14F-4D97-AF65-F5344CB8AC3E}">
        <p14:creationId xmlns:p14="http://schemas.microsoft.com/office/powerpoint/2010/main" val="252387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"A kereszténység leendő </a:t>
            </a:r>
            <a:r>
              <a:rPr lang="hu-HU" dirty="0" smtClean="0"/>
              <a:t>békéjéről”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sokban </a:t>
            </a:r>
            <a:r>
              <a:rPr lang="hu-HU" dirty="0"/>
              <a:t>hasonlít a későbbi Népszövetség, vagy akár a mai ENSZ szervezeti-működési </a:t>
            </a:r>
            <a:r>
              <a:rPr lang="hu-HU" dirty="0" smtClean="0"/>
              <a:t>elveihez</a:t>
            </a:r>
          </a:p>
          <a:p>
            <a:r>
              <a:rPr lang="hu-HU" dirty="0" smtClean="0"/>
              <a:t>célja </a:t>
            </a:r>
            <a:r>
              <a:rPr lang="hu-HU" dirty="0"/>
              <a:t>a béke megteremtése </a:t>
            </a:r>
            <a:r>
              <a:rPr lang="hu-HU" dirty="0" smtClean="0"/>
              <a:t>Európában (vezetők: Franciaország, </a:t>
            </a:r>
            <a:r>
              <a:rPr lang="hu-HU" dirty="0" err="1" smtClean="0"/>
              <a:t>Cseho</a:t>
            </a:r>
            <a:r>
              <a:rPr lang="hu-HU" dirty="0" smtClean="0"/>
              <a:t>., Velence)</a:t>
            </a:r>
          </a:p>
          <a:p>
            <a:r>
              <a:rPr lang="hu-HU" dirty="0" smtClean="0"/>
              <a:t>a </a:t>
            </a:r>
            <a:r>
              <a:rPr lang="hu-HU" dirty="0"/>
              <a:t>kontinens királyságainak követek útján közös, állandó gyűléseket kellene tartaniuk, </a:t>
            </a:r>
            <a:r>
              <a:rPr lang="hu-HU" dirty="0" smtClean="0"/>
              <a:t>5 évente </a:t>
            </a:r>
            <a:r>
              <a:rPr lang="hu-HU" dirty="0"/>
              <a:t>váltakozó </a:t>
            </a:r>
            <a:r>
              <a:rPr lang="hu-HU" dirty="0" smtClean="0"/>
              <a:t>helyszíneken</a:t>
            </a:r>
          </a:p>
          <a:p>
            <a:r>
              <a:rPr lang="hu-HU" dirty="0" smtClean="0"/>
              <a:t>általános</a:t>
            </a:r>
            <a:r>
              <a:rPr lang="hu-HU" dirty="0"/>
              <a:t>, monarchiák feletti </a:t>
            </a:r>
            <a:r>
              <a:rPr lang="hu-HU" dirty="0" smtClean="0"/>
              <a:t>bíróság: </a:t>
            </a:r>
            <a:r>
              <a:rPr lang="hu-HU" dirty="0"/>
              <a:t>a vitás kérdésekben </a:t>
            </a:r>
            <a:r>
              <a:rPr lang="hu-HU" dirty="0" smtClean="0"/>
              <a:t>döntene</a:t>
            </a:r>
          </a:p>
          <a:p>
            <a:r>
              <a:rPr lang="hu-HU" dirty="0" smtClean="0"/>
              <a:t>Háborús konfliktus: a </a:t>
            </a:r>
            <a:r>
              <a:rPr lang="hu-HU" dirty="0"/>
              <a:t>felek először követeik útján próbálnák meg békésen rendezni viszonyukat</a:t>
            </a:r>
            <a:r>
              <a:rPr lang="hu-HU" dirty="0" smtClean="0"/>
              <a:t>,</a:t>
            </a:r>
          </a:p>
          <a:p>
            <a:r>
              <a:rPr lang="hu-HU" dirty="0" smtClean="0"/>
              <a:t>ennek meghiúsulásakor: </a:t>
            </a:r>
            <a:r>
              <a:rPr lang="hu-HU" dirty="0"/>
              <a:t>a szövetség valamennyi tagjának az agresszor ellen kell </a:t>
            </a:r>
            <a:r>
              <a:rPr lang="hu-HU" dirty="0" smtClean="0"/>
              <a:t>fellépnie</a:t>
            </a:r>
          </a:p>
          <a:p>
            <a:r>
              <a:rPr lang="hu-HU" dirty="0" smtClean="0"/>
              <a:t>szervezeti keretek: </a:t>
            </a:r>
            <a:r>
              <a:rPr lang="hu-HU" dirty="0"/>
              <a:t>közös kincstár, kancellária, tisztviselői kar, egységes címer és </a:t>
            </a:r>
            <a:r>
              <a:rPr lang="hu-HU" dirty="0" smtClean="0"/>
              <a:t>pecsét</a:t>
            </a:r>
          </a:p>
          <a:p>
            <a:r>
              <a:rPr lang="hu-HU" dirty="0" smtClean="0"/>
              <a:t> végső cél: a </a:t>
            </a:r>
            <a:r>
              <a:rPr lang="hu-HU" dirty="0"/>
              <a:t>török kiűzése a </a:t>
            </a:r>
            <a:r>
              <a:rPr lang="hu-HU" dirty="0" smtClean="0"/>
              <a:t>kontinensről</a:t>
            </a:r>
          </a:p>
          <a:p>
            <a:r>
              <a:rPr lang="hu-HU" dirty="0" smtClean="0"/>
              <a:t>A </a:t>
            </a:r>
            <a:r>
              <a:rPr lang="hu-HU" dirty="0"/>
              <a:t>háború anyagi és katonai feltételeinek </a:t>
            </a:r>
            <a:r>
              <a:rPr lang="hu-HU" dirty="0" smtClean="0"/>
              <a:t>megteremtése:   </a:t>
            </a:r>
            <a:r>
              <a:rPr lang="hu-HU" dirty="0"/>
              <a:t>arányos </a:t>
            </a:r>
            <a:r>
              <a:rPr lang="hu-HU" dirty="0" smtClean="0"/>
              <a:t>teherviselés</a:t>
            </a:r>
          </a:p>
          <a:p>
            <a:r>
              <a:rPr lang="hu-HU" dirty="0" smtClean="0"/>
              <a:t>Kihagyta a szövetségből a pápát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980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II. Piusz pápa (1405 – 1465)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- </a:t>
            </a:r>
            <a:r>
              <a:rPr lang="hu-HU" sz="2800" dirty="0" smtClean="0"/>
              <a:t>kereszténység és európaiság</a:t>
            </a:r>
            <a:br>
              <a:rPr lang="hu-HU" sz="2800" dirty="0" smtClean="0"/>
            </a:br>
            <a:r>
              <a:rPr lang="hu-HU" dirty="0" smtClean="0"/>
              <a:t>-</a:t>
            </a:r>
            <a:r>
              <a:rPr lang="hu-HU" sz="2800" dirty="0" smtClean="0"/>
              <a:t>  Európa = ottlakó népek hazája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3" y="2277586"/>
            <a:ext cx="2875126" cy="4339643"/>
          </a:xfrm>
        </p:spPr>
      </p:pic>
    </p:spTree>
    <p:extLst>
      <p:ext uri="{BB962C8B-B14F-4D97-AF65-F5344CB8AC3E}">
        <p14:creationId xmlns:p14="http://schemas.microsoft.com/office/powerpoint/2010/main" val="8688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2" y="0"/>
            <a:ext cx="6920088" cy="7089422"/>
          </a:xfrm>
        </p:spPr>
      </p:pic>
    </p:spTree>
    <p:extLst>
      <p:ext uri="{BB962C8B-B14F-4D97-AF65-F5344CB8AC3E}">
        <p14:creationId xmlns:p14="http://schemas.microsoft.com/office/powerpoint/2010/main" val="206177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16. sz.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Reneszánsz → másként gondolkodás</a:t>
            </a:r>
          </a:p>
          <a:p>
            <a:r>
              <a:rPr lang="hu-HU" dirty="0" smtClean="0"/>
              <a:t>Reformáció → felbomlik a nyugati keresztény egység</a:t>
            </a:r>
          </a:p>
          <a:p>
            <a:r>
              <a:rPr lang="hu-HU" dirty="0" smtClean="0"/>
              <a:t>Hódítások, gyarmatosítások</a:t>
            </a:r>
          </a:p>
          <a:p>
            <a:r>
              <a:rPr lang="hu-HU" dirty="0" smtClean="0"/>
              <a:t>Humanizmus</a:t>
            </a:r>
          </a:p>
          <a:p>
            <a:r>
              <a:rPr lang="hu-HU" dirty="0" smtClean="0"/>
              <a:t>Szabadság szeretete</a:t>
            </a:r>
          </a:p>
          <a:p>
            <a:r>
              <a:rPr lang="hu-HU" dirty="0" smtClean="0"/>
              <a:t>Következő 400 évre vezető szerep: tudomány, technika, irodalom, filozófia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410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Rotterdami Erasmus (1466 – 1536)</a:t>
            </a:r>
            <a:br>
              <a:rPr lang="hu-HU" dirty="0" smtClean="0"/>
            </a:br>
            <a:r>
              <a:rPr lang="hu-HU" sz="2200" dirty="0" smtClean="0"/>
              <a:t>„A béke panasza”</a:t>
            </a:r>
            <a:br>
              <a:rPr lang="hu-HU" sz="2200" dirty="0" smtClean="0"/>
            </a:br>
            <a:r>
              <a:rPr lang="hu-HU" sz="2200" dirty="0" smtClean="0"/>
              <a:t>- államok közötti viták békés rendezése</a:t>
            </a:r>
            <a:br>
              <a:rPr lang="hu-HU" sz="2200" dirty="0" smtClean="0"/>
            </a:br>
            <a:r>
              <a:rPr lang="hu-HU" sz="2200" dirty="0" smtClean="0"/>
              <a:t>- területi rendezés szükségessége → dinasztikus háborúk kiküszöbölése</a:t>
            </a:r>
            <a:br>
              <a:rPr lang="hu-HU" sz="2200" dirty="0" smtClean="0"/>
            </a:br>
            <a:endParaRPr lang="hu-HU" sz="2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16" y="1603021"/>
            <a:ext cx="3628306" cy="5418667"/>
          </a:xfrm>
        </p:spPr>
      </p:pic>
    </p:spTree>
    <p:extLst>
      <p:ext uri="{BB962C8B-B14F-4D97-AF65-F5344CB8AC3E}">
        <p14:creationId xmlns:p14="http://schemas.microsoft.com/office/powerpoint/2010/main" val="167483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17. 18. sz.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Kozmopolitizmus kialakulása (</a:t>
            </a:r>
            <a:r>
              <a:rPr lang="hu-HU" dirty="0"/>
              <a:t>az emberiség érdekei felülmúlják egy osztály, ország, nemzet érdekeit. A </a:t>
            </a:r>
            <a:r>
              <a:rPr lang="hu-HU" dirty="0" smtClean="0"/>
              <a:t> világ </a:t>
            </a:r>
            <a:r>
              <a:rPr lang="hu-HU" dirty="0"/>
              <a:t>minden emberét egyformának, egyenlőnek tekinti</a:t>
            </a:r>
            <a:r>
              <a:rPr lang="hu-HU" dirty="0" smtClean="0"/>
              <a:t>.)</a:t>
            </a:r>
          </a:p>
          <a:p>
            <a:r>
              <a:rPr lang="hu-HU" dirty="0" smtClean="0"/>
              <a:t>17. sz.: Háborúk, éhínség, pestis, szegénység</a:t>
            </a:r>
          </a:p>
          <a:p>
            <a:r>
              <a:rPr lang="hu-HU" dirty="0" smtClean="0"/>
              <a:t>Abszolutizmus</a:t>
            </a:r>
          </a:p>
          <a:p>
            <a:r>
              <a:rPr lang="hu-HU" dirty="0" smtClean="0"/>
              <a:t>Felvilágosodás</a:t>
            </a:r>
          </a:p>
          <a:p>
            <a:r>
              <a:rPr lang="hu-HU" dirty="0" smtClean="0"/>
              <a:t>Galilei, Descartes, Bacon, Newton – modern tudomány, modern filozófia</a:t>
            </a:r>
          </a:p>
          <a:p>
            <a:r>
              <a:rPr lang="hu-HU" dirty="0" smtClean="0"/>
              <a:t>Dinasztikus háborúk vége → a jövő: felfegyverzett nemzetek közötti háborúk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595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Sully</a:t>
            </a:r>
            <a:r>
              <a:rPr lang="hu-HU" dirty="0" smtClean="0"/>
              <a:t> herceg  (1560 – 1641)</a:t>
            </a:r>
            <a:br>
              <a:rPr lang="hu-HU" dirty="0" smtClean="0"/>
            </a:br>
            <a:r>
              <a:rPr lang="hu-HU" dirty="0" smtClean="0"/>
              <a:t>„A Nagy Terv”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államszövetséget tervezett, amely az európai béke fenntartását célozta. </a:t>
            </a:r>
            <a:endParaRPr lang="hu-HU" dirty="0" smtClean="0"/>
          </a:p>
          <a:p>
            <a:r>
              <a:rPr lang="hu-HU" dirty="0" smtClean="0"/>
              <a:t>Európa </a:t>
            </a:r>
            <a:r>
              <a:rPr lang="hu-HU" dirty="0"/>
              <a:t>15 államra osztása után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államszövetséget a legfőbb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kormányzó </a:t>
            </a:r>
            <a:r>
              <a:rPr lang="hu-HU" dirty="0"/>
              <a:t>testület irányította volna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smtClean="0"/>
              <a:t>ahol </a:t>
            </a:r>
            <a:r>
              <a:rPr lang="hu-HU" dirty="0"/>
              <a:t>az egyes államok nemzetközi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befolyásuk </a:t>
            </a:r>
            <a:r>
              <a:rPr lang="hu-HU" dirty="0"/>
              <a:t>alapján vettek volna részt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döntéshozatalban,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Krakkó</a:t>
            </a:r>
            <a:r>
              <a:rPr lang="hu-HU" dirty="0"/>
              <a:t>, </a:t>
            </a:r>
            <a:r>
              <a:rPr lang="hu-HU" dirty="0" err="1"/>
              <a:t>Trento</a:t>
            </a:r>
            <a:r>
              <a:rPr lang="hu-HU" dirty="0"/>
              <a:t> és Párizs központtal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európai államok konföderációját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sugallta </a:t>
            </a:r>
            <a:r>
              <a:rPr lang="hu-HU" dirty="0"/>
              <a:t>a </a:t>
            </a:r>
            <a:r>
              <a:rPr lang="hu-HU" dirty="0" smtClean="0"/>
              <a:t>terv.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2" y="2675467"/>
            <a:ext cx="3127023" cy="49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4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6 választókirályság: Franciaország, Anglia, Spanyolország (gyarmatait megtarthatja), Dánia, Svédország, Lombardia (mint új állam)</a:t>
            </a:r>
          </a:p>
          <a:p>
            <a:r>
              <a:rPr lang="hu-HU" dirty="0" smtClean="0"/>
              <a:t>5 választómonarchia: Német-Római </a:t>
            </a:r>
            <a:r>
              <a:rPr lang="hu-HU" dirty="0" err="1" smtClean="0"/>
              <a:t>Bir</a:t>
            </a:r>
            <a:r>
              <a:rPr lang="hu-HU" dirty="0" smtClean="0"/>
              <a:t>., Pápai állam, Magyar Királyság (mi bővülnénk Ausztria rovására), Cseh Királyság, Lengyelország (terjeszkedhet az oroszok és törökök felé)</a:t>
            </a:r>
          </a:p>
          <a:p>
            <a:r>
              <a:rPr lang="hu-HU" dirty="0" smtClean="0"/>
              <a:t>4 köztársaság: Németalföldi K., Svájc (bővült volna), Velencei K., Itáliai K.</a:t>
            </a:r>
          </a:p>
          <a:p>
            <a:r>
              <a:rPr lang="hu-HU" dirty="0" smtClean="0"/>
              <a:t>Élén 66 tagú </a:t>
            </a:r>
            <a:r>
              <a:rPr lang="hu-HU" dirty="0" err="1" smtClean="0"/>
              <a:t>tanűcs</a:t>
            </a:r>
            <a:r>
              <a:rPr lang="hu-HU" dirty="0" smtClean="0"/>
              <a:t> – a nagy államok 4 </a:t>
            </a:r>
            <a:r>
              <a:rPr lang="hu-HU" dirty="0" err="1" smtClean="0"/>
              <a:t>képv</a:t>
            </a:r>
            <a:r>
              <a:rPr lang="hu-HU" dirty="0" smtClean="0"/>
              <a:t>., kisebbek 2-2-t</a:t>
            </a:r>
          </a:p>
          <a:p>
            <a:r>
              <a:rPr lang="hu-HU" dirty="0" smtClean="0"/>
              <a:t>Variációk arra, hogy együtt v. regionálisan ülésezzenek </a:t>
            </a:r>
          </a:p>
          <a:p>
            <a:r>
              <a:rPr lang="hu-HU" dirty="0" smtClean="0"/>
              <a:t>Döntés: ellenőrzés, egyensúly fenntartása, hadsereg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202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Hugo </a:t>
            </a:r>
            <a:r>
              <a:rPr lang="hu-HU" dirty="0" err="1" smtClean="0"/>
              <a:t>Grotius</a:t>
            </a:r>
            <a:r>
              <a:rPr lang="hu-HU" dirty="0" smtClean="0"/>
              <a:t> (1583 – 1645)</a:t>
            </a:r>
            <a:br>
              <a:rPr lang="hu-HU" dirty="0" smtClean="0"/>
            </a:br>
            <a:r>
              <a:rPr lang="hu-HU" sz="2000" dirty="0" smtClean="0"/>
              <a:t>„</a:t>
            </a:r>
            <a:r>
              <a:rPr lang="hu-HU" sz="2200" dirty="0" smtClean="0"/>
              <a:t>A háború és béke jogáról”</a:t>
            </a:r>
            <a:br>
              <a:rPr lang="hu-HU" sz="2200" dirty="0" smtClean="0"/>
            </a:br>
            <a:r>
              <a:rPr lang="hu-HU" sz="2200" dirty="0" smtClean="0"/>
              <a:t>- rendszerezi a szuverén államok közti jogi kötelezettségeket</a:t>
            </a:r>
            <a:br>
              <a:rPr lang="hu-HU" sz="2200" dirty="0" smtClean="0"/>
            </a:br>
            <a:r>
              <a:rPr lang="hu-HU" sz="2200" dirty="0" smtClean="0"/>
              <a:t> - </a:t>
            </a:r>
            <a:r>
              <a:rPr lang="hu-HU" sz="2200" dirty="0"/>
              <a:t>A háborúindítás jogos oka nem lehet más, mint az elszenvedett jogtalanság.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80" y="2593270"/>
            <a:ext cx="3648920" cy="4351338"/>
          </a:xfrm>
        </p:spPr>
      </p:pic>
    </p:spTree>
    <p:extLst>
      <p:ext uri="{BB962C8B-B14F-4D97-AF65-F5344CB8AC3E}">
        <p14:creationId xmlns:p14="http://schemas.microsoft.com/office/powerpoint/2010/main" val="386434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Thomas Hobbes (1588 – 1679)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dirty="0"/>
              <a:t>természeti </a:t>
            </a:r>
            <a:r>
              <a:rPr lang="pt-BR" dirty="0" smtClean="0"/>
              <a:t>állapot</a:t>
            </a:r>
            <a:r>
              <a:rPr lang="hu-HU" dirty="0" smtClean="0"/>
              <a:t>:</a:t>
            </a:r>
            <a:r>
              <a:rPr lang="pt-BR" dirty="0" smtClean="0"/>
              <a:t> </a:t>
            </a:r>
            <a:r>
              <a:rPr lang="pt-BR" dirty="0"/>
              <a:t>a „mindenki harca mindenkivel” </a:t>
            </a:r>
            <a:r>
              <a:rPr lang="pt-BR" dirty="0" smtClean="0"/>
              <a:t>elve</a:t>
            </a:r>
            <a:endParaRPr lang="hu-HU" dirty="0" smtClean="0"/>
          </a:p>
          <a:p>
            <a:r>
              <a:rPr lang="hu-HU" dirty="0"/>
              <a:t>a béke fenntartásának legfontosabb </a:t>
            </a:r>
            <a:r>
              <a:rPr lang="hu-HU" dirty="0" smtClean="0"/>
              <a:t>eszköze: </a:t>
            </a:r>
            <a:r>
              <a:rPr lang="hu-HU" dirty="0"/>
              <a:t>a szuverén abszolút, osztatlan </a:t>
            </a:r>
            <a:r>
              <a:rPr lang="hu-HU" dirty="0" smtClean="0"/>
              <a:t>hatalom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2971095"/>
            <a:ext cx="3465689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John </a:t>
            </a:r>
            <a:r>
              <a:rPr lang="hu-HU" dirty="0" smtClean="0"/>
              <a:t>Locke </a:t>
            </a:r>
            <a:br>
              <a:rPr lang="hu-HU" dirty="0" smtClean="0"/>
            </a:br>
            <a:r>
              <a:rPr lang="hu-HU" dirty="0" smtClean="0"/>
              <a:t>(1632 – 1704)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Tanai nagy hatással </a:t>
            </a:r>
          </a:p>
          <a:p>
            <a:pPr marL="0" indent="0">
              <a:buNone/>
            </a:pPr>
            <a:r>
              <a:rPr lang="hu-HU" dirty="0" smtClean="0"/>
              <a:t>a demokratikus államokra</a:t>
            </a:r>
          </a:p>
          <a:p>
            <a:r>
              <a:rPr lang="hu-HU" dirty="0" smtClean="0"/>
              <a:t>USA alkotmánya</a:t>
            </a:r>
          </a:p>
          <a:p>
            <a:r>
              <a:rPr lang="hu-HU" dirty="0"/>
              <a:t>e</a:t>
            </a:r>
            <a:r>
              <a:rPr lang="hu-HU" dirty="0" smtClean="0"/>
              <a:t>llenállási jog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2294"/>
            <a:ext cx="593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francia forradalom után és a 19.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Modern kor, polgári kor értékei, elvei</a:t>
            </a:r>
          </a:p>
          <a:p>
            <a:r>
              <a:rPr lang="hu-HU" dirty="0" smtClean="0"/>
              <a:t>Napóleon alatt Európa közel a politikai egységhez</a:t>
            </a:r>
          </a:p>
          <a:p>
            <a:r>
              <a:rPr lang="hu-HU" dirty="0" smtClean="0"/>
              <a:t>Részben elégedetlenség, részben gyűlölet – de erőszakosan nem megy</a:t>
            </a:r>
          </a:p>
          <a:p>
            <a:r>
              <a:rPr lang="hu-HU" dirty="0" smtClean="0"/>
              <a:t>Hitlernek sem sikerül kb. 130 évvel később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7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12. századig: tudomány, technika terén kínaiak, arabok vezetnek</a:t>
            </a:r>
          </a:p>
          <a:p>
            <a:r>
              <a:rPr lang="hu-HU" dirty="0" smtClean="0"/>
              <a:t>14. 15. sz.: Ny. – hajóépítés, fegyvergyártás, építészet, orvostudomány</a:t>
            </a:r>
          </a:p>
          <a:p>
            <a:r>
              <a:rPr lang="hu-HU" dirty="0" smtClean="0"/>
              <a:t>19. sz.-</a:t>
            </a:r>
            <a:r>
              <a:rPr lang="hu-HU" dirty="0" err="1" smtClean="0"/>
              <a:t>tól</a:t>
            </a:r>
            <a:r>
              <a:rPr lang="hu-HU" dirty="0" smtClean="0"/>
              <a:t>: ipari forradalom – közlekedés, biológia, orvostudomány, találmányok, tömegtermelés → jobb táplálkozás, jobb orvosi ellátás, jobb életkörülmények (de nem mindenki számára!!!), alacsonyabb halálozás</a:t>
            </a:r>
          </a:p>
          <a:p>
            <a:r>
              <a:rPr lang="hu-HU" dirty="0" smtClean="0"/>
              <a:t>Kapitalizmus – munkásosztály elszegényedése</a:t>
            </a:r>
          </a:p>
          <a:p>
            <a:r>
              <a:rPr lang="hu-HU" dirty="0" smtClean="0"/>
              <a:t>Országok közötti különbségek növekedése (</a:t>
            </a:r>
            <a:r>
              <a:rPr lang="hu-HU" dirty="0" err="1"/>
              <a:t>E</a:t>
            </a:r>
            <a:r>
              <a:rPr lang="hu-HU" dirty="0" err="1" smtClean="0"/>
              <a:t>u</a:t>
            </a:r>
            <a:r>
              <a:rPr lang="hu-HU" dirty="0" smtClean="0"/>
              <a:t>. + a világ más részei)</a:t>
            </a:r>
          </a:p>
          <a:p>
            <a:r>
              <a:rPr lang="hu-HU" dirty="0" smtClean="0"/>
              <a:t>1870-1950: második ipari forradalom (kőolaj, elektromos áram)</a:t>
            </a:r>
          </a:p>
          <a:p>
            <a:r>
              <a:rPr lang="hu-HU" dirty="0" smtClean="0"/>
              <a:t>[3. ipari forr.: elektronika, atomenergia, űrutazás; 4. ipari </a:t>
            </a:r>
            <a:r>
              <a:rPr lang="hu-HU" dirty="0" err="1" smtClean="0"/>
              <a:t>forr.:ipari</a:t>
            </a:r>
            <a:r>
              <a:rPr lang="hu-HU" dirty="0" smtClean="0"/>
              <a:t> robotok, computerek] – a rivalizálás nő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349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90" y="598311"/>
            <a:ext cx="6615288" cy="6259689"/>
          </a:xfrm>
        </p:spPr>
      </p:pic>
    </p:spTree>
    <p:extLst>
      <p:ext uri="{BB962C8B-B14F-4D97-AF65-F5344CB8AC3E}">
        <p14:creationId xmlns:p14="http://schemas.microsoft.com/office/powerpoint/2010/main" val="69277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Saint Pierre </a:t>
            </a:r>
            <a:r>
              <a:rPr lang="hu-HU" dirty="0" smtClean="0"/>
              <a:t>abbé (1658 – 1743)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államszövetséget javasol kialakítani </a:t>
            </a:r>
            <a:r>
              <a:rPr lang="hu-HU" sz="2400" dirty="0" smtClean="0"/>
              <a:t>1712-ben</a:t>
            </a:r>
          </a:p>
          <a:p>
            <a:r>
              <a:rPr lang="hu-HU" sz="2400" dirty="0" smtClean="0"/>
              <a:t>az </a:t>
            </a:r>
            <a:r>
              <a:rPr lang="hu-HU" sz="2400" dirty="0"/>
              <a:t>Általános Szerződés öt alapcikkelye </a:t>
            </a:r>
            <a:r>
              <a:rPr lang="hu-HU" sz="2400" dirty="0" smtClean="0"/>
              <a:t>szabályozza az </a:t>
            </a:r>
            <a:r>
              <a:rPr lang="hu-HU" sz="2400" dirty="0"/>
              <a:t>örökké tartó szövetséget, a tagállamok anyagi hozzájárulását, a vitás ügyek tárgyalásos megoldását, a szerződésszegő hatalommal szembeni fellépést és a szavazási eljárás </a:t>
            </a:r>
            <a:r>
              <a:rPr lang="hu-HU" sz="2400" dirty="0" smtClean="0"/>
              <a:t>módozatait</a:t>
            </a:r>
          </a:p>
          <a:p>
            <a:r>
              <a:rPr lang="hu-HU" sz="2400" dirty="0" smtClean="0"/>
              <a:t>Költséghatékonyabb a béke, mint a háború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7012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Jean-Jacques </a:t>
            </a:r>
            <a:r>
              <a:rPr lang="hu-HU" dirty="0" smtClean="0"/>
              <a:t>Rousseau (1712 – 1778)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békét egy szövetség létrehozása garantálná </a:t>
            </a:r>
            <a:r>
              <a:rPr lang="hu-HU" dirty="0" smtClean="0"/>
              <a:t>Európában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12" y="2302932"/>
            <a:ext cx="3354300" cy="45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Immanuel </a:t>
            </a:r>
            <a:r>
              <a:rPr lang="hu-HU" dirty="0" smtClean="0"/>
              <a:t>Kant (1724 – 1804)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1795- </a:t>
            </a:r>
            <a:r>
              <a:rPr lang="hu-HU" dirty="0"/>
              <a:t>„Örök béke</a:t>
            </a:r>
            <a:r>
              <a:rPr lang="hu-HU" dirty="0" smtClean="0"/>
              <a:t>”: </a:t>
            </a:r>
            <a:r>
              <a:rPr lang="hu-HU" dirty="0"/>
              <a:t>köztársasági </a:t>
            </a:r>
            <a:r>
              <a:rPr lang="hu-HU" dirty="0" err="1"/>
              <a:t>berendezkedésű</a:t>
            </a:r>
            <a:r>
              <a:rPr lang="hu-HU" dirty="0"/>
              <a:t> államok szabad szövetségével érhető el a „világbéke</a:t>
            </a:r>
            <a:r>
              <a:rPr lang="hu-HU" dirty="0" smtClean="0"/>
              <a:t>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2" y="2246489"/>
            <a:ext cx="2980267" cy="49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Victor Hugo (1802 – 1885)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„Európai Egyesült </a:t>
            </a:r>
            <a:r>
              <a:rPr lang="hu-HU" dirty="0" smtClean="0"/>
              <a:t>Államok”</a:t>
            </a:r>
          </a:p>
          <a:p>
            <a:r>
              <a:rPr lang="hu-HU" dirty="0"/>
              <a:t> 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2" y="1690688"/>
            <a:ext cx="4357511" cy="54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20. század 1945-ig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1914: „Európa hanyatlása”</a:t>
            </a:r>
          </a:p>
          <a:p>
            <a:r>
              <a:rPr lang="hu-HU" dirty="0" smtClean="0"/>
              <a:t>Néhány értelmiségi: Európa egysége</a:t>
            </a:r>
          </a:p>
          <a:p>
            <a:r>
              <a:rPr lang="hu-HU" dirty="0" smtClean="0"/>
              <a:t>A valóság : Európa </a:t>
            </a:r>
            <a:r>
              <a:rPr lang="hu-HU" dirty="0" err="1" smtClean="0"/>
              <a:t>szétforgácsolódik</a:t>
            </a:r>
            <a:r>
              <a:rPr lang="hu-HU" dirty="0" smtClean="0"/>
              <a:t> politikailag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732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sz="1600" dirty="0" smtClean="0"/>
              <a:t>1945 után: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Richard </a:t>
            </a:r>
            <a:r>
              <a:rPr lang="hu-HU" dirty="0" err="1"/>
              <a:t>Coudenhove-Kalergi</a:t>
            </a:r>
            <a:r>
              <a:rPr lang="hu-HU" dirty="0"/>
              <a:t> </a:t>
            </a:r>
            <a:r>
              <a:rPr lang="hu-HU" dirty="0" smtClean="0"/>
              <a:t>gróf </a:t>
            </a:r>
            <a:br>
              <a:rPr lang="hu-HU" dirty="0" smtClean="0"/>
            </a:br>
            <a:r>
              <a:rPr lang="hu-HU" sz="4000" dirty="0" smtClean="0"/>
              <a:t>(1894 – 1972)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páneurópa</a:t>
            </a:r>
            <a:r>
              <a:rPr lang="hu-HU" sz="2000" dirty="0"/>
              <a:t> </a:t>
            </a:r>
            <a:r>
              <a:rPr lang="hu-HU" sz="2000" dirty="0" smtClean="0"/>
              <a:t>mozgalom alapítója (1923)</a:t>
            </a:r>
          </a:p>
          <a:p>
            <a:r>
              <a:rPr lang="hu-HU" sz="2000" dirty="0" smtClean="0"/>
              <a:t> a </a:t>
            </a:r>
            <a:r>
              <a:rPr lang="hu-HU" sz="2000" dirty="0"/>
              <a:t>nemzetállamok felszámolásával az egységes európai állam megteremtését tűzte ki célul, 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főleg </a:t>
            </a:r>
            <a:r>
              <a:rPr lang="hu-HU" sz="2000" dirty="0"/>
              <a:t>politikai és kulturális </a:t>
            </a:r>
            <a:r>
              <a:rPr lang="hu-HU" sz="2000" dirty="0" smtClean="0"/>
              <a:t>egység</a:t>
            </a:r>
          </a:p>
          <a:p>
            <a:r>
              <a:rPr lang="hu-HU" sz="2000" dirty="0" smtClean="0"/>
              <a:t>nem </a:t>
            </a:r>
            <a:r>
              <a:rPr lang="hu-HU" sz="2000" dirty="0"/>
              <a:t>szántak szerepet a Szovjetuniónak és </a:t>
            </a:r>
            <a:r>
              <a:rPr lang="hu-HU" sz="2000" dirty="0" smtClean="0"/>
              <a:t>Nagy-Britanniának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94" y="3549453"/>
            <a:ext cx="1743456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5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Aristide</a:t>
            </a:r>
            <a:r>
              <a:rPr lang="hu-HU" dirty="0"/>
              <a:t> </a:t>
            </a:r>
            <a:r>
              <a:rPr lang="hu-HU" dirty="0" err="1" smtClean="0"/>
              <a:t>Briand</a:t>
            </a:r>
            <a:r>
              <a:rPr lang="hu-HU" dirty="0" smtClean="0"/>
              <a:t> (1862 – 1932)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memorandum (</a:t>
            </a:r>
            <a:r>
              <a:rPr lang="hu-HU" dirty="0" smtClean="0"/>
              <a:t>1929) - </a:t>
            </a:r>
            <a:r>
              <a:rPr lang="hu-HU" dirty="0"/>
              <a:t>egy európai konföderáció megvalósítását tűzte ki </a:t>
            </a:r>
            <a:r>
              <a:rPr lang="hu-HU" dirty="0" smtClean="0"/>
              <a:t>célul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684463"/>
            <a:ext cx="254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2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emberi jogok egyetemes </a:t>
            </a:r>
            <a:r>
              <a:rPr lang="hu-HU" dirty="0" smtClean="0"/>
              <a:t>nyilatkozata (1948)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ENSZ nyilatkozata </a:t>
            </a:r>
            <a:r>
              <a:rPr lang="hu-HU" dirty="0"/>
              <a:t>a minden embert megillető alapvető </a:t>
            </a:r>
            <a:r>
              <a:rPr lang="hu-HU" dirty="0" smtClean="0"/>
              <a:t>jogokról</a:t>
            </a:r>
          </a:p>
          <a:p>
            <a:r>
              <a:rPr lang="hu-HU" dirty="0"/>
              <a:t>bevezetőből és 30 cikkből </a:t>
            </a:r>
            <a:r>
              <a:rPr lang="hu-HU" dirty="0" smtClean="0"/>
              <a:t>áll</a:t>
            </a:r>
          </a:p>
          <a:p>
            <a:r>
              <a:rPr lang="hu-HU" dirty="0" smtClean="0"/>
              <a:t>az </a:t>
            </a:r>
            <a:r>
              <a:rPr lang="hu-HU" dirty="0"/>
              <a:t>alapvető polgári, kulturális, gazdasági, politikai és szociális </a:t>
            </a:r>
            <a:r>
              <a:rPr lang="hu-HU" dirty="0" smtClean="0"/>
              <a:t>jogok</a:t>
            </a:r>
          </a:p>
          <a:p>
            <a:r>
              <a:rPr lang="hu-HU" dirty="0" smtClean="0"/>
              <a:t>megilletnek </a:t>
            </a:r>
            <a:r>
              <a:rPr lang="hu-HU" dirty="0"/>
              <a:t>minden embert, fajra, színre, nemre, nyelvre, vallásra vagy politikai meggyőződésre való tekintet </a:t>
            </a:r>
            <a:r>
              <a:rPr lang="hu-HU" dirty="0" smtClean="0"/>
              <a:t>nélkül</a:t>
            </a:r>
          </a:p>
          <a:p>
            <a:r>
              <a:rPr lang="hu-HU" dirty="0" smtClean="0"/>
              <a:t>Nem </a:t>
            </a:r>
            <a:r>
              <a:rPr lang="hu-HU" dirty="0"/>
              <a:t>törvényerejű és így nem kötelez, de hatásosan lehet vele diplomáciai és erkölcsi nyomást gyakorolni </a:t>
            </a:r>
            <a:r>
              <a:rPr lang="hu-HU" dirty="0" smtClean="0"/>
              <a:t>kormányzatokra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9482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smtClean="0"/>
              <a:t>30 </a:t>
            </a:r>
            <a:r>
              <a:rPr lang="hu-HU" dirty="0"/>
              <a:t>cikk legfontosabb elemei:</a:t>
            </a:r>
          </a:p>
          <a:p>
            <a:r>
              <a:rPr lang="hu-HU" dirty="0"/>
              <a:t>jog az élethez, szabadsághoz és biztonsághoz;</a:t>
            </a:r>
          </a:p>
          <a:p>
            <a:r>
              <a:rPr lang="hu-HU" dirty="0" smtClean="0"/>
              <a:t>Jog a művelődéshez;</a:t>
            </a:r>
            <a:endParaRPr lang="hu-HU" dirty="0"/>
          </a:p>
          <a:p>
            <a:r>
              <a:rPr lang="hu-HU" dirty="0"/>
              <a:t>jog a kulturális életben való részvételhez;</a:t>
            </a:r>
          </a:p>
          <a:p>
            <a:r>
              <a:rPr lang="hu-HU" dirty="0"/>
              <a:t>jog a magántulajdonhoz;</a:t>
            </a:r>
          </a:p>
          <a:p>
            <a:r>
              <a:rPr lang="hu-HU" dirty="0"/>
              <a:t>védelem a kínzás, a kegyetlen, embertelen bánásmód és büntetés elől;</a:t>
            </a:r>
          </a:p>
          <a:p>
            <a:r>
              <a:rPr lang="hu-HU" dirty="0"/>
              <a:t>a gondolat, lelkiismeret és vallás szabadsága;</a:t>
            </a:r>
          </a:p>
          <a:p>
            <a:r>
              <a:rPr lang="hu-HU" dirty="0"/>
              <a:t>a vélemény és kifejezése szabadsága.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28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Terület: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10,5 millió km²</a:t>
            </a:r>
          </a:p>
          <a:p>
            <a:r>
              <a:rPr lang="hu-HU" dirty="0"/>
              <a:t> </a:t>
            </a:r>
            <a:r>
              <a:rPr lang="hu-HU" dirty="0" smtClean="0"/>
              <a:t>              a Föld alig 2 %-a</a:t>
            </a:r>
          </a:p>
          <a:p>
            <a:r>
              <a:rPr lang="hu-HU" dirty="0"/>
              <a:t> </a:t>
            </a:r>
            <a:r>
              <a:rPr lang="hu-HU" dirty="0" smtClean="0"/>
              <a:t>              a szárazföld 7 %-a</a:t>
            </a:r>
          </a:p>
          <a:p>
            <a:r>
              <a:rPr lang="hu-HU" dirty="0"/>
              <a:t> </a:t>
            </a:r>
            <a:r>
              <a:rPr lang="hu-HU" dirty="0" smtClean="0"/>
              <a:t>              az i. sz. körül azt hitték: a Föld 5/12 része</a:t>
            </a:r>
          </a:p>
          <a:p>
            <a:pPr marL="0" indent="0">
              <a:buNone/>
            </a:pPr>
            <a:r>
              <a:rPr lang="hu-HU" u="sng" dirty="0" smtClean="0"/>
              <a:t>Európa lakossága: </a:t>
            </a:r>
          </a:p>
          <a:p>
            <a:r>
              <a:rPr lang="hu-HU" dirty="0" smtClean="0"/>
              <a:t>1750. körül:  140 Millió</a:t>
            </a:r>
          </a:p>
          <a:p>
            <a:r>
              <a:rPr lang="hu-HU" dirty="0" smtClean="0"/>
              <a:t>1850.              280 Millió</a:t>
            </a:r>
          </a:p>
          <a:p>
            <a:r>
              <a:rPr lang="hu-HU" dirty="0" smtClean="0"/>
              <a:t>1900.              több, mint 400 Millió</a:t>
            </a:r>
          </a:p>
          <a:p>
            <a:r>
              <a:rPr lang="hu-HU" dirty="0" smtClean="0"/>
              <a:t>20. sz. vége    kb. 700 Millió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80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emberi jogok európai </a:t>
            </a:r>
            <a:r>
              <a:rPr lang="hu-HU" b="1" dirty="0" smtClean="0"/>
              <a:t>egyezménye (1950)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Európa Tanács</a:t>
            </a:r>
          </a:p>
          <a:p>
            <a:r>
              <a:rPr lang="hu-HU" dirty="0" smtClean="0"/>
              <a:t>Az </a:t>
            </a:r>
            <a:r>
              <a:rPr lang="hu-HU" dirty="0"/>
              <a:t>egyezmény számos emberi jogot garantál, amelyet a nemzeti alkotmányok, köztük a magyar alkotmány is az állampolgári jogok formájában lényegileg azonosan határoz meg (pl. élethez való jog, szólás-, vallásszabadság, a gyülekezés és egyesülés szabadsága, magánélethez, tulajdonhoz való jog, személyes szabadsághoz és tisztességes eljáráshoz való jog</a:t>
            </a:r>
            <a:r>
              <a:rPr lang="hu-HU" dirty="0" smtClean="0"/>
              <a:t>).</a:t>
            </a:r>
          </a:p>
          <a:p>
            <a:r>
              <a:rPr lang="hu-HU" dirty="0" smtClean="0"/>
              <a:t>Nemzetközi ellenőrzés rendszer – Strasbourgi Bíróság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0684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Polgári és </a:t>
            </a:r>
            <a:r>
              <a:rPr lang="hu-HU" dirty="0" smtClean="0"/>
              <a:t>Politikai Jogok Nemzetközi Egyezségokmánya (1966)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ENSZ</a:t>
            </a:r>
          </a:p>
          <a:p>
            <a:r>
              <a:rPr lang="hu-HU" dirty="0" smtClean="0"/>
              <a:t>Különbségek az </a:t>
            </a:r>
            <a:r>
              <a:rPr lang="hu-HU" dirty="0" err="1" smtClean="0"/>
              <a:t>előzőekhez</a:t>
            </a:r>
            <a:r>
              <a:rPr lang="hu-HU" dirty="0" smtClean="0"/>
              <a:t>:</a:t>
            </a:r>
          </a:p>
          <a:p>
            <a:r>
              <a:rPr lang="hu-HU" dirty="0" smtClean="0"/>
              <a:t>Megkülönböztetés tilalma</a:t>
            </a:r>
          </a:p>
          <a:p>
            <a:r>
              <a:rPr lang="hu-HU" dirty="0" smtClean="0"/>
              <a:t>Férfiak, nők egyenjogúsága</a:t>
            </a:r>
          </a:p>
          <a:p>
            <a:r>
              <a:rPr lang="hu-HU" dirty="0" smtClean="0"/>
              <a:t>Élethez való jog</a:t>
            </a:r>
          </a:p>
          <a:p>
            <a:r>
              <a:rPr lang="hu-HU" dirty="0" smtClean="0"/>
              <a:t>Néhány emberi jog megerősítése (pl. </a:t>
            </a:r>
            <a:r>
              <a:rPr lang="hu-HU" dirty="0" err="1" smtClean="0"/>
              <a:t>vallásszab</a:t>
            </a:r>
            <a:r>
              <a:rPr lang="hu-HU" dirty="0" smtClean="0"/>
              <a:t>., szabad véleménynyilvánítás szab., stb.)</a:t>
            </a:r>
          </a:p>
          <a:p>
            <a:r>
              <a:rPr lang="hu-HU" dirty="0" smtClean="0"/>
              <a:t>Kínzás, kegyetlen, embertelen, megalázó bánásmód/büntetés, rabszolgaság/ r.kereskedelem tilalma</a:t>
            </a:r>
          </a:p>
          <a:p>
            <a:r>
              <a:rPr lang="hu-HU" dirty="0" smtClean="0"/>
              <a:t>Háborús propaganda, gyűlöletkeltés tilalma</a:t>
            </a:r>
          </a:p>
          <a:p>
            <a:r>
              <a:rPr lang="hu-HU" dirty="0" smtClean="0"/>
              <a:t>Létrehozza az Emberi Jogok Bizottságát,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67149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és Szociális Jogok Nemzetközi Egyezségokmánya (1966)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ENSZ</a:t>
            </a:r>
          </a:p>
          <a:p>
            <a:r>
              <a:rPr lang="hu-HU" dirty="0" smtClean="0"/>
              <a:t>Népek önrendelkezési joga</a:t>
            </a:r>
          </a:p>
          <a:p>
            <a:r>
              <a:rPr lang="hu-HU" dirty="0" smtClean="0"/>
              <a:t>Nemek közötti egyenlőség</a:t>
            </a:r>
          </a:p>
          <a:p>
            <a:r>
              <a:rPr lang="hu-HU" dirty="0" smtClean="0"/>
              <a:t>Munkához való jog</a:t>
            </a:r>
          </a:p>
          <a:p>
            <a:r>
              <a:rPr lang="hu-HU" dirty="0" smtClean="0"/>
              <a:t>Igazságos munkafeltételek – méltányos bérezés</a:t>
            </a:r>
          </a:p>
          <a:p>
            <a:r>
              <a:rPr lang="hu-HU" dirty="0" smtClean="0"/>
              <a:t>Szakszervezetek alapítása</a:t>
            </a:r>
          </a:p>
          <a:p>
            <a:r>
              <a:rPr lang="hu-HU" dirty="0" smtClean="0"/>
              <a:t>Családhoz való jog</a:t>
            </a:r>
          </a:p>
          <a:p>
            <a:r>
              <a:rPr lang="hu-HU" dirty="0" smtClean="0"/>
              <a:t>Egészséghez való jog</a:t>
            </a:r>
          </a:p>
          <a:p>
            <a:r>
              <a:rPr lang="hu-HU" dirty="0" smtClean="0"/>
              <a:t>Művelődéshez való jog</a:t>
            </a:r>
          </a:p>
          <a:p>
            <a:r>
              <a:rPr lang="hu-HU" dirty="0" smtClean="0"/>
              <a:t>Ingyenes alapfokú oktatás</a:t>
            </a:r>
          </a:p>
          <a:p>
            <a:r>
              <a:rPr lang="hu-HU" dirty="0" smtClean="0"/>
              <a:t>Az államok </a:t>
            </a:r>
            <a:r>
              <a:rPr lang="hu-HU" dirty="0"/>
              <a:t>jelentéseket küldenek saját </a:t>
            </a:r>
            <a:r>
              <a:rPr lang="hu-HU" dirty="0" smtClean="0"/>
              <a:t>intézkedéseikről az ENSZ Főtitkárának → Gazdasági Szociális Tanács → Emberi Jogok Bizottsága (ajánlást fogalmazhat meg)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5962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Európa egysége mesterséges vagy a történelmi múlt emléke?</a:t>
            </a:r>
          </a:p>
          <a:p>
            <a:r>
              <a:rPr lang="hu-HU" dirty="0" smtClean="0"/>
              <a:t>Európai államok kormányai először szorgalmaznak olyan folyamatot, amely kölcsönös egyezmények re alapszik</a:t>
            </a:r>
          </a:p>
          <a:p>
            <a:r>
              <a:rPr lang="hu-HU" dirty="0" smtClean="0"/>
              <a:t>Gyarmati birodalmak felbomlása , a Szovjetunió felbomlás, népek önrendelkezési joga</a:t>
            </a:r>
          </a:p>
          <a:p>
            <a:r>
              <a:rPr lang="hu-HU" dirty="0" smtClean="0"/>
              <a:t>Európa többezer éve létezik</a:t>
            </a:r>
          </a:p>
          <a:p>
            <a:r>
              <a:rPr lang="hu-HU" dirty="0" smtClean="0"/>
              <a:t>Jó és rossz- de ehhez vezetett</a:t>
            </a:r>
          </a:p>
          <a:p>
            <a:r>
              <a:rPr lang="hu-HU" dirty="0" smtClean="0"/>
              <a:t>Most felcsillant a harmónia reménye</a:t>
            </a:r>
          </a:p>
          <a:p>
            <a:r>
              <a:rPr lang="hu-HU" dirty="0" smtClean="0"/>
              <a:t>Nem befejezett – tudunk-e élni a kedvező körülményekkel?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61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Más kultúrákhoz képest későn</a:t>
            </a:r>
          </a:p>
          <a:p>
            <a:r>
              <a:rPr lang="hu-HU" dirty="0" smtClean="0"/>
              <a:t>Sokféle nép</a:t>
            </a:r>
          </a:p>
          <a:p>
            <a:r>
              <a:rPr lang="hu-HU" dirty="0" smtClean="0"/>
              <a:t>Sokat átvettek másoktól (kelták: földművelés; rómaiak: írás, jog, közig., városi élet, közlekedés, művészet és tud.; germán: </a:t>
            </a:r>
            <a:r>
              <a:rPr lang="hu-HU" dirty="0" err="1" smtClean="0"/>
              <a:t>hatalomgyak</a:t>
            </a:r>
            <a:r>
              <a:rPr lang="hu-HU" dirty="0" smtClean="0"/>
              <a:t>., erkölcs, asszony, fémkohászat, katonai tudományok; keresztény-zsidó kultúra → inkvizíció, boszorkányüldözés, üldözés + igazságtalanság elleni fellépés reformáció, lelkiismereti szabadság, emberek szabadsága → Deklaráció)  </a:t>
            </a:r>
          </a:p>
          <a:p>
            <a:r>
              <a:rPr lang="hu-HU" dirty="0" smtClean="0"/>
              <a:t>Amerikát is benépesítette (USA)</a:t>
            </a:r>
          </a:p>
          <a:p>
            <a:r>
              <a:rPr lang="hu-HU" dirty="0" smtClean="0"/>
              <a:t>Nem tudta kiirtani magát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791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elrablása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1433690"/>
            <a:ext cx="8703733" cy="5565422"/>
          </a:xfrm>
        </p:spPr>
      </p:pic>
    </p:spTree>
    <p:extLst>
      <p:ext uri="{BB962C8B-B14F-4D97-AF65-F5344CB8AC3E}">
        <p14:creationId xmlns:p14="http://schemas.microsoft.com/office/powerpoint/2010/main" val="150382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Európa szó először a görögöknél</a:t>
            </a:r>
          </a:p>
          <a:p>
            <a:r>
              <a:rPr lang="hu-HU" dirty="0" smtClean="0"/>
              <a:t>Hésziodosz görög költő Kr. e. 700 körül: E. = félistennő, /  </a:t>
            </a:r>
            <a:r>
              <a:rPr lang="hu-HU" dirty="0" err="1" smtClean="0"/>
              <a:t>Okeánosz</a:t>
            </a:r>
            <a:r>
              <a:rPr lang="hu-HU" dirty="0" smtClean="0"/>
              <a:t> 10 000 lányának egyike  /Agenor föníciai király lánya → tehát ázsiai</a:t>
            </a:r>
          </a:p>
          <a:p>
            <a:r>
              <a:rPr lang="hu-HU" dirty="0" smtClean="0"/>
              <a:t>Zeusz bika alakjában megszökteti →3 fiú, közülük </a:t>
            </a:r>
            <a:r>
              <a:rPr lang="hu-HU" dirty="0" err="1" smtClean="0"/>
              <a:t>Minosz</a:t>
            </a:r>
            <a:r>
              <a:rPr lang="hu-HU" dirty="0" smtClean="0"/>
              <a:t> felépíti a krétai labirintust, és az alvilág bírája lesz</a:t>
            </a:r>
          </a:p>
          <a:p>
            <a:r>
              <a:rPr lang="hu-HU" dirty="0" smtClean="0"/>
              <a:t>Kr. e. 8. sz.: földrajzi név = görög szárazföldi területek északi része</a:t>
            </a:r>
          </a:p>
          <a:p>
            <a:r>
              <a:rPr lang="hu-HU" dirty="0" smtClean="0"/>
              <a:t>Kr. </a:t>
            </a:r>
            <a:r>
              <a:rPr lang="hu-HU" dirty="0"/>
              <a:t>e</a:t>
            </a:r>
            <a:r>
              <a:rPr lang="hu-HU" dirty="0" smtClean="0"/>
              <a:t>.  8. -5. sz. : a föld 3 része: Európa, Ázsia, </a:t>
            </a:r>
            <a:r>
              <a:rPr lang="hu-HU" dirty="0" err="1" smtClean="0"/>
              <a:t>Libüa</a:t>
            </a:r>
            <a:r>
              <a:rPr lang="hu-HU" dirty="0" smtClean="0"/>
              <a:t> → Európa értelme kitágult</a:t>
            </a:r>
          </a:p>
          <a:p>
            <a:r>
              <a:rPr lang="hu-HU" dirty="0" smtClean="0"/>
              <a:t>Hérodotosz (i.e. 5. sz.): „Nem tudom kideríteni, hogyan hívták a határok megállapítóit, és azt sem, honnan vették az egyes elnevezéseket, /…/ tudjuk, hogy ez a nő ázsiai eredetű volt, s még csak nem is lépett arra a földre, amelyet a hellének Európának neveznek.”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302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Nyelvi eredet:</a:t>
            </a:r>
          </a:p>
          <a:p>
            <a:r>
              <a:rPr lang="hu-HU" dirty="0" err="1" smtClean="0"/>
              <a:t>Eurus</a:t>
            </a:r>
            <a:r>
              <a:rPr lang="hu-HU" dirty="0" smtClean="0"/>
              <a:t> (görög) = tágas, messzi</a:t>
            </a:r>
          </a:p>
          <a:p>
            <a:r>
              <a:rPr lang="hu-HU" dirty="0" err="1" smtClean="0"/>
              <a:t>Asu</a:t>
            </a:r>
            <a:r>
              <a:rPr lang="hu-HU" dirty="0" smtClean="0"/>
              <a:t>, </a:t>
            </a:r>
            <a:r>
              <a:rPr lang="hu-HU" dirty="0" err="1" smtClean="0"/>
              <a:t>erebu</a:t>
            </a:r>
            <a:r>
              <a:rPr lang="hu-HU" dirty="0" smtClean="0"/>
              <a:t> (akkád) = Nap felkel és nyugszik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38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Nagy  Károly idejében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6" y="1690688"/>
            <a:ext cx="9527822" cy="5319712"/>
          </a:xfrm>
        </p:spPr>
      </p:pic>
    </p:spTree>
    <p:extLst>
      <p:ext uri="{BB962C8B-B14F-4D97-AF65-F5344CB8AC3E}">
        <p14:creationId xmlns:p14="http://schemas.microsoft.com/office/powerpoint/2010/main" val="73733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1826</Words>
  <Application>Microsoft Office PowerPoint</Application>
  <PresentationFormat>Szélesvásznú</PresentationFormat>
  <Paragraphs>202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Office-téma</vt:lpstr>
      <vt:lpstr>Európa</vt:lpstr>
      <vt:lpstr>PowerPoint-bemutató</vt:lpstr>
      <vt:lpstr>PowerPoint-bemutató</vt:lpstr>
      <vt:lpstr>PowerPoint-bemutató</vt:lpstr>
      <vt:lpstr>PowerPoint-bemutató</vt:lpstr>
      <vt:lpstr>Európa elrablása</vt:lpstr>
      <vt:lpstr>PowerPoint-bemutató</vt:lpstr>
      <vt:lpstr>PowerPoint-bemutató</vt:lpstr>
      <vt:lpstr>Európa Nagy  Károly idejében</vt:lpstr>
      <vt:lpstr>Frank Birodalom korában</vt:lpstr>
      <vt:lpstr>9.-10. sz.</vt:lpstr>
      <vt:lpstr>Jáki templom (román)</vt:lpstr>
      <vt:lpstr>Reims</vt:lpstr>
      <vt:lpstr>A kereszténység fénykora (12-13. sz.)</vt:lpstr>
      <vt:lpstr>Dante Alighieri  (1265 – 1321) béke eléréséhez: egyetemes központi hatalom  vagy  katolikus fejedelmek  államszövetsége (Pierre Dubois  szerzetes is)</vt:lpstr>
      <vt:lpstr>14.-15.sz.</vt:lpstr>
      <vt:lpstr>Podjebrád György (1420 – 1471)     </vt:lpstr>
      <vt:lpstr>"A kereszténység leendő békéjéről”</vt:lpstr>
      <vt:lpstr>    II. Piusz pápa (1405 – 1465)   - kereszténység és európaiság -  Európa = ottlakó népek hazája</vt:lpstr>
      <vt:lpstr>16. sz.</vt:lpstr>
      <vt:lpstr>Rotterdami Erasmus (1466 – 1536) „A béke panasza” - államok közötti viták békés rendezése - területi rendezés szükségessége → dinasztikus háborúk kiküszöbölése </vt:lpstr>
      <vt:lpstr> 17. 18. sz.</vt:lpstr>
      <vt:lpstr>Sully herceg  (1560 – 1641) „A Nagy Terv”</vt:lpstr>
      <vt:lpstr>PowerPoint-bemutató</vt:lpstr>
      <vt:lpstr>Hugo Grotius (1583 – 1645) „A háború és béke jogáról” - rendszerezi a szuverén államok közti jogi kötelezettségeket  - A háborúindítás jogos oka nem lehet más, mint az elszenvedett jogtalanság.</vt:lpstr>
      <vt:lpstr>Thomas Hobbes (1588 – 1679)</vt:lpstr>
      <vt:lpstr>John Locke  (1632 – 1704) </vt:lpstr>
      <vt:lpstr>A francia forradalom után és a 19. század</vt:lpstr>
      <vt:lpstr>PowerPoint-bemutató</vt:lpstr>
      <vt:lpstr>Saint Pierre abbé (1658 – 1743)</vt:lpstr>
      <vt:lpstr>Jean-Jacques Rousseau (1712 – 1778)</vt:lpstr>
      <vt:lpstr>Immanuel Kant (1724 – 1804)</vt:lpstr>
      <vt:lpstr>Victor Hugo (1802 – 1885)</vt:lpstr>
      <vt:lpstr>20. század 1945-ig</vt:lpstr>
      <vt:lpstr> 1945 után: </vt:lpstr>
      <vt:lpstr>Richard Coudenhove-Kalergi gróf  (1894 – 1972)</vt:lpstr>
      <vt:lpstr>Aristide Briand (1862 – 1932) </vt:lpstr>
      <vt:lpstr>Az emberi jogok egyetemes nyilatkozata (1948) </vt:lpstr>
      <vt:lpstr>PowerPoint-bemutató</vt:lpstr>
      <vt:lpstr>Az emberi jogok európai egyezménye (1950)</vt:lpstr>
      <vt:lpstr>Polgári és Politikai Jogok Nemzetközi Egyezségokmánya (1966)</vt:lpstr>
      <vt:lpstr>Gazdasági és Szociális Jogok Nemzetközi Egyezségokmánya (1966)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</dc:title>
  <dc:creator>PPKE</dc:creator>
  <cp:lastModifiedBy>Körmendy Renáta</cp:lastModifiedBy>
  <cp:revision>72</cp:revision>
  <dcterms:created xsi:type="dcterms:W3CDTF">2021-04-14T09:16:07Z</dcterms:created>
  <dcterms:modified xsi:type="dcterms:W3CDTF">2021-04-17T07:18:58Z</dcterms:modified>
</cp:coreProperties>
</file>