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8" r:id="rId3"/>
    <p:sldId id="257" r:id="rId4"/>
    <p:sldId id="262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6" r:id="rId19"/>
    <p:sldId id="277" r:id="rId20"/>
    <p:sldId id="278" r:id="rId21"/>
    <p:sldId id="281" r:id="rId22"/>
    <p:sldId id="279" r:id="rId23"/>
    <p:sldId id="280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74" r:id="rId38"/>
    <p:sldId id="275" r:id="rId39"/>
    <p:sldId id="297" r:id="rId40"/>
    <p:sldId id="282" r:id="rId4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1451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2471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04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5473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257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594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02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9566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6350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298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8836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3645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5660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9529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2468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6328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6D07-205A-48A9-AEFE-F4B70B5A7637}" type="datetimeFigureOut">
              <a:rPr lang="hu-HU" smtClean="0"/>
              <a:t>2021. 02. 09.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C469E6-0193-4554-8379-3E24651F48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416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Szeptember_5." TargetMode="External"/><Relationship Id="rId2" Type="http://schemas.openxmlformats.org/officeDocument/2006/relationships/hyperlink" Target="https://hu.wikipedia.org/wiki/163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https://hu.wikipedia.org/wiki/Szeptember_1." TargetMode="External"/><Relationship Id="rId4" Type="http://schemas.openxmlformats.org/officeDocument/2006/relationships/hyperlink" Target="https://hu.wikipedia.org/wiki/1715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8000" dirty="0" smtClean="0"/>
              <a:t>Franciaország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6000" dirty="0" smtClean="0">
                <a:solidFill>
                  <a:schemeClr val="tx1"/>
                </a:solidFill>
              </a:rPr>
              <a:t>9. sz. – 18. sz. </a:t>
            </a:r>
            <a:endParaRPr lang="hu-H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91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Udvar</a:t>
            </a:r>
            <a:br>
              <a:rPr lang="hu-HU" dirty="0" smtClean="0"/>
            </a:br>
            <a:r>
              <a:rPr lang="hu-HU" dirty="0" err="1" smtClean="0"/>
              <a:t>Curia</a:t>
            </a:r>
            <a:r>
              <a:rPr lang="hu-HU" dirty="0" smtClean="0"/>
              <a:t> </a:t>
            </a:r>
            <a:r>
              <a:rPr lang="hu-HU" dirty="0" err="1" smtClean="0"/>
              <a:t>regis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asztalnok = hadvezető, </a:t>
            </a:r>
            <a:r>
              <a:rPr lang="hu-HU" dirty="0" err="1" smtClean="0"/>
              <a:t>prevots</a:t>
            </a:r>
            <a:r>
              <a:rPr lang="hu-HU" dirty="0" smtClean="0"/>
              <a:t> felügyelője</a:t>
            </a:r>
          </a:p>
          <a:p>
            <a:r>
              <a:rPr lang="hu-HU" dirty="0" smtClean="0"/>
              <a:t> pohárnok </a:t>
            </a:r>
            <a:endParaRPr lang="hu-HU" dirty="0"/>
          </a:p>
          <a:p>
            <a:r>
              <a:rPr lang="hu-HU" dirty="0" smtClean="0"/>
              <a:t>Lovászmester = bíró, + hadvezető                                   (asztalnoknak alárendelt)</a:t>
            </a:r>
          </a:p>
          <a:p>
            <a:r>
              <a:rPr lang="hu-HU" dirty="0" smtClean="0"/>
              <a:t>Kamarás = palota felügyelője /→Kincstárnok </a:t>
            </a:r>
          </a:p>
          <a:p>
            <a:r>
              <a:rPr lang="hu-HU" dirty="0" smtClean="0"/>
              <a:t>Pék, szakács, étekmester, orvos, vadász</a:t>
            </a:r>
          </a:p>
          <a:p>
            <a:r>
              <a:rPr lang="hu-HU" dirty="0" smtClean="0"/>
              <a:t>Kancellária (főkancellár = reimsi érsek)/ → Nagypecsétőr</a:t>
            </a:r>
          </a:p>
          <a:p>
            <a:r>
              <a:rPr lang="hu-HU" dirty="0" smtClean="0"/>
              <a:t> + meghívottak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2393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Reims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692696"/>
            <a:ext cx="4538464" cy="6120680"/>
          </a:xfrm>
        </p:spPr>
      </p:pic>
    </p:spTree>
    <p:extLst>
      <p:ext uri="{BB962C8B-B14F-4D97-AF65-F5344CB8AC3E}">
        <p14:creationId xmlns:p14="http://schemas.microsoft.com/office/powerpoint/2010/main" val="1334586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Helyi szervek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Tartományok: Hercegségek, grófságok, őrgrófságok</a:t>
            </a:r>
          </a:p>
          <a:p>
            <a:r>
              <a:rPr lang="hu-HU" dirty="0" smtClean="0"/>
              <a:t>Északon: </a:t>
            </a:r>
            <a:r>
              <a:rPr lang="hu-HU" dirty="0" err="1" smtClean="0"/>
              <a:t>prévot</a:t>
            </a:r>
            <a:endParaRPr lang="hu-HU" dirty="0" smtClean="0"/>
          </a:p>
          <a:p>
            <a:r>
              <a:rPr lang="hu-HU" dirty="0" smtClean="0"/>
              <a:t>Délen: </a:t>
            </a:r>
            <a:r>
              <a:rPr lang="hu-HU" dirty="0" err="1" smtClean="0"/>
              <a:t>vicarius</a:t>
            </a:r>
            <a:endParaRPr lang="hu-HU" dirty="0" smtClean="0"/>
          </a:p>
          <a:p>
            <a:r>
              <a:rPr lang="hu-HU" dirty="0" smtClean="0"/>
              <a:t>Normandia: </a:t>
            </a:r>
            <a:r>
              <a:rPr lang="hu-HU" dirty="0" err="1" smtClean="0"/>
              <a:t>vicomte</a:t>
            </a:r>
            <a:endParaRPr lang="hu-HU" dirty="0" smtClean="0"/>
          </a:p>
          <a:p>
            <a:r>
              <a:rPr lang="hu-HU" dirty="0" err="1" smtClean="0"/>
              <a:t>Bailli-kerületek</a:t>
            </a:r>
            <a:r>
              <a:rPr lang="hu-HU" dirty="0" smtClean="0"/>
              <a:t> (4 db)  1175-től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udvar tagjai, 3 évig, nem  adható bérbe, 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elszámoltatják</a:t>
            </a:r>
          </a:p>
          <a:p>
            <a:pPr marL="0" indent="0">
              <a:buNone/>
            </a:pPr>
            <a:r>
              <a:rPr lang="hu-HU" dirty="0" smtClean="0"/>
              <a:t>Feladat: adószedés, katona toborzás, gazdasági / közigazgatási irányítás, bíráskodás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254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Párizsi parlament</a:t>
            </a:r>
            <a:br>
              <a:rPr lang="hu-HU" dirty="0" smtClean="0"/>
            </a:br>
            <a:r>
              <a:rPr lang="hu-HU" dirty="0" smtClean="0"/>
              <a:t>13. </a:t>
            </a:r>
            <a:r>
              <a:rPr lang="hu-HU" dirty="0" err="1" smtClean="0"/>
              <a:t>sz.-tól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Parlamentum</a:t>
            </a:r>
            <a:r>
              <a:rPr lang="hu-HU" dirty="0" smtClean="0"/>
              <a:t> = megbeszélni</a:t>
            </a:r>
          </a:p>
          <a:p>
            <a:r>
              <a:rPr lang="hu-HU" dirty="0" smtClean="0"/>
              <a:t>Párizsi parlament = bíróság</a:t>
            </a:r>
          </a:p>
          <a:p>
            <a:r>
              <a:rPr lang="hu-HU" dirty="0" err="1" smtClean="0"/>
              <a:t>Paierek</a:t>
            </a:r>
            <a:r>
              <a:rPr lang="hu-HU" dirty="0" smtClean="0"/>
              <a:t> bírósága (6 világi + 6 egyházi úr)</a:t>
            </a:r>
          </a:p>
          <a:p>
            <a:r>
              <a:rPr lang="hu-HU" dirty="0" smtClean="0"/>
              <a:t>Összeolvadnak, marad a párizsi parlament</a:t>
            </a:r>
          </a:p>
          <a:p>
            <a:r>
              <a:rPr lang="hu-HU" dirty="0" smtClean="0"/>
              <a:t>Különleges feladat: Törvények belajstromozása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6853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Számadási Kamara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Pénzügyi felügyelet</a:t>
            </a:r>
          </a:p>
          <a:p>
            <a:r>
              <a:rPr lang="hu-HU" dirty="0" smtClean="0"/>
              <a:t>Bevételek, kiadások nyilvántartása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140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Rendiség kora</a:t>
            </a:r>
            <a:br>
              <a:rPr lang="hu-HU" dirty="0" smtClean="0"/>
            </a:br>
            <a:r>
              <a:rPr lang="hu-HU" dirty="0" smtClean="0"/>
              <a:t>(14. sz. – 15. sz.)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r>
              <a:rPr lang="hu-HU" dirty="0" smtClean="0"/>
              <a:t>Rend =</a:t>
            </a:r>
            <a:r>
              <a:rPr lang="hu-HU" dirty="0"/>
              <a:t> azonos jogokkal és kötelezettségekkel rendelkezők </a:t>
            </a:r>
            <a:r>
              <a:rPr lang="hu-HU" dirty="0" smtClean="0"/>
              <a:t>csoportja </a:t>
            </a:r>
          </a:p>
          <a:p>
            <a:r>
              <a:rPr lang="hu-HU" dirty="0"/>
              <a:t>I. rend: papság</a:t>
            </a:r>
          </a:p>
          <a:p>
            <a:r>
              <a:rPr lang="hu-HU" dirty="0" smtClean="0"/>
              <a:t>II. rend: nemesség</a:t>
            </a:r>
          </a:p>
          <a:p>
            <a:r>
              <a:rPr lang="hu-HU" dirty="0" smtClean="0"/>
              <a:t>III. rend: Harmadik rend = polgárság és szabad parasztság</a:t>
            </a:r>
          </a:p>
          <a:p>
            <a:endParaRPr lang="hu-HU" dirty="0"/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Csak szabadok!!!!!!!!!!!!!!!</a:t>
            </a:r>
          </a:p>
        </p:txBody>
      </p:sp>
    </p:spTree>
    <p:extLst>
      <p:ext uri="{BB962C8B-B14F-4D97-AF65-F5344CB8AC3E}">
        <p14:creationId xmlns:p14="http://schemas.microsoft.com/office/powerpoint/2010/main" val="483553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Város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14. sz. : 25 db város 10 000-nél több lakos</a:t>
            </a:r>
          </a:p>
          <a:p>
            <a:r>
              <a:rPr lang="hu-HU" dirty="0" smtClean="0"/>
              <a:t>Párizs: Kb. 200 000 lakos !!!!!!!!!!!!!!</a:t>
            </a:r>
          </a:p>
          <a:p>
            <a:r>
              <a:rPr lang="hu-HU" dirty="0" smtClean="0"/>
              <a:t>Városi kiváltságlevél: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jog az önkormányzatisághoz</a:t>
            </a:r>
          </a:p>
          <a:p>
            <a:r>
              <a:rPr lang="hu-HU" dirty="0" smtClean="0"/>
              <a:t>Választások</a:t>
            </a:r>
          </a:p>
          <a:p>
            <a:r>
              <a:rPr lang="hu-HU" dirty="0" err="1" smtClean="0"/>
              <a:t>Statutum</a:t>
            </a:r>
            <a:endParaRPr lang="hu-HU" dirty="0" smtClean="0"/>
          </a:p>
          <a:p>
            <a:r>
              <a:rPr lang="hu-HU" dirty="0" smtClean="0"/>
              <a:t>Céhek</a:t>
            </a:r>
          </a:p>
          <a:p>
            <a:r>
              <a:rPr lang="hu-HU" dirty="0" smtClean="0"/>
              <a:t>Jogcsaládok</a:t>
            </a:r>
          </a:p>
          <a:p>
            <a:r>
              <a:rPr lang="hu-HU" dirty="0" smtClean="0"/>
              <a:t>A városi levegő szabaddá tesz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2068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Rendi gyűlések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Általános rendi gyűlés (</a:t>
            </a:r>
            <a:r>
              <a:rPr lang="hu-HU" dirty="0" err="1" smtClean="0"/>
              <a:t>États</a:t>
            </a:r>
            <a:r>
              <a:rPr lang="hu-HU" dirty="0" smtClean="0"/>
              <a:t> </a:t>
            </a:r>
            <a:r>
              <a:rPr lang="hu-HU" dirty="0" err="1" smtClean="0"/>
              <a:t>Généraux</a:t>
            </a:r>
            <a:r>
              <a:rPr lang="hu-HU" dirty="0" smtClean="0"/>
              <a:t>) – adómegszavazás,bíráskodás, törvényhozás kivételesen!!! </a:t>
            </a:r>
          </a:p>
          <a:p>
            <a:r>
              <a:rPr lang="hu-HU" dirty="0" smtClean="0"/>
              <a:t>Előkelők gyűlése (</a:t>
            </a:r>
            <a:r>
              <a:rPr lang="hu-HU" dirty="0" err="1" smtClean="0"/>
              <a:t>Notables</a:t>
            </a:r>
            <a:r>
              <a:rPr lang="hu-HU" dirty="0" smtClean="0"/>
              <a:t>) - tanácsadás</a:t>
            </a:r>
          </a:p>
          <a:p>
            <a:r>
              <a:rPr lang="hu-HU" dirty="0" smtClean="0"/>
              <a:t>Az egyes rendek külön gyűlései – saját érdekképviselet</a:t>
            </a:r>
          </a:p>
          <a:p>
            <a:r>
              <a:rPr lang="hu-HU" dirty="0" smtClean="0"/>
              <a:t>Tartományi rendi gyűlések – helyi ügyek, király rendelkezéseinek végrehajtása, szokásjog összegyűjtése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1749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Harmadik rend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Választott képviselet</a:t>
            </a:r>
          </a:p>
          <a:p>
            <a:r>
              <a:rPr lang="hu-HU" dirty="0" smtClean="0"/>
              <a:t>Panaszok, kérések előadása</a:t>
            </a:r>
          </a:p>
          <a:p>
            <a:r>
              <a:rPr lang="hu-HU" dirty="0" smtClean="0"/>
              <a:t>Utasításhoz kötött - panaszfüzetek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1874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Versailles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760"/>
            <a:ext cx="6194647" cy="5589240"/>
          </a:xfrm>
        </p:spPr>
      </p:pic>
    </p:spTree>
    <p:extLst>
      <p:ext uri="{BB962C8B-B14F-4D97-AF65-F5344CB8AC3E}">
        <p14:creationId xmlns:p14="http://schemas.microsoft.com/office/powerpoint/2010/main" val="1598498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korszakolás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Széttagoltság kora /9. sz. -14. sz./</a:t>
            </a:r>
          </a:p>
          <a:p>
            <a:r>
              <a:rPr lang="hu-HU" dirty="0" smtClean="0"/>
              <a:t>Rendiség kora /14. sz. – 15. sz./</a:t>
            </a:r>
          </a:p>
          <a:p>
            <a:r>
              <a:rPr lang="hu-HU" dirty="0" smtClean="0"/>
              <a:t>Abszolutizmus kora /16. sz. – 18. sz./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8642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Versailles - tükörterem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2"/>
            <a:ext cx="6768752" cy="5661248"/>
          </a:xfrm>
        </p:spPr>
      </p:pic>
    </p:spTree>
    <p:extLst>
      <p:ext uri="{BB962C8B-B14F-4D97-AF65-F5344CB8AC3E}">
        <p14:creationId xmlns:p14="http://schemas.microsoft.com/office/powerpoint/2010/main" val="2929705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XIV. Lajos (</a:t>
            </a:r>
            <a:r>
              <a:rPr lang="hu-HU" sz="1600" dirty="0" smtClean="0">
                <a:hlinkClick r:id="rId2" tooltip="1638"/>
              </a:rPr>
              <a:t>1638</a:t>
            </a:r>
            <a:r>
              <a:rPr lang="hu-HU" sz="1600" dirty="0"/>
              <a:t>. </a:t>
            </a:r>
            <a:r>
              <a:rPr lang="hu-HU" sz="1600" dirty="0">
                <a:hlinkClick r:id="rId3" tooltip="Szeptember 5."/>
              </a:rPr>
              <a:t>szeptember 5.</a:t>
            </a:r>
            <a:r>
              <a:rPr lang="hu-HU" sz="1600" dirty="0"/>
              <a:t> –  </a:t>
            </a:r>
            <a:r>
              <a:rPr lang="hu-HU" sz="1600" dirty="0">
                <a:hlinkClick r:id="rId4" tooltip="1715"/>
              </a:rPr>
              <a:t>1715</a:t>
            </a:r>
            <a:r>
              <a:rPr lang="hu-HU" sz="1600" dirty="0"/>
              <a:t>. </a:t>
            </a:r>
            <a:r>
              <a:rPr lang="hu-HU" sz="1600" dirty="0">
                <a:hlinkClick r:id="rId5" tooltip="Szeptember 1."/>
              </a:rPr>
              <a:t>szeptember 1</a:t>
            </a:r>
            <a:r>
              <a:rPr lang="hu-HU" sz="2400" dirty="0" smtClean="0">
                <a:hlinkClick r:id="rId5" tooltip="Szeptember 1."/>
              </a:rPr>
              <a:t>.</a:t>
            </a:r>
            <a:r>
              <a:rPr lang="hu-HU" sz="2400" dirty="0" smtClean="0"/>
              <a:t>)</a:t>
            </a:r>
            <a:br>
              <a:rPr lang="hu-HU" sz="2400" dirty="0" smtClean="0"/>
            </a:br>
            <a:r>
              <a:rPr lang="hu-HU" sz="2000" dirty="0" smtClean="0"/>
              <a:t>uralkodott: 1651-1715</a:t>
            </a:r>
            <a:endParaRPr lang="hu-HU" sz="20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340768"/>
            <a:ext cx="3600400" cy="5517232"/>
          </a:xfrm>
        </p:spPr>
      </p:pic>
    </p:spTree>
    <p:extLst>
      <p:ext uri="{BB962C8B-B14F-4D97-AF65-F5344CB8AC3E}">
        <p14:creationId xmlns:p14="http://schemas.microsoft.com/office/powerpoint/2010/main" val="3455514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Abszolutizmus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err="1" smtClean="0"/>
              <a:t>Ulpianus</a:t>
            </a:r>
            <a:r>
              <a:rPr lang="hu-HU" dirty="0" smtClean="0"/>
              <a:t>: „</a:t>
            </a:r>
            <a:r>
              <a:rPr lang="hu-HU" dirty="0" err="1"/>
              <a:t>Princeps</a:t>
            </a:r>
            <a:r>
              <a:rPr lang="hu-HU" dirty="0"/>
              <a:t> </a:t>
            </a:r>
            <a:r>
              <a:rPr lang="hu-HU" dirty="0" err="1"/>
              <a:t>legibus</a:t>
            </a:r>
            <a:r>
              <a:rPr lang="hu-HU" dirty="0"/>
              <a:t> </a:t>
            </a:r>
            <a:r>
              <a:rPr lang="hu-HU" dirty="0" err="1"/>
              <a:t>solutus</a:t>
            </a:r>
            <a:r>
              <a:rPr lang="hu-HU" dirty="0"/>
              <a:t>” (az </a:t>
            </a:r>
            <a:r>
              <a:rPr lang="hu-HU" dirty="0" smtClean="0"/>
              <a:t>úr akarata </a:t>
            </a:r>
            <a:r>
              <a:rPr lang="hu-HU" dirty="0"/>
              <a:t>törvény</a:t>
            </a:r>
            <a:r>
              <a:rPr lang="hu-HU" dirty="0" smtClean="0"/>
              <a:t>)</a:t>
            </a:r>
          </a:p>
          <a:p>
            <a:r>
              <a:rPr lang="hu-HU" dirty="0"/>
              <a:t>Jean </a:t>
            </a:r>
            <a:r>
              <a:rPr lang="hu-HU" dirty="0" err="1" smtClean="0"/>
              <a:t>Bodin</a:t>
            </a:r>
            <a:r>
              <a:rPr lang="hu-HU" dirty="0" smtClean="0"/>
              <a:t>:  a </a:t>
            </a:r>
            <a:r>
              <a:rPr lang="hu-HU" dirty="0"/>
              <a:t>legitim uralkodó egyedül Istennek felelős, akitől méltóságát kegyből, de kötelességként kapta. </a:t>
            </a:r>
            <a:endParaRPr lang="hu-HU" dirty="0" smtClean="0"/>
          </a:p>
          <a:p>
            <a:r>
              <a:rPr lang="hu-HU" dirty="0" err="1" smtClean="0"/>
              <a:t>Bodin</a:t>
            </a:r>
            <a:r>
              <a:rPr lang="hu-HU" dirty="0" smtClean="0"/>
              <a:t>: a </a:t>
            </a:r>
            <a:r>
              <a:rPr lang="hu-HU" dirty="0"/>
              <a:t>szuverenitás tana, amely szerint az állami hatalom egységes, törvényes gyakorlóját teljhatalom illeti meg</a:t>
            </a:r>
            <a:r>
              <a:rPr lang="hu-HU" dirty="0" smtClean="0"/>
              <a:t>. (de nem despota)</a:t>
            </a:r>
          </a:p>
          <a:p>
            <a:r>
              <a:rPr lang="hu-HU" dirty="0"/>
              <a:t>Thomas </a:t>
            </a:r>
            <a:r>
              <a:rPr lang="hu-HU" dirty="0" smtClean="0"/>
              <a:t>Hobbes: </a:t>
            </a:r>
            <a:r>
              <a:rPr lang="hu-HU" dirty="0"/>
              <a:t>államelmélete </a:t>
            </a:r>
            <a:r>
              <a:rPr lang="hu-HU" dirty="0" smtClean="0"/>
              <a:t> a </a:t>
            </a:r>
            <a:r>
              <a:rPr lang="hu-HU" dirty="0"/>
              <a:t>természetjogon alapszik</a:t>
            </a:r>
            <a:r>
              <a:rPr lang="hu-HU" dirty="0" smtClean="0"/>
              <a:t>  (</a:t>
            </a:r>
            <a:r>
              <a:rPr lang="hu-HU" dirty="0"/>
              <a:t>A természetjogot az alattvalók védelme érdekében szükséges eszköznek tartotta, de – bibliai alapokon – ragaszkodott egy erős rezsimhez, amelyben a patriarchális államvezetési hagyományok biztosítékát látta. </a:t>
            </a:r>
            <a:r>
              <a:rPr lang="hu-HU" dirty="0" smtClean="0"/>
              <a:t>)</a:t>
            </a:r>
          </a:p>
          <a:p>
            <a:r>
              <a:rPr lang="hu-HU" dirty="0"/>
              <a:t>John </a:t>
            </a:r>
            <a:r>
              <a:rPr lang="hu-HU" dirty="0" smtClean="0"/>
              <a:t>Locke: </a:t>
            </a:r>
            <a:r>
              <a:rPr lang="hu-HU" dirty="0"/>
              <a:t>az uralkodó köteles a társadalmi szerződést betartani, hatalmát alattvalóival megosztani, az isteni és emberi törvények megsértése esetén trónjáról lemondani.</a:t>
            </a:r>
          </a:p>
        </p:txBody>
      </p:sp>
    </p:spTree>
    <p:extLst>
      <p:ext uri="{BB962C8B-B14F-4D97-AF65-F5344CB8AC3E}">
        <p14:creationId xmlns:p14="http://schemas.microsoft.com/office/powerpoint/2010/main" val="2624588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abszolutizmus alatt tágabb értelemben ma is olyan korlátlan uralkodói hatalmat értünk, amelynek gyakorlását mellé- vagy fölérendelt autonóm hatalom, intézményes tényező nem korlátozza. </a:t>
            </a:r>
            <a:endParaRPr lang="hu-HU" dirty="0" smtClean="0"/>
          </a:p>
          <a:p>
            <a:r>
              <a:rPr lang="hu-HU" dirty="0" smtClean="0"/>
              <a:t>Ugyanakkor az abszolút uralkodó alá van vetve Isten törvényeinek, a természetes </a:t>
            </a:r>
            <a:r>
              <a:rPr lang="hu-HU" smtClean="0"/>
              <a:t>igazságosság szabályainak </a:t>
            </a:r>
            <a:r>
              <a:rPr lang="hu-HU" dirty="0" smtClean="0"/>
              <a:t>és az állam alapvető törvényeinek.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1465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XIV. Lajos és kora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5 évesen király – </a:t>
            </a:r>
            <a:r>
              <a:rPr lang="hu-HU" dirty="0" err="1" smtClean="0"/>
              <a:t>régensség</a:t>
            </a:r>
            <a:endParaRPr lang="hu-HU" dirty="0" smtClean="0"/>
          </a:p>
          <a:p>
            <a:r>
              <a:rPr lang="hu-HU" dirty="0" smtClean="0"/>
              <a:t>Anyja: Ausztriai Anna - régensnő</a:t>
            </a:r>
          </a:p>
          <a:p>
            <a:r>
              <a:rPr lang="hu-HU" dirty="0" err="1" smtClean="0"/>
              <a:t>Keresztapja</a:t>
            </a:r>
            <a:r>
              <a:rPr lang="hu-HU" dirty="0" smtClean="0"/>
              <a:t>: </a:t>
            </a:r>
            <a:r>
              <a:rPr lang="hu-HU" dirty="0" err="1" smtClean="0"/>
              <a:t>Mazarin</a:t>
            </a:r>
            <a:r>
              <a:rPr lang="hu-HU" dirty="0" smtClean="0"/>
              <a:t> bíboros (olasz), - kormányzás feladata</a:t>
            </a:r>
          </a:p>
          <a:p>
            <a:r>
              <a:rPr lang="hu-HU" dirty="0" smtClean="0"/>
              <a:t>Jó nevelést kap (francia, latin, olasz, spanyol nyelv, földrajz, szépírás, matematika, rajz, történelem, zene + politikai nevelés – a legtehetségesebbeket állítja majd az állam szolgálatába)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641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múlt: XIII. Lajos és Richelieu keménykezű kormányzása</a:t>
            </a:r>
          </a:p>
          <a:p>
            <a:r>
              <a:rPr lang="hu-HU" dirty="0" smtClean="0"/>
              <a:t>Korábbi befolyásukat akarják: főnemesek, bírák, pénzügyi tisztviselők, főpapok, hataloméhes intrikusok, kalandvágyó szépasszonyok</a:t>
            </a:r>
          </a:p>
          <a:p>
            <a:r>
              <a:rPr lang="hu-HU" dirty="0" smtClean="0"/>
              <a:t>Vidéken: éhínség – intendánsokat elkergetik,</a:t>
            </a:r>
          </a:p>
          <a:p>
            <a:r>
              <a:rPr lang="hu-HU" dirty="0" smtClean="0"/>
              <a:t>Ellenség: külföldi anyakirálynő + külföldi miniszter </a:t>
            </a:r>
          </a:p>
          <a:p>
            <a:r>
              <a:rPr lang="hu-HU" dirty="0" smtClean="0"/>
              <a:t>1648 – 1653 között felkeléssorozatok1648: párizsi parlament bírái kimondják: jogukban áll módosítani a királyi rendeleteket – letartóztatások – barikádok az utcán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3724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Főurak egy része is melléjük áll</a:t>
            </a:r>
          </a:p>
          <a:p>
            <a:r>
              <a:rPr lang="hu-HU" dirty="0" smtClean="0"/>
              <a:t>Királyi család menekül</a:t>
            </a:r>
          </a:p>
          <a:p>
            <a:r>
              <a:rPr lang="hu-HU" dirty="0" smtClean="0"/>
              <a:t>Hercegek lázadása – egész tartományok mellettük – letartóztatások</a:t>
            </a:r>
          </a:p>
          <a:p>
            <a:r>
              <a:rPr lang="hu-HU" dirty="0" smtClean="0"/>
              <a:t>Főpapok is követelik a szabadon bocsátást</a:t>
            </a:r>
          </a:p>
          <a:p>
            <a:r>
              <a:rPr lang="hu-HU" dirty="0" smtClean="0"/>
              <a:t>1651 – </a:t>
            </a:r>
            <a:r>
              <a:rPr lang="hu-HU" dirty="0" err="1" smtClean="0"/>
              <a:t>Mazarin</a:t>
            </a:r>
            <a:r>
              <a:rPr lang="hu-HU" dirty="0" smtClean="0"/>
              <a:t> elhagyja Párizst, majd külföldre</a:t>
            </a:r>
          </a:p>
          <a:p>
            <a:r>
              <a:rPr lang="hu-HU" dirty="0" smtClean="0"/>
              <a:t>Szabadon bocsátások</a:t>
            </a:r>
          </a:p>
          <a:p>
            <a:r>
              <a:rPr lang="hu-HU" dirty="0" smtClean="0"/>
              <a:t>Köznemesek: hívják össze rendszeresen a rendi gyűlést – ezt ellenzik: bírák, főnemesek, papság, kormány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8672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Mazarin</a:t>
            </a:r>
            <a:r>
              <a:rPr lang="hu-HU" dirty="0" smtClean="0"/>
              <a:t>: „Nem szabad, hogy Felségednek kétségei legyenek az iránt, hogy kiegyezzen olyan személyekkel, akik ártalmára voltak. Viselkedésének szabályait sohase irányítsa a gyűlölet vagy szeretet szenvedélye, hanem az állam előnyeinek érdekei.”</a:t>
            </a:r>
          </a:p>
          <a:p>
            <a:r>
              <a:rPr lang="hu-HU" dirty="0" smtClean="0"/>
              <a:t>1651. szept. 5.: Lajos 13 éves lett – nagykorú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     párizsi parlament </a:t>
            </a:r>
            <a:r>
              <a:rPr lang="hu-HU" dirty="0" err="1" smtClean="0"/>
              <a:t>Mazarint</a:t>
            </a:r>
            <a:r>
              <a:rPr lang="hu-HU" dirty="0" smtClean="0"/>
              <a:t> távollétében száműzte</a:t>
            </a:r>
          </a:p>
          <a:p>
            <a:r>
              <a:rPr lang="hu-HU" dirty="0" smtClean="0"/>
              <a:t>Condé herceg (+12 ezer katona) délen szövetséget köt a spanyol királlyal – király 4000 katonával utána – </a:t>
            </a:r>
            <a:r>
              <a:rPr lang="hu-HU" dirty="0" err="1" smtClean="0"/>
              <a:t>Mazarin</a:t>
            </a:r>
            <a:r>
              <a:rPr lang="hu-HU" dirty="0" smtClean="0"/>
              <a:t> 4000 német zsoldossal be – újra káosz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568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Saját unokanővére uszít ellene – polgároknak elege van</a:t>
            </a:r>
          </a:p>
          <a:p>
            <a:r>
              <a:rPr lang="hu-HU" dirty="0" err="1" smtClean="0"/>
              <a:t>Mazarin</a:t>
            </a:r>
            <a:r>
              <a:rPr lang="hu-HU" dirty="0" smtClean="0"/>
              <a:t> újra el</a:t>
            </a:r>
          </a:p>
          <a:p>
            <a:r>
              <a:rPr lang="hu-HU" dirty="0" smtClean="0"/>
              <a:t>Király általános amnesztiát ígér</a:t>
            </a:r>
          </a:p>
          <a:p>
            <a:r>
              <a:rPr lang="hu-HU" dirty="0" smtClean="0"/>
              <a:t>1653 február: </a:t>
            </a:r>
            <a:r>
              <a:rPr lang="hu-HU" dirty="0" err="1" smtClean="0"/>
              <a:t>Mazarin</a:t>
            </a:r>
            <a:r>
              <a:rPr lang="hu-HU" dirty="0" smtClean="0"/>
              <a:t> újra be – a nép </a:t>
            </a:r>
            <a:r>
              <a:rPr lang="hu-HU" dirty="0" err="1" smtClean="0"/>
              <a:t>ünnepli</a:t>
            </a:r>
            <a:r>
              <a:rPr lang="hu-HU" dirty="0" smtClean="0"/>
              <a:t> – nyártól vége a felkeléseknek</a:t>
            </a:r>
          </a:p>
          <a:p>
            <a:r>
              <a:rPr lang="hu-HU" dirty="0" smtClean="0"/>
              <a:t>Kb. 2 millió halálos áldozat, gazdasági megtorpanás</a:t>
            </a:r>
          </a:p>
          <a:p>
            <a:r>
              <a:rPr lang="hu-HU" dirty="0" smtClean="0"/>
              <a:t>Király </a:t>
            </a:r>
            <a:r>
              <a:rPr lang="hu-HU" dirty="0" err="1" smtClean="0"/>
              <a:t>sokmindent</a:t>
            </a:r>
            <a:r>
              <a:rPr lang="hu-HU" dirty="0" smtClean="0"/>
              <a:t> megtapasztalt – felesküdött a rendre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1254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1654 (16 éves) – ünnepélyes királlyá szentelés</a:t>
            </a:r>
          </a:p>
          <a:p>
            <a:r>
              <a:rPr lang="hu-HU" dirty="0" smtClean="0"/>
              <a:t>Intendánsokat vissza a tartományokba</a:t>
            </a:r>
          </a:p>
          <a:p>
            <a:r>
              <a:rPr lang="hu-HU" dirty="0" smtClean="0"/>
              <a:t>Spanyolokkal béke</a:t>
            </a:r>
          </a:p>
          <a:p>
            <a:r>
              <a:rPr lang="hu-HU" dirty="0" smtClean="0"/>
              <a:t>Belföldön kegyelmezés</a:t>
            </a:r>
          </a:p>
          <a:p>
            <a:r>
              <a:rPr lang="hu-HU" dirty="0" smtClean="0"/>
              <a:t>Spanyol feleség</a:t>
            </a:r>
          </a:p>
          <a:p>
            <a:r>
              <a:rPr lang="hu-HU" dirty="0" smtClean="0"/>
              <a:t>1661: </a:t>
            </a:r>
            <a:r>
              <a:rPr lang="hu-HU" dirty="0" err="1" smtClean="0"/>
              <a:t>Mazarin</a:t>
            </a:r>
            <a:r>
              <a:rPr lang="hu-HU" dirty="0" smtClean="0"/>
              <a:t> meghal – király kijelenti: nem lesz többé 1. minisztere, ő fog irányítani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9453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széttagolt Franciaországban </a:t>
            </a:r>
            <a:br>
              <a:rPr lang="hu-HU" dirty="0" smtClean="0"/>
            </a:br>
            <a:r>
              <a:rPr lang="hu-HU" dirty="0" smtClean="0"/>
              <a:t>1154-ben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84784"/>
            <a:ext cx="5112568" cy="5472608"/>
          </a:xfrm>
        </p:spPr>
      </p:pic>
    </p:spTree>
    <p:extLst>
      <p:ext uri="{BB962C8B-B14F-4D97-AF65-F5344CB8AC3E}">
        <p14:creationId xmlns:p14="http://schemas.microsoft.com/office/powerpoint/2010/main" val="3082427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42415" y="2243666"/>
            <a:ext cx="6591985" cy="3777622"/>
          </a:xfrm>
        </p:spPr>
        <p:txBody>
          <a:bodyPr/>
          <a:lstStyle/>
          <a:p>
            <a:r>
              <a:rPr lang="hu-HU" dirty="0" smtClean="0"/>
              <a:t>Legenda: Lajos alacsony volt – valójában 187 cm magas!! , jó megjelenésű, udvarias</a:t>
            </a:r>
          </a:p>
          <a:p>
            <a:r>
              <a:rPr lang="hu-HU" dirty="0" smtClean="0"/>
              <a:t>Szigorúan fellép azokkal szemben, akik megkérdőjelezik hatalmát</a:t>
            </a:r>
          </a:p>
          <a:p>
            <a:r>
              <a:rPr lang="hu-HU" dirty="0" smtClean="0"/>
              <a:t>Hatalom Istentől való, senki  nem ellenőrzi, de a törvényeket, kiváltságokat tiszteletben kell tartania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1991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Gyakorlati újítások: királyi tanácsból eltávolítja a család tagjait</a:t>
            </a:r>
          </a:p>
          <a:p>
            <a:r>
              <a:rPr lang="hu-HU" dirty="0"/>
              <a:t>Legfontosabb kérdéseket minisztereivel beszéli </a:t>
            </a:r>
            <a:r>
              <a:rPr lang="hu-HU" dirty="0" smtClean="0"/>
              <a:t>meg (Colbert pénzügyminiszter)</a:t>
            </a:r>
          </a:p>
          <a:p>
            <a:r>
              <a:rPr lang="hu-HU" dirty="0" smtClean="0"/>
              <a:t>Minisztereit ellenőrzi</a:t>
            </a:r>
          </a:p>
          <a:p>
            <a:r>
              <a:rPr lang="hu-HU" dirty="0" smtClean="0"/>
              <a:t>Végső döntést a király hozza</a:t>
            </a:r>
          </a:p>
          <a:p>
            <a:r>
              <a:rPr lang="hu-HU" dirty="0" smtClean="0"/>
              <a:t>Colbert: hatékony államgépezet, költségvetési egyensúly, megkétszerezte a jövedelmeket, felére csökkentette a kiadásokat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0522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Király: tiszteletben tartja a kiváltságokat, bírák, főnemesek politikai befolyását csökkenti, képzett hivatalnokok, de a helyi önkormányzatokat nem számolja fel, központi kormányzat hatalmának kiterjesztése</a:t>
            </a:r>
          </a:p>
          <a:p>
            <a:r>
              <a:rPr lang="hu-HU" dirty="0" smtClean="0"/>
              <a:t>20 milliós társadalom, 700 -800 fő a központi államapparátusban, 1665-ben: 47.500 fő vidéki hivatalnokokkal együtt</a:t>
            </a:r>
          </a:p>
          <a:p>
            <a:r>
              <a:rPr lang="hu-HU" dirty="0" smtClean="0"/>
              <a:t>Főnemesség újra az udvarban</a:t>
            </a:r>
          </a:p>
          <a:p>
            <a:r>
              <a:rPr lang="hu-HU" dirty="0" smtClean="0"/>
              <a:t>Versailles-t elkezdik építeni (éves kiadásokból 3-4%)</a:t>
            </a:r>
          </a:p>
          <a:p>
            <a:r>
              <a:rPr lang="hu-HU" dirty="0" err="1" smtClean="0"/>
              <a:t>Corneille</a:t>
            </a:r>
            <a:r>
              <a:rPr lang="hu-HU" dirty="0" smtClean="0"/>
              <a:t>, Racine, </a:t>
            </a:r>
            <a:r>
              <a:rPr lang="hu-HU" dirty="0" err="1" smtClean="0"/>
              <a:t>Moliere</a:t>
            </a:r>
            <a:r>
              <a:rPr lang="hu-HU" dirty="0" smtClean="0"/>
              <a:t>, La Fontaine – Lully – építészek – képzőművészek – tudósok támogatása</a:t>
            </a:r>
          </a:p>
          <a:p>
            <a:r>
              <a:rPr lang="hu-HU" dirty="0" smtClean="0"/>
              <a:t>Francia lett a diplomácia nyelve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8777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1678: hadsereg 280 000 fő</a:t>
            </a:r>
          </a:p>
          <a:p>
            <a:r>
              <a:rPr lang="hu-HU" dirty="0" smtClean="0"/>
              <a:t>1671: több hadihajó, mint Angliának és Hollandiának együttvéve</a:t>
            </a:r>
          </a:p>
          <a:p>
            <a:r>
              <a:rPr lang="hu-HU" dirty="0" smtClean="0"/>
              <a:t>Kiadások több mint a fele a hadseregre (békeidőben!!!) – (háborúban: 75 %)</a:t>
            </a:r>
          </a:p>
          <a:p>
            <a:r>
              <a:rPr lang="hu-HU" dirty="0" smtClean="0"/>
              <a:t>Anglia: belpolitikai gondok</a:t>
            </a:r>
          </a:p>
          <a:p>
            <a:r>
              <a:rPr lang="hu-HU" dirty="0" smtClean="0"/>
              <a:t>Ausztria: török veszély</a:t>
            </a:r>
          </a:p>
          <a:p>
            <a:r>
              <a:rPr lang="hu-HU" dirty="0" smtClean="0"/>
              <a:t>Spanyolország. Pénzügyi gondok</a:t>
            </a:r>
          </a:p>
          <a:p>
            <a:r>
              <a:rPr lang="hu-HU" dirty="0" smtClean="0"/>
              <a:t>Gyarmatok bővítése</a:t>
            </a:r>
          </a:p>
          <a:p>
            <a:r>
              <a:rPr lang="hu-HU" dirty="0" smtClean="0"/>
              <a:t>1685: nantes-i ediktum visszavonása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0900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1680-as évek: fordulat a világban</a:t>
            </a:r>
          </a:p>
          <a:p>
            <a:r>
              <a:rPr lang="hu-HU" dirty="0" smtClean="0"/>
              <a:t>Felvilágosodás</a:t>
            </a:r>
          </a:p>
          <a:p>
            <a:r>
              <a:rPr lang="hu-HU" dirty="0" smtClean="0"/>
              <a:t>Távolsági kereskedelem jelentőssé válik</a:t>
            </a:r>
          </a:p>
          <a:p>
            <a:r>
              <a:rPr lang="hu-HU" dirty="0" smtClean="0"/>
              <a:t>Törökök Magyarországról elmennek</a:t>
            </a:r>
          </a:p>
          <a:p>
            <a:r>
              <a:rPr lang="hu-HU" dirty="0" smtClean="0"/>
              <a:t>Anglia: 1689</a:t>
            </a:r>
          </a:p>
          <a:p>
            <a:r>
              <a:rPr lang="hu-HU" dirty="0" smtClean="0"/>
              <a:t>Oroszország: reformok</a:t>
            </a:r>
          </a:p>
          <a:p>
            <a:r>
              <a:rPr lang="hu-HU" dirty="0" smtClean="0"/>
              <a:t>1682: Versailles – székhely – néppel közvetlen kapcsolat megszűnik</a:t>
            </a:r>
          </a:p>
          <a:p>
            <a:r>
              <a:rPr lang="hu-HU" dirty="0" smtClean="0"/>
              <a:t>Újabb nemzedék a kormányban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4506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1691-től vette át a közvetlen irányítást a kormányban és nem 1661-ben !</a:t>
            </a:r>
          </a:p>
          <a:p>
            <a:r>
              <a:rPr lang="hu-HU" dirty="0" smtClean="0"/>
              <a:t>1694: fejadó vagyon alapján</a:t>
            </a:r>
          </a:p>
          <a:p>
            <a:r>
              <a:rPr lang="hu-HU" dirty="0" smtClean="0"/>
              <a:t>Közrendűeknek is kiváltságok</a:t>
            </a:r>
          </a:p>
          <a:p>
            <a:r>
              <a:rPr lang="hu-HU" dirty="0" smtClean="0"/>
              <a:t>1700: kereskedelmi tanács – kereskedővárosok képviselői, konzultatív jelleg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5318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Külföldön ellenfelek erősödnek</a:t>
            </a:r>
          </a:p>
          <a:p>
            <a:r>
              <a:rPr lang="hu-HU" dirty="0" smtClean="0"/>
              <a:t>1693-94: éhínség, 1,3 millió halálos áldozat</a:t>
            </a:r>
          </a:p>
          <a:p>
            <a:r>
              <a:rPr lang="hu-HU" dirty="0" smtClean="0"/>
              <a:t>Költséges háborúk</a:t>
            </a:r>
          </a:p>
          <a:p>
            <a:r>
              <a:rPr lang="hu-HU" dirty="0" smtClean="0"/>
              <a:t>Kritikák</a:t>
            </a:r>
          </a:p>
          <a:p>
            <a:r>
              <a:rPr lang="hu-HU" dirty="0" smtClean="0"/>
              <a:t>1701-1714: spanyol örökösödési háború – ellenfelek összefognak</a:t>
            </a:r>
          </a:p>
          <a:p>
            <a:r>
              <a:rPr lang="hu-HU" dirty="0" smtClean="0"/>
              <a:t>Mégis: gazdagabb, népesebb, védhetőbb országot hagyott hátra, mint amit örökölt</a:t>
            </a:r>
          </a:p>
          <a:p>
            <a:r>
              <a:rPr lang="hu-HU" dirty="0" smtClean="0"/>
              <a:t>A következő 60 év a </a:t>
            </a:r>
            <a:r>
              <a:rPr lang="hu-HU" dirty="0" err="1" smtClean="0"/>
              <a:t>fr</a:t>
            </a:r>
            <a:r>
              <a:rPr lang="hu-HU" dirty="0" smtClean="0"/>
              <a:t>. </a:t>
            </a:r>
            <a:r>
              <a:rPr lang="hu-HU" smtClean="0"/>
              <a:t>gazdaság </a:t>
            </a:r>
            <a:r>
              <a:rPr lang="hu-HU" dirty="0" smtClean="0"/>
              <a:t>és kultúra virágkora</a:t>
            </a:r>
          </a:p>
          <a:p>
            <a:r>
              <a:rPr lang="hu-HU" dirty="0" smtClean="0"/>
              <a:t>„Én elmegyek, de  az állam örökre itt marad.”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1682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Abszolutizmus hivatalnokrendszere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Államtitkárságok külügyekre, pénzügyekre, hadügyekre</a:t>
            </a:r>
          </a:p>
          <a:p>
            <a:r>
              <a:rPr lang="hu-HU" dirty="0" smtClean="0"/>
              <a:t>18. </a:t>
            </a:r>
            <a:r>
              <a:rPr lang="hu-HU" dirty="0" err="1" smtClean="0"/>
              <a:t>sz.-ra</a:t>
            </a:r>
            <a:r>
              <a:rPr lang="hu-HU" dirty="0" smtClean="0"/>
              <a:t>: </a:t>
            </a:r>
          </a:p>
          <a:p>
            <a:pPr>
              <a:buFontTx/>
              <a:buChar char="-"/>
            </a:pPr>
            <a:r>
              <a:rPr lang="hu-HU" dirty="0" smtClean="0"/>
              <a:t>Külügyi államtitkár</a:t>
            </a:r>
          </a:p>
          <a:p>
            <a:pPr>
              <a:buFontTx/>
              <a:buChar char="-"/>
            </a:pPr>
            <a:r>
              <a:rPr lang="hu-HU" dirty="0" smtClean="0"/>
              <a:t>Hadügyi államtitkár</a:t>
            </a:r>
          </a:p>
          <a:p>
            <a:pPr>
              <a:buFontTx/>
              <a:buChar char="-"/>
            </a:pPr>
            <a:r>
              <a:rPr lang="hu-HU" dirty="0" smtClean="0"/>
              <a:t>Haditengerészeti államtitkár</a:t>
            </a:r>
          </a:p>
          <a:p>
            <a:pPr>
              <a:buFontTx/>
              <a:buChar char="-"/>
            </a:pPr>
            <a:r>
              <a:rPr lang="hu-HU" dirty="0" smtClean="0"/>
              <a:t>Királyi ház államtitkára (udvar ügyei, belügyek, klérus ügyei)</a:t>
            </a:r>
          </a:p>
          <a:p>
            <a:pPr>
              <a:buFontTx/>
              <a:buChar char="-"/>
            </a:pPr>
            <a:r>
              <a:rPr lang="hu-HU" dirty="0" smtClean="0"/>
              <a:t>Kancellár</a:t>
            </a:r>
          </a:p>
          <a:p>
            <a:pPr>
              <a:buFontTx/>
              <a:buChar char="-"/>
            </a:pPr>
            <a:r>
              <a:rPr lang="hu-HU" dirty="0" smtClean="0"/>
              <a:t>Pénzügyek főellenőre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0405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Intendatúrák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(17. </a:t>
            </a:r>
            <a:r>
              <a:rPr lang="hu-HU" dirty="0" err="1" smtClean="0"/>
              <a:t>sz-tól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1566-tól: utazó felügyelők katonai és pénzügyi kerületekbe</a:t>
            </a:r>
          </a:p>
          <a:p>
            <a:pPr marL="0" indent="0" algn="ctr">
              <a:buNone/>
            </a:pPr>
            <a:r>
              <a:rPr lang="hu-HU" dirty="0"/>
              <a:t>↓</a:t>
            </a:r>
            <a:endParaRPr lang="hu-HU" dirty="0" smtClean="0"/>
          </a:p>
          <a:p>
            <a:r>
              <a:rPr lang="hu-HU" dirty="0" smtClean="0"/>
              <a:t>Pénzügyi,</a:t>
            </a:r>
          </a:p>
          <a:p>
            <a:r>
              <a:rPr lang="hu-HU" dirty="0" smtClean="0"/>
              <a:t>Igazságügyi,</a:t>
            </a:r>
          </a:p>
          <a:p>
            <a:r>
              <a:rPr lang="hu-HU" dirty="0" smtClean="0"/>
              <a:t>Rendészeti,</a:t>
            </a:r>
          </a:p>
          <a:p>
            <a:r>
              <a:rPr lang="hu-HU" dirty="0" smtClean="0"/>
              <a:t>Királyi rendeletek végrehajtásának biztosai</a:t>
            </a:r>
          </a:p>
          <a:p>
            <a:r>
              <a:rPr lang="hu-HU" dirty="0" smtClean="0"/>
              <a:t>Helyi szinten : közigazgatás, pénzügy, bíráskodás </a:t>
            </a:r>
            <a:r>
              <a:rPr lang="hu-HU" smtClean="0"/>
              <a:t>(pénzügyi)</a:t>
            </a:r>
            <a:endParaRPr lang="hu-HU" dirty="0" smtClean="0"/>
          </a:p>
          <a:p>
            <a:r>
              <a:rPr lang="hu-HU" dirty="0" smtClean="0"/>
              <a:t>Felügyeleti szerve: Kérvények tanácsa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5649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nagy változás: </a:t>
            </a:r>
          </a:p>
          <a:p>
            <a:r>
              <a:rPr lang="hu-HU" dirty="0" smtClean="0"/>
              <a:t>a személyi függőségek láncolatát felváltotta  a hivatali tisztségek személytelen hierarchiája,</a:t>
            </a:r>
          </a:p>
          <a:p>
            <a:r>
              <a:rPr lang="hu-HU" dirty="0" smtClean="0"/>
              <a:t> a közhatalom elvált a privát hatalomtól, </a:t>
            </a:r>
          </a:p>
          <a:p>
            <a:r>
              <a:rPr lang="hu-HU" dirty="0" smtClean="0"/>
              <a:t>a közpénzek elváltak a magánpénzektől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5037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széttagoltság kora</a:t>
            </a:r>
            <a:br>
              <a:rPr lang="hu-HU" dirty="0" smtClean="0"/>
            </a:br>
            <a:r>
              <a:rPr lang="hu-HU" dirty="0" smtClean="0"/>
              <a:t>888 – 1301/1302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843. verduni szerződés – nyugati királyság</a:t>
            </a:r>
          </a:p>
          <a:p>
            <a:r>
              <a:rPr lang="hu-HU" dirty="0" smtClean="0"/>
              <a:t>Hatalom alapja a föld</a:t>
            </a:r>
          </a:p>
          <a:p>
            <a:r>
              <a:rPr lang="hu-HU" dirty="0" smtClean="0"/>
              <a:t>Hűbéri viszonyok</a:t>
            </a:r>
          </a:p>
          <a:p>
            <a:pPr marL="0" indent="0">
              <a:buNone/>
            </a:pPr>
            <a:r>
              <a:rPr lang="hu-HU" dirty="0" smtClean="0"/>
              <a:t>          Champagne grófja 10 </a:t>
            </a:r>
            <a:r>
              <a:rPr lang="hu-HU" b="1" i="1" dirty="0" err="1" smtClean="0"/>
              <a:t>seigneur</a:t>
            </a:r>
            <a:r>
              <a:rPr lang="hu-HU" b="1" i="1" dirty="0" smtClean="0"/>
              <a:t> </a:t>
            </a:r>
            <a:r>
              <a:rPr lang="hu-HU" dirty="0" smtClean="0"/>
              <a:t>vazallusa 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                 (1150)      </a:t>
            </a:r>
          </a:p>
          <a:p>
            <a:r>
              <a:rPr lang="hu-HU" dirty="0" smtClean="0"/>
              <a:t>Uradalmak önálló egységek</a:t>
            </a:r>
          </a:p>
          <a:p>
            <a:r>
              <a:rPr lang="hu-HU" dirty="0" err="1" smtClean="0"/>
              <a:t>Feudalizálódó</a:t>
            </a:r>
            <a:r>
              <a:rPr lang="hu-HU" dirty="0" smtClean="0"/>
              <a:t> társadalom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188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5856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Roquetaillade</a:t>
            </a:r>
            <a:r>
              <a:rPr lang="hu-HU" dirty="0"/>
              <a:t> – </a:t>
            </a:r>
            <a:r>
              <a:rPr lang="hu-HU" dirty="0" err="1" smtClean="0"/>
              <a:t>Aquitánia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8. sz. / 12. sz. / 14. sz.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928136"/>
            <a:ext cx="4968552" cy="4929864"/>
          </a:xfrm>
        </p:spPr>
      </p:pic>
    </p:spTree>
    <p:extLst>
      <p:ext uri="{BB962C8B-B14F-4D97-AF65-F5344CB8AC3E}">
        <p14:creationId xmlns:p14="http://schemas.microsoft.com/office/powerpoint/2010/main" val="1059597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Társadalom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Szabadok: </a:t>
            </a:r>
          </a:p>
          <a:p>
            <a:pPr>
              <a:buFontTx/>
              <a:buChar char="-"/>
            </a:pPr>
            <a:r>
              <a:rPr lang="hu-HU" dirty="0" smtClean="0"/>
              <a:t>világi nemesség</a:t>
            </a:r>
          </a:p>
          <a:p>
            <a:pPr>
              <a:buFontTx/>
              <a:buChar char="-"/>
            </a:pPr>
            <a:r>
              <a:rPr lang="hu-HU" dirty="0" smtClean="0"/>
              <a:t>egyházi nemesség</a:t>
            </a:r>
          </a:p>
          <a:p>
            <a:pPr marL="0" indent="0">
              <a:buNone/>
            </a:pPr>
            <a:r>
              <a:rPr lang="hu-HU" dirty="0" smtClean="0"/>
              <a:t>- polgárság</a:t>
            </a:r>
          </a:p>
          <a:p>
            <a:pPr marL="0" indent="0">
              <a:buNone/>
            </a:pPr>
            <a:r>
              <a:rPr lang="hu-HU" dirty="0" smtClean="0"/>
              <a:t>- parasztok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_____________________</a:t>
            </a:r>
          </a:p>
          <a:p>
            <a:pPr algn="ctr"/>
            <a:r>
              <a:rPr lang="hu-HU" dirty="0" smtClean="0"/>
              <a:t>Nem szabadok: jobbágyok</a:t>
            </a:r>
          </a:p>
          <a:p>
            <a:pPr marL="0" indent="0" algn="ctr">
              <a:buNone/>
            </a:pPr>
            <a:r>
              <a:rPr lang="hu-HU" dirty="0" smtClean="0"/>
              <a:t>(személyi és gazdasági függés)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8861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Uradalmak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• Uraság:  hatalom (3 hatalmi ág szerint)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védelem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malom, kemence, szőlőprés használata</a:t>
            </a:r>
          </a:p>
          <a:p>
            <a:pPr marL="0" indent="0">
              <a:buNone/>
            </a:pPr>
            <a:r>
              <a:rPr lang="hu-HU" sz="2200" dirty="0" smtClean="0"/>
              <a:t> </a:t>
            </a:r>
            <a:r>
              <a:rPr lang="hu-HU" dirty="0" smtClean="0"/>
              <a:t>• Jobbágy: pénz-, munka, terményszolgáltatás</a:t>
            </a:r>
          </a:p>
          <a:p>
            <a:pPr marL="0" indent="0">
              <a:buNone/>
            </a:pPr>
            <a:r>
              <a:rPr lang="hu-HU" dirty="0" smtClean="0"/>
              <a:t>                        katonáskodás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földművelés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röghöz kötöttség</a:t>
            </a:r>
          </a:p>
          <a:p>
            <a:pPr marL="0" indent="0">
              <a:buNone/>
            </a:pPr>
            <a:r>
              <a:rPr lang="hu-HU" sz="2400" dirty="0" smtClean="0"/>
              <a:t> </a:t>
            </a:r>
            <a:r>
              <a:rPr lang="hu-HU" dirty="0" smtClean="0"/>
              <a:t>•  Polgár – város – piac – adó/vám</a:t>
            </a:r>
          </a:p>
          <a:p>
            <a:pPr marL="0" indent="0">
              <a:buNone/>
            </a:pPr>
            <a:r>
              <a:rPr lang="hu-HU" sz="2200" dirty="0"/>
              <a:t> </a:t>
            </a:r>
            <a:r>
              <a:rPr lang="hu-HU" dirty="0" smtClean="0"/>
              <a:t>• Szabad paraszt – bérlet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6553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Király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Karolingok leszármazottai</a:t>
            </a:r>
          </a:p>
          <a:p>
            <a:r>
              <a:rPr lang="hu-HU" dirty="0" smtClean="0"/>
              <a:t>987. </a:t>
            </a:r>
            <a:r>
              <a:rPr lang="hu-HU" dirty="0" err="1" smtClean="0"/>
              <a:t>Capet</a:t>
            </a:r>
            <a:r>
              <a:rPr lang="hu-HU" dirty="0" smtClean="0"/>
              <a:t> Hugó (= 1 az urak közül)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</a:t>
            </a:r>
            <a:r>
              <a:rPr lang="hu-HU" dirty="0" err="1" smtClean="0"/>
              <a:t>Capetingek</a:t>
            </a:r>
            <a:r>
              <a:rPr lang="hu-HU" dirty="0" smtClean="0"/>
              <a:t> 1328-ig</a:t>
            </a:r>
          </a:p>
          <a:p>
            <a:r>
              <a:rPr lang="hu-HU" dirty="0" smtClean="0"/>
              <a:t>Angolokkal háborúk (Normandia)</a:t>
            </a:r>
          </a:p>
          <a:p>
            <a:r>
              <a:rPr lang="hu-HU" dirty="0" smtClean="0"/>
              <a:t>Király = szent és sérthetetlen</a:t>
            </a:r>
          </a:p>
          <a:p>
            <a:r>
              <a:rPr lang="hu-HU" dirty="0" smtClean="0"/>
              <a:t>Hatalom kiterjesztése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II. Fülöp Ágost (1180 – 1223)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Szent Lajos (1226 – 1270)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Szép Fülöp (1285 – 1314)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/rex est </a:t>
            </a:r>
            <a:r>
              <a:rPr lang="hu-HU" dirty="0" err="1" smtClean="0"/>
              <a:t>imperator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regno</a:t>
            </a:r>
            <a:r>
              <a:rPr lang="hu-HU" dirty="0" smtClean="0"/>
              <a:t> </a:t>
            </a:r>
            <a:r>
              <a:rPr lang="hu-HU" dirty="0" err="1" smtClean="0"/>
              <a:t>suo</a:t>
            </a:r>
            <a:r>
              <a:rPr lang="hu-HU" dirty="0" smtClean="0"/>
              <a:t>/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7033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Trónbetöltés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Választás elve</a:t>
            </a:r>
          </a:p>
          <a:p>
            <a:r>
              <a:rPr lang="hu-HU" dirty="0" smtClean="0"/>
              <a:t>Utódkijelölés  (</a:t>
            </a:r>
            <a:r>
              <a:rPr lang="hu-HU" dirty="0" err="1" smtClean="0"/>
              <a:t>dezignáció</a:t>
            </a:r>
            <a:r>
              <a:rPr lang="hu-HU" dirty="0" smtClean="0"/>
              <a:t>)</a:t>
            </a:r>
          </a:p>
          <a:p>
            <a:r>
              <a:rPr lang="hu-HU" dirty="0" smtClean="0"/>
              <a:t>Elsőszülöttség joga (</a:t>
            </a:r>
            <a:r>
              <a:rPr lang="hu-HU" dirty="0" err="1" smtClean="0"/>
              <a:t>primogenitura</a:t>
            </a:r>
            <a:r>
              <a:rPr lang="hu-HU" dirty="0" smtClean="0"/>
              <a:t>) (12. </a:t>
            </a:r>
            <a:r>
              <a:rPr lang="hu-HU" dirty="0" err="1" smtClean="0"/>
              <a:t>sz-tól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csak férfiágon</a:t>
            </a:r>
          </a:p>
          <a:p>
            <a:r>
              <a:rPr lang="hu-HU" dirty="0" smtClean="0"/>
              <a:t>Fölszentelés és koronázás (Reims)</a:t>
            </a:r>
          </a:p>
          <a:p>
            <a:r>
              <a:rPr lang="hu-HU" dirty="0" smtClean="0"/>
              <a:t>Minden hatalom forrása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830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850</TotalTime>
  <Words>1540</Words>
  <Application>Microsoft Office PowerPoint</Application>
  <PresentationFormat>Diavetítés a képernyőre (4:3 oldalarány)</PresentationFormat>
  <Paragraphs>222</Paragraphs>
  <Slides>40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40</vt:i4>
      </vt:variant>
    </vt:vector>
  </HeadingPairs>
  <TitlesOfParts>
    <vt:vector size="44" baseType="lpstr">
      <vt:lpstr>Arial</vt:lpstr>
      <vt:lpstr>Century Gothic</vt:lpstr>
      <vt:lpstr>Wingdings 3</vt:lpstr>
      <vt:lpstr>Szálak</vt:lpstr>
      <vt:lpstr>Franciaország</vt:lpstr>
      <vt:lpstr>korszakolás</vt:lpstr>
      <vt:lpstr>A széttagolt Franciaországban  1154-ben</vt:lpstr>
      <vt:lpstr>A széttagoltság kora 888 – 1301/1302</vt:lpstr>
      <vt:lpstr>Roquetaillade – Aquitánia 8. sz. / 12. sz. / 14. sz.</vt:lpstr>
      <vt:lpstr>Társadalom</vt:lpstr>
      <vt:lpstr>Uradalmak</vt:lpstr>
      <vt:lpstr>Király</vt:lpstr>
      <vt:lpstr>Trónbetöltés</vt:lpstr>
      <vt:lpstr>Udvar Curia regis</vt:lpstr>
      <vt:lpstr>Reims</vt:lpstr>
      <vt:lpstr>Helyi szervek</vt:lpstr>
      <vt:lpstr>Párizsi parlament 13. sz.-tól</vt:lpstr>
      <vt:lpstr>Számadási Kamara</vt:lpstr>
      <vt:lpstr>Rendiség kora (14. sz. – 15. sz.)</vt:lpstr>
      <vt:lpstr>Város</vt:lpstr>
      <vt:lpstr>Rendi gyűlések</vt:lpstr>
      <vt:lpstr>Harmadik rend</vt:lpstr>
      <vt:lpstr>Versailles</vt:lpstr>
      <vt:lpstr>Versailles - tükörterem</vt:lpstr>
      <vt:lpstr>XIV. Lajos (1638. szeptember 5. –  1715. szeptember 1.) uralkodott: 1651-1715</vt:lpstr>
      <vt:lpstr>Abszolutizmus fogalma</vt:lpstr>
      <vt:lpstr>PowerPoint-bemutató</vt:lpstr>
      <vt:lpstr>XIV. Lajos és kora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Abszolutizmus hivatalnokrendszere</vt:lpstr>
      <vt:lpstr>Intendatúrák (17. sz-tól)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Franciaország</dc:title>
  <dc:creator>PPKE</dc:creator>
  <cp:lastModifiedBy>Körmendy Renáta</cp:lastModifiedBy>
  <cp:revision>73</cp:revision>
  <dcterms:created xsi:type="dcterms:W3CDTF">2016-09-29T19:43:35Z</dcterms:created>
  <dcterms:modified xsi:type="dcterms:W3CDTF">2021-02-09T10:33:31Z</dcterms:modified>
</cp:coreProperties>
</file>