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7"/>
  </p:notesMasterIdLst>
  <p:sldIdLst>
    <p:sldId id="256" r:id="rId2"/>
    <p:sldId id="260" r:id="rId3"/>
    <p:sldId id="268" r:id="rId4"/>
    <p:sldId id="257" r:id="rId5"/>
    <p:sldId id="261" r:id="rId6"/>
    <p:sldId id="262" r:id="rId7"/>
    <p:sldId id="263" r:id="rId8"/>
    <p:sldId id="264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65" r:id="rId20"/>
    <p:sldId id="279" r:id="rId21"/>
    <p:sldId id="280" r:id="rId22"/>
    <p:sldId id="281" r:id="rId23"/>
    <p:sldId id="282" r:id="rId24"/>
    <p:sldId id="283" r:id="rId25"/>
    <p:sldId id="284" r:id="rId26"/>
    <p:sldId id="266" r:id="rId27"/>
    <p:sldId id="309" r:id="rId28"/>
    <p:sldId id="267" r:id="rId29"/>
    <p:sldId id="310" r:id="rId30"/>
    <p:sldId id="286" r:id="rId31"/>
    <p:sldId id="287" r:id="rId32"/>
    <p:sldId id="288" r:id="rId33"/>
    <p:sldId id="289" r:id="rId34"/>
    <p:sldId id="290" r:id="rId35"/>
    <p:sldId id="312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13" r:id="rId49"/>
    <p:sldId id="303" r:id="rId50"/>
    <p:sldId id="304" r:id="rId51"/>
    <p:sldId id="305" r:id="rId52"/>
    <p:sldId id="306" r:id="rId53"/>
    <p:sldId id="307" r:id="rId54"/>
    <p:sldId id="308" r:id="rId55"/>
    <p:sldId id="311" r:id="rId5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8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5B30FB-B27D-4AFD-BA15-8305ED9D2994}" type="datetimeFigureOut">
              <a:rPr lang="hu-HU" smtClean="0"/>
              <a:t>2022. 02. 18.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7EDFB-3B3D-41D2-B892-57F27741FFE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0255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7EDFB-3B3D-41D2-B892-57F27741FFEF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5338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7EDFB-3B3D-41D2-B892-57F27741FFEF}" type="slidenum">
              <a:rPr lang="hu-HU" smtClean="0"/>
              <a:t>47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9061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2A8F-A951-431B-9EBA-ECBE0D050DF7}" type="datetimeFigureOut">
              <a:rPr lang="hu-HU" smtClean="0"/>
              <a:t>2022. 02. 18.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1B3CFEA8-FC03-49A6-8575-B52908C2648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04488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2A8F-A951-431B-9EBA-ECBE0D050DF7}" type="datetimeFigureOut">
              <a:rPr lang="hu-HU" smtClean="0"/>
              <a:t>2022. 02. 18.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B3CFEA8-FC03-49A6-8575-B52908C2648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74753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2A8F-A951-431B-9EBA-ECBE0D050DF7}" type="datetimeFigureOut">
              <a:rPr lang="hu-HU" smtClean="0"/>
              <a:t>2022. 02. 18.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B3CFEA8-FC03-49A6-8575-B52908C26483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73056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2A8F-A951-431B-9EBA-ECBE0D050DF7}" type="datetimeFigureOut">
              <a:rPr lang="hu-HU" smtClean="0"/>
              <a:t>2022. 02. 18.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B3CFEA8-FC03-49A6-8575-B52908C2648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8892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2A8F-A951-431B-9EBA-ECBE0D050DF7}" type="datetimeFigureOut">
              <a:rPr lang="hu-HU" smtClean="0"/>
              <a:t>2022. 02. 18.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B3CFEA8-FC03-49A6-8575-B52908C26483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61380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2A8F-A951-431B-9EBA-ECBE0D050DF7}" type="datetimeFigureOut">
              <a:rPr lang="hu-HU" smtClean="0"/>
              <a:t>2022. 02. 18.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B3CFEA8-FC03-49A6-8575-B52908C2648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28069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2A8F-A951-431B-9EBA-ECBE0D050DF7}" type="datetimeFigureOut">
              <a:rPr lang="hu-HU" smtClean="0"/>
              <a:t>2022. 02. 18.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FEA8-FC03-49A6-8575-B52908C2648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27826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2A8F-A951-431B-9EBA-ECBE0D050DF7}" type="datetimeFigureOut">
              <a:rPr lang="hu-HU" smtClean="0"/>
              <a:t>2022. 02. 18.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FEA8-FC03-49A6-8575-B52908C2648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07262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2A8F-A951-431B-9EBA-ECBE0D050DF7}" type="datetimeFigureOut">
              <a:rPr lang="hu-HU" smtClean="0"/>
              <a:t>2022. 02. 18.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FEA8-FC03-49A6-8575-B52908C2648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31321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2A8F-A951-431B-9EBA-ECBE0D050DF7}" type="datetimeFigureOut">
              <a:rPr lang="hu-HU" smtClean="0"/>
              <a:t>2022. 02. 18.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B3CFEA8-FC03-49A6-8575-B52908C2648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22280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2A8F-A951-431B-9EBA-ECBE0D050DF7}" type="datetimeFigureOut">
              <a:rPr lang="hu-HU" smtClean="0"/>
              <a:t>2022. 02. 18.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1B3CFEA8-FC03-49A6-8575-B52908C2648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43689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2A8F-A951-431B-9EBA-ECBE0D050DF7}" type="datetimeFigureOut">
              <a:rPr lang="hu-HU" smtClean="0"/>
              <a:t>2022. 02. 18.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1B3CFEA8-FC03-49A6-8575-B52908C2648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24239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2A8F-A951-431B-9EBA-ECBE0D050DF7}" type="datetimeFigureOut">
              <a:rPr lang="hu-HU" smtClean="0"/>
              <a:t>2022. 02. 18.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FEA8-FC03-49A6-8575-B52908C2648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13242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2A8F-A951-431B-9EBA-ECBE0D050DF7}" type="datetimeFigureOut">
              <a:rPr lang="hu-HU" smtClean="0"/>
              <a:t>2022. 02. 18.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FEA8-FC03-49A6-8575-B52908C2648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46478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2A8F-A951-431B-9EBA-ECBE0D050DF7}" type="datetimeFigureOut">
              <a:rPr lang="hu-HU" smtClean="0"/>
              <a:t>2022. 02. 18.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CFEA8-FC03-49A6-8575-B52908C2648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1845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2A8F-A951-431B-9EBA-ECBE0D050DF7}" type="datetimeFigureOut">
              <a:rPr lang="hu-HU" smtClean="0"/>
              <a:t>2022. 02. 18.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B3CFEA8-FC03-49A6-8575-B52908C2648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32759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E2A8F-A951-431B-9EBA-ECBE0D050DF7}" type="datetimeFigureOut">
              <a:rPr lang="hu-HU" smtClean="0"/>
              <a:t>2022. 02. 18.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B3CFEA8-FC03-49A6-8575-B52908C2648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1959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319015"/>
            <a:ext cx="7772400" cy="1470025"/>
          </a:xfrm>
        </p:spPr>
        <p:txBody>
          <a:bodyPr/>
          <a:lstStyle/>
          <a:p>
            <a:r>
              <a:rPr lang="hu-HU" dirty="0" smtClean="0"/>
              <a:t>Franciaország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69596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Törvényhozás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sz="2400" dirty="0" smtClean="0"/>
              <a:t>Hatáskör:</a:t>
            </a:r>
          </a:p>
          <a:p>
            <a:pPr marL="0" indent="0">
              <a:buNone/>
            </a:pPr>
            <a:r>
              <a:rPr lang="hu-HU" sz="2400" dirty="0"/>
              <a:t> </a:t>
            </a:r>
            <a:r>
              <a:rPr lang="hu-HU" sz="2400" dirty="0" smtClean="0"/>
              <a:t>- törvényhozás (fék: - király vétójoga)</a:t>
            </a:r>
          </a:p>
          <a:p>
            <a:pPr marL="0" indent="0">
              <a:buNone/>
            </a:pPr>
            <a:r>
              <a:rPr lang="hu-HU" sz="2400" dirty="0" smtClean="0"/>
              <a:t> - teljhatalom a pénzügyek terén</a:t>
            </a:r>
          </a:p>
          <a:p>
            <a:pPr marL="0" indent="0">
              <a:buNone/>
            </a:pPr>
            <a:r>
              <a:rPr lang="hu-HU" sz="2400" dirty="0" smtClean="0"/>
              <a:t> - ellenőrzi a közigazgatást</a:t>
            </a:r>
          </a:p>
          <a:p>
            <a:pPr marL="0" indent="0">
              <a:buNone/>
            </a:pPr>
            <a:r>
              <a:rPr lang="hu-HU" sz="2400" dirty="0" smtClean="0"/>
              <a:t> - kérdőre vonhatja + vád alá helyezheti a  minisztereket</a:t>
            </a:r>
          </a:p>
          <a:p>
            <a:pPr marL="0" indent="0">
              <a:buNone/>
            </a:pPr>
            <a:r>
              <a:rPr lang="hu-HU" sz="2400" dirty="0" smtClean="0"/>
              <a:t>- törvényben dönt: hadsereg létszámáról, szervezetéről, fegyveres erők személyi állományának díjazásáról,</a:t>
            </a:r>
          </a:p>
          <a:p>
            <a:pPr>
              <a:buFontTx/>
              <a:buChar char="-"/>
            </a:pPr>
            <a:r>
              <a:rPr lang="hu-HU" sz="2400" dirty="0" smtClean="0"/>
              <a:t>(fék) befolyás a külügyekre: </a:t>
            </a:r>
          </a:p>
          <a:p>
            <a:pPr marL="0" indent="0">
              <a:buNone/>
            </a:pPr>
            <a:r>
              <a:rPr lang="hu-HU" sz="2400" dirty="0"/>
              <a:t> </a:t>
            </a:r>
            <a:r>
              <a:rPr lang="hu-HU" sz="2400" dirty="0" smtClean="0"/>
              <a:t>       jóváhagyja a nemzetközi szerződéseket,</a:t>
            </a:r>
          </a:p>
          <a:p>
            <a:pPr marL="0" indent="0">
              <a:buNone/>
            </a:pPr>
            <a:r>
              <a:rPr lang="hu-HU" sz="2400" dirty="0"/>
              <a:t> </a:t>
            </a:r>
            <a:r>
              <a:rPr lang="hu-HU" sz="2400" dirty="0" smtClean="0"/>
              <a:t>       előzetes hozzájárulás a hadüzenethez, békekötéshez,</a:t>
            </a:r>
          </a:p>
          <a:p>
            <a:pPr marL="0" indent="0">
              <a:buNone/>
            </a:pPr>
            <a:r>
              <a:rPr lang="hu-HU" sz="2400" dirty="0"/>
              <a:t> </a:t>
            </a:r>
            <a:r>
              <a:rPr lang="hu-HU" sz="2400" dirty="0" smtClean="0"/>
              <a:t>       Diplomáciai Bizottság:  kormány külpolitikáját szemmel tartja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4313177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Végrehajtó hatalom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Király</a:t>
            </a:r>
          </a:p>
          <a:p>
            <a:pPr>
              <a:buFontTx/>
              <a:buChar char="-"/>
            </a:pPr>
            <a:r>
              <a:rPr lang="hu-HU" sz="2400" dirty="0" smtClean="0"/>
              <a:t>Trónt fiági öröklés útján tölti be</a:t>
            </a:r>
          </a:p>
          <a:p>
            <a:pPr>
              <a:buFontTx/>
              <a:buChar char="-"/>
            </a:pPr>
            <a:r>
              <a:rPr lang="hu-HU" sz="2400" dirty="0" smtClean="0"/>
              <a:t>Eskü kötelezi az alkotmány megtartására</a:t>
            </a:r>
          </a:p>
          <a:p>
            <a:pPr>
              <a:buFontTx/>
              <a:buChar char="-"/>
            </a:pPr>
            <a:r>
              <a:rPr lang="hu-HU" sz="2400" dirty="0" smtClean="0"/>
              <a:t>Első közigazgatási és katonai tisztségviselő</a:t>
            </a:r>
          </a:p>
          <a:p>
            <a:pPr>
              <a:buFontTx/>
              <a:buChar char="-"/>
            </a:pPr>
            <a:r>
              <a:rPr lang="hu-HU" sz="2400" dirty="0" smtClean="0"/>
              <a:t>Évi tiszteletdíjat kap</a:t>
            </a:r>
          </a:p>
          <a:p>
            <a:pPr>
              <a:buFontTx/>
              <a:buChar char="-"/>
            </a:pPr>
            <a:r>
              <a:rPr lang="hu-HU" sz="2400" dirty="0" smtClean="0"/>
              <a:t>Nem felelős, kivéve: </a:t>
            </a:r>
          </a:p>
          <a:p>
            <a:pPr marL="0" indent="0">
              <a:buNone/>
            </a:pPr>
            <a:r>
              <a:rPr lang="hu-HU" sz="2400" dirty="0"/>
              <a:t> </a:t>
            </a:r>
            <a:r>
              <a:rPr lang="hu-HU" sz="2400" dirty="0" smtClean="0"/>
              <a:t>                   •hazaárulás</a:t>
            </a:r>
          </a:p>
          <a:p>
            <a:pPr marL="0" indent="0">
              <a:buNone/>
            </a:pPr>
            <a:r>
              <a:rPr lang="hu-HU" sz="2400" dirty="0"/>
              <a:t> </a:t>
            </a:r>
            <a:r>
              <a:rPr lang="hu-HU" sz="2400" dirty="0" smtClean="0"/>
              <a:t>                   •engedély nélkül távozik az országból</a:t>
            </a:r>
          </a:p>
          <a:p>
            <a:pPr marL="0" indent="0">
              <a:buNone/>
            </a:pPr>
            <a:r>
              <a:rPr lang="hu-HU" sz="2400" dirty="0"/>
              <a:t> </a:t>
            </a:r>
            <a:r>
              <a:rPr lang="hu-HU" sz="2400" dirty="0" smtClean="0"/>
              <a:t>        Törvényhozó Nemzetgyűlés foszthatja meg méltóságától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019576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Végrehajtó hatalom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Király hatáskörei:</a:t>
            </a:r>
          </a:p>
          <a:p>
            <a:pPr>
              <a:buFontTx/>
              <a:buChar char="-"/>
            </a:pPr>
            <a:r>
              <a:rPr lang="hu-HU" dirty="0" smtClean="0"/>
              <a:t>Kinevezi a magas rangú </a:t>
            </a:r>
          </a:p>
          <a:p>
            <a:pPr marL="0" indent="0">
              <a:buNone/>
            </a:pPr>
            <a:r>
              <a:rPr lang="hu-HU" dirty="0" smtClean="0"/>
              <a:t>    • katonai </a:t>
            </a:r>
          </a:p>
          <a:p>
            <a:pPr marL="0" indent="0">
              <a:buNone/>
            </a:pPr>
            <a:r>
              <a:rPr lang="hu-HU" dirty="0" smtClean="0"/>
              <a:t>    • és polgári tisztségviselőket, (pl. 6 minisztert)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miniszterek – összeférhetetlenség elve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</a:t>
            </a:r>
            <a:r>
              <a:rPr lang="hu-HU" dirty="0" err="1" smtClean="0"/>
              <a:t>Tvhozó</a:t>
            </a:r>
            <a:r>
              <a:rPr lang="hu-HU" dirty="0" smtClean="0"/>
              <a:t> Nemzetgyűlésben üléseken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megjelenhetnek</a:t>
            </a:r>
            <a:r>
              <a:rPr lang="hu-HU" dirty="0"/>
              <a:t>,</a:t>
            </a:r>
            <a:r>
              <a:rPr lang="hu-HU" dirty="0" smtClean="0"/>
              <a:t>  felszólalhatnak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kötelesek a kérdésekre válaszolni</a:t>
            </a:r>
          </a:p>
          <a:p>
            <a:pPr>
              <a:buFontTx/>
              <a:buChar char="-"/>
            </a:pPr>
            <a:r>
              <a:rPr lang="hu-HU" dirty="0" smtClean="0"/>
              <a:t>Közigazgatási szervek munkáját ellenőrzi, jogellenes határozatait megsemmisítheti</a:t>
            </a:r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>
              <a:buFontTx/>
              <a:buChar char="-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818000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Végrehajtó hatalom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A király korlátai a kompetenciáinak gyakorlása során: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miniszteri ellenjegyzés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(miniszteri felelősségvállalás)</a:t>
            </a:r>
          </a:p>
          <a:p>
            <a:r>
              <a:rPr lang="hu-HU" dirty="0" smtClean="0"/>
              <a:t>Fék a törvényhozással szemben: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2x (felfüggesztő) vétójog (4 évre elodázhatja a döntéseket!!!!)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</a:t>
            </a:r>
          </a:p>
          <a:p>
            <a:pPr marL="0" indent="0">
              <a:buNone/>
            </a:pPr>
            <a:r>
              <a:rPr lang="hu-HU" b="1" dirty="0" smtClean="0"/>
              <a:t>De!!! </a:t>
            </a:r>
            <a:r>
              <a:rPr lang="hu-HU" dirty="0" smtClean="0"/>
              <a:t>A királynak egyáltalán nincs vétójoga: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- alkotmányjogi kérdésekben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- pénzügyi kérdésekben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- miniszterek felelősségre vonását elrendelő döntésekben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- közvetlenül a néphez intézett proklamációk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                                (felhívás, kiáltvány) esetén</a:t>
            </a:r>
          </a:p>
        </p:txBody>
      </p:sp>
    </p:spTree>
    <p:extLst>
      <p:ext uri="{BB962C8B-B14F-4D97-AF65-F5344CB8AC3E}">
        <p14:creationId xmlns:p14="http://schemas.microsoft.com/office/powerpoint/2010/main" val="41220909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Helyi szervek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83 megye (</a:t>
            </a:r>
            <a:r>
              <a:rPr lang="hu-HU" dirty="0" err="1" smtClean="0"/>
              <a:t>departement</a:t>
            </a:r>
            <a:r>
              <a:rPr lang="hu-HU" dirty="0" smtClean="0"/>
              <a:t>)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élén : 36 tagú </a:t>
            </a:r>
            <a:r>
              <a:rPr lang="hu-HU" b="1" dirty="0" smtClean="0"/>
              <a:t>tanács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megyei elektorgyűlés választja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végrehajtó szerve: 8 tagú </a:t>
            </a:r>
            <a:r>
              <a:rPr lang="hu-HU" b="1" dirty="0" smtClean="0"/>
              <a:t>direktórium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tanács választja a tagjaiból</a:t>
            </a:r>
          </a:p>
          <a:p>
            <a:r>
              <a:rPr lang="hu-HU" dirty="0" smtClean="0"/>
              <a:t>Kerületek (kantonok) → hasonló, mint a megyében, de itt békebíró</a:t>
            </a:r>
          </a:p>
          <a:p>
            <a:r>
              <a:rPr lang="hu-HU" dirty="0" smtClean="0"/>
              <a:t>Községek: községi elöljáróság, községi főtanács</a:t>
            </a:r>
          </a:p>
          <a:p>
            <a:r>
              <a:rPr lang="hu-HU" dirty="0" smtClean="0"/>
              <a:t>városok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298560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Bírósági rendszer</a:t>
            </a:r>
            <a:br>
              <a:rPr lang="hu-HU" dirty="0" smtClean="0"/>
            </a:br>
            <a:r>
              <a:rPr lang="hu-HU" dirty="0" smtClean="0"/>
              <a:t>Bíráskodás polgári peres ügyekben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Békebíróságok→ 50 </a:t>
            </a:r>
            <a:r>
              <a:rPr lang="hu-HU" dirty="0" err="1" smtClean="0"/>
              <a:t>livre</a:t>
            </a:r>
            <a:r>
              <a:rPr lang="hu-HU" dirty="0" smtClean="0"/>
              <a:t> értékig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  (nincs fellebbezés)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→ 50 - 100  </a:t>
            </a:r>
            <a:r>
              <a:rPr lang="hu-HU" dirty="0" err="1" smtClean="0"/>
              <a:t>livre</a:t>
            </a:r>
            <a:endParaRPr lang="hu-HU" dirty="0" smtClean="0"/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  (van fellebbezés)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↙</a:t>
            </a:r>
          </a:p>
          <a:p>
            <a:r>
              <a:rPr lang="hu-HU" dirty="0" smtClean="0"/>
              <a:t>Kerületi bíróságok </a:t>
            </a:r>
            <a:r>
              <a:rPr lang="hu-HU" dirty="0"/>
              <a:t>→ 100 – 1000 </a:t>
            </a:r>
            <a:r>
              <a:rPr lang="hu-HU" dirty="0" err="1"/>
              <a:t>livre</a:t>
            </a:r>
            <a:r>
              <a:rPr lang="hu-HU" dirty="0"/>
              <a:t> </a:t>
            </a:r>
            <a:endParaRPr lang="hu-HU" dirty="0" smtClean="0"/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      </a:t>
            </a:r>
            <a:r>
              <a:rPr lang="hu-HU" dirty="0"/>
              <a:t>(nincs fellebbezés)</a:t>
            </a:r>
          </a:p>
          <a:p>
            <a:pPr marL="0" indent="0">
              <a:buNone/>
            </a:pPr>
            <a:r>
              <a:rPr lang="hu-HU" dirty="0" smtClean="0"/>
              <a:t>                                       → </a:t>
            </a:r>
            <a:r>
              <a:rPr lang="hu-HU" dirty="0"/>
              <a:t>1000 </a:t>
            </a:r>
            <a:r>
              <a:rPr lang="hu-HU" dirty="0" err="1" smtClean="0"/>
              <a:t>livre</a:t>
            </a:r>
            <a:r>
              <a:rPr lang="hu-HU" dirty="0" smtClean="0"/>
              <a:t> felett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(</a:t>
            </a:r>
            <a:r>
              <a:rPr lang="hu-HU" dirty="0"/>
              <a:t>van </a:t>
            </a:r>
            <a:r>
              <a:rPr lang="hu-HU" dirty="0" smtClean="0"/>
              <a:t>fellebbezés, hová? – </a:t>
            </a:r>
            <a:r>
              <a:rPr lang="hu-HU" dirty="0"/>
              <a:t>kijelölt kerületi bíróságokhoz)</a:t>
            </a:r>
            <a:r>
              <a:rPr lang="hu-HU" dirty="0" smtClean="0"/>
              <a:t>                                                 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 </a:t>
            </a:r>
          </a:p>
          <a:p>
            <a:endParaRPr lang="hu-HU" dirty="0"/>
          </a:p>
          <a:p>
            <a:r>
              <a:rPr lang="hu-HU" dirty="0" smtClean="0"/>
              <a:t>Semmítőszék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170359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Bíráskodás büntető peres ügyekben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(Bűncselekmények: bűntett</a:t>
            </a:r>
          </a:p>
          <a:p>
            <a:pPr marL="0" indent="0">
              <a:buNone/>
            </a:pPr>
            <a:r>
              <a:rPr lang="hu-HU" dirty="0" smtClean="0"/>
              <a:t>                                       vétség</a:t>
            </a:r>
          </a:p>
          <a:p>
            <a:pPr marL="0" indent="0">
              <a:buNone/>
            </a:pPr>
            <a:r>
              <a:rPr lang="hu-HU" dirty="0" smtClean="0"/>
              <a:t>                                       kihágás)</a:t>
            </a:r>
          </a:p>
          <a:p>
            <a:r>
              <a:rPr lang="hu-HU" dirty="0" smtClean="0"/>
              <a:t>- Kihágási bíróság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- békebíróságok</a:t>
            </a:r>
          </a:p>
          <a:p>
            <a:r>
              <a:rPr lang="hu-HU" dirty="0" smtClean="0"/>
              <a:t>Büntető törvényszék (megyei szinten)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186365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Bűntetti eljárás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Vádemelés</a:t>
            </a:r>
          </a:p>
          <a:p>
            <a:r>
              <a:rPr lang="hu-HU" dirty="0" smtClean="0"/>
              <a:t>Vádesküdtszék (8 tag + elnök)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feladat: vádat megvizsgálja – helyt ad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                    –  vagy nem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szótöbbséggel dönt</a:t>
            </a:r>
          </a:p>
          <a:p>
            <a:r>
              <a:rPr lang="hu-HU" dirty="0" smtClean="0"/>
              <a:t>Ítélkező esküdtszék  (12 tag)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feladat: bűnösséget mond ki, 10 szavazattal</a:t>
            </a:r>
          </a:p>
          <a:p>
            <a:pPr marL="0" indent="0">
              <a:buNone/>
            </a:pPr>
            <a:r>
              <a:rPr lang="hu-HU" dirty="0" smtClean="0"/>
              <a:t>• Büntető törvényszék → ítélkezik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405987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Bíráskodás országos szinten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Semmítőszék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törvénysértés esetén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2x megsemmisítheti az ítéletet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                        + új eljárás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3x a Nemzetgyűlés dönt</a:t>
            </a:r>
          </a:p>
          <a:p>
            <a:r>
              <a:rPr lang="hu-HU" dirty="0" smtClean="0"/>
              <a:t>Nemzeti Főtörvényszék</a:t>
            </a:r>
          </a:p>
          <a:p>
            <a:pPr marL="0" indent="0">
              <a:buNone/>
            </a:pPr>
            <a:r>
              <a:rPr lang="hu-HU" dirty="0" smtClean="0"/>
              <a:t>             - miniszterek ügyei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- vezető állású hivatalnokok ügyei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- állam biztonsága elleni bűncselekmények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393406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1793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1792. augusztus 10. – királyság megdöntése</a:t>
            </a:r>
          </a:p>
          <a:p>
            <a:r>
              <a:rPr lang="hu-HU" dirty="0" smtClean="0"/>
              <a:t>Általános férfi választójog alapján - </a:t>
            </a:r>
          </a:p>
          <a:p>
            <a:pPr marL="0" indent="0">
              <a:buNone/>
            </a:pPr>
            <a:r>
              <a:rPr lang="hu-HU" dirty="0" smtClean="0"/>
              <a:t>            Nemzeti Konvent (1792. szeptember 20.)</a:t>
            </a:r>
          </a:p>
          <a:p>
            <a:r>
              <a:rPr lang="hu-HU" dirty="0" smtClean="0"/>
              <a:t> 1792. szeptember 21. köztársasága kikiáltása</a:t>
            </a:r>
          </a:p>
          <a:p>
            <a:r>
              <a:rPr lang="hu-HU" dirty="0"/>
              <a:t>1793. király kivégzése</a:t>
            </a:r>
          </a:p>
          <a:p>
            <a:r>
              <a:rPr lang="hu-HU" dirty="0" smtClean="0"/>
              <a:t>Új alkotmány, de a diktatúra miatt felfüggesztve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374253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3207" y="2133600"/>
            <a:ext cx="2831085" cy="3778250"/>
          </a:xfrm>
        </p:spPr>
      </p:pic>
    </p:spTree>
    <p:extLst>
      <p:ext uri="{BB962C8B-B14F-4D97-AF65-F5344CB8AC3E}">
        <p14:creationId xmlns:p14="http://schemas.microsoft.com/office/powerpoint/2010/main" val="21997584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1793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Bevezetés: </a:t>
            </a:r>
            <a:r>
              <a:rPr lang="hu-HU" b="1" dirty="0" smtClean="0"/>
              <a:t>Deklaráció</a:t>
            </a:r>
          </a:p>
          <a:p>
            <a:r>
              <a:rPr lang="hu-HU" dirty="0" smtClean="0"/>
              <a:t>Fő hangsúly: szabadság helyett – </a:t>
            </a:r>
            <a:r>
              <a:rPr lang="hu-HU" b="1" dirty="0" smtClean="0"/>
              <a:t>egyenlőség</a:t>
            </a:r>
          </a:p>
          <a:p>
            <a:r>
              <a:rPr lang="hu-HU" dirty="0" smtClean="0"/>
              <a:t>Új: </a:t>
            </a:r>
          </a:p>
          <a:p>
            <a:pPr>
              <a:buFontTx/>
              <a:buChar char="-"/>
            </a:pPr>
            <a:r>
              <a:rPr lang="hu-HU" dirty="0" smtClean="0"/>
              <a:t>jog a munkához, köztámogatáshoz, általános oktatáshoz,</a:t>
            </a:r>
          </a:p>
          <a:p>
            <a:pPr>
              <a:buFontTx/>
              <a:buChar char="-"/>
            </a:pPr>
            <a:r>
              <a:rPr lang="hu-HU" dirty="0" smtClean="0"/>
              <a:t>gyülekezési jog,</a:t>
            </a:r>
          </a:p>
          <a:p>
            <a:pPr>
              <a:buFontTx/>
              <a:buChar char="-"/>
            </a:pPr>
            <a:r>
              <a:rPr lang="hu-HU" dirty="0" smtClean="0"/>
              <a:t>népszuverenitás (nemzet helyett)</a:t>
            </a:r>
          </a:p>
          <a:p>
            <a:pPr>
              <a:buFontTx/>
              <a:buChar char="-"/>
            </a:pPr>
            <a:r>
              <a:rPr lang="hu-HU" dirty="0" smtClean="0"/>
              <a:t>jogsértés esetén nemcsak jog, hanem kötelesség is az ellenállás</a:t>
            </a:r>
          </a:p>
          <a:p>
            <a:r>
              <a:rPr lang="hu-HU" dirty="0" smtClean="0"/>
              <a:t>Államforma: köztársaság</a:t>
            </a:r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535265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1793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Főhatalom gyakorlója: </a:t>
            </a:r>
            <a:r>
              <a:rPr lang="hu-HU" b="1" dirty="0" smtClean="0"/>
              <a:t>nép</a:t>
            </a:r>
          </a:p>
          <a:p>
            <a:pPr marL="0" indent="0">
              <a:buNone/>
            </a:pPr>
            <a:r>
              <a:rPr lang="hu-HU" dirty="0" smtClean="0"/>
              <a:t>   -</a:t>
            </a:r>
            <a:r>
              <a:rPr lang="hu-HU" b="1" dirty="0" smtClean="0"/>
              <a:t> </a:t>
            </a:r>
            <a:r>
              <a:rPr lang="hu-HU" dirty="0" smtClean="0"/>
              <a:t>képviselők útján,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- népszavazás útján,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- elektorok választása útján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↓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(közigazgatás,igazságszolgáltatás)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216811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1793</a:t>
            </a:r>
            <a:br>
              <a:rPr lang="hu-HU" dirty="0" smtClean="0"/>
            </a:br>
            <a:r>
              <a:rPr lang="hu-HU" dirty="0" smtClean="0"/>
              <a:t>Törvényhozás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Nemzetgyűlés/Konvent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- 40 ezer lakos/ 1 képviselő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- aktív választójog: 21 éves, francia, férfi,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fél éves helyben lakás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- 1 évre</a:t>
            </a:r>
          </a:p>
          <a:p>
            <a:pPr marL="0" indent="0">
              <a:buNone/>
            </a:pPr>
            <a:r>
              <a:rPr lang="hu-HU" dirty="0" smtClean="0"/>
              <a:t> - feladat: törvényalkotás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rendészeti jellegű rendeletalkotás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210130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1793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törvényalkotás módja: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törvényjavaslat → vita →elfogadás → kinyomtatás → megküldik az ősgyűléseknek  → </a:t>
            </a:r>
            <a:r>
              <a:rPr lang="hu-HU" b="1" dirty="0" smtClean="0"/>
              <a:t>40 nap </a:t>
            </a:r>
            <a:r>
              <a:rPr lang="hu-HU" dirty="0" smtClean="0"/>
              <a:t>múlva törvényerőre emelkedik</a:t>
            </a:r>
          </a:p>
          <a:p>
            <a:pPr marL="0" indent="0">
              <a:buNone/>
            </a:pPr>
            <a:r>
              <a:rPr lang="hu-HU" b="1" dirty="0" smtClean="0"/>
              <a:t>Kivéve: </a:t>
            </a:r>
            <a:r>
              <a:rPr lang="hu-HU" dirty="0" smtClean="0"/>
              <a:t>megyék többségében (50 %+1) </a:t>
            </a:r>
          </a:p>
          <a:p>
            <a:pPr marL="0" indent="0" algn="r">
              <a:buNone/>
            </a:pPr>
            <a:r>
              <a:rPr lang="hu-HU" b="1" dirty="0"/>
              <a:t> </a:t>
            </a:r>
            <a:r>
              <a:rPr lang="hu-HU" b="1" dirty="0" smtClean="0"/>
              <a:t>            </a:t>
            </a:r>
            <a:r>
              <a:rPr lang="hu-HU" dirty="0" smtClean="0"/>
              <a:t>az ősgyűlések 10 %-a tiltakozik  </a:t>
            </a:r>
          </a:p>
          <a:p>
            <a:pPr marL="0" indent="0" algn="r">
              <a:buNone/>
            </a:pPr>
            <a:r>
              <a:rPr lang="hu-HU" dirty="0" smtClean="0"/>
              <a:t>határidőn belül</a:t>
            </a:r>
          </a:p>
          <a:p>
            <a:pPr marL="0" indent="0">
              <a:buNone/>
            </a:pPr>
            <a:r>
              <a:rPr lang="hu-HU" dirty="0" smtClean="0"/>
              <a:t>→ősgyűléseket összehívják →választásra jogosultak döntenek: igen/nem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260876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1793</a:t>
            </a:r>
            <a:br>
              <a:rPr lang="hu-HU" dirty="0" smtClean="0"/>
            </a:br>
            <a:r>
              <a:rPr lang="hu-HU" dirty="0" smtClean="0"/>
              <a:t>végrehajtó hatalom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b="1" dirty="0" smtClean="0"/>
              <a:t>Végrehajtó Tanács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24 tagú</a:t>
            </a:r>
          </a:p>
          <a:p>
            <a:pPr marL="0" indent="0">
              <a:buNone/>
            </a:pPr>
            <a:r>
              <a:rPr lang="hu-HU" dirty="0" smtClean="0"/>
              <a:t>          évente fele részben megújul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2 évre választják</a:t>
            </a:r>
          </a:p>
          <a:p>
            <a:pPr marL="0" indent="0">
              <a:buNone/>
            </a:pPr>
            <a:r>
              <a:rPr lang="hu-HU" dirty="0" smtClean="0"/>
              <a:t>• Választás módja: ősgyűléseken 200 polgár/1 elektor, elektorgyűlésen megyénként 1-1 (</a:t>
            </a:r>
            <a:r>
              <a:rPr lang="hu-HU" b="1" dirty="0" err="1" smtClean="0"/>
              <a:t>össz</a:t>
            </a:r>
            <a:r>
              <a:rPr lang="hu-HU" b="1" dirty="0" smtClean="0"/>
              <a:t>. 83</a:t>
            </a:r>
            <a:r>
              <a:rPr lang="hu-HU" dirty="0" smtClean="0"/>
              <a:t>) →Nemzetgyűlés választja ki  a tagokat</a:t>
            </a:r>
          </a:p>
          <a:p>
            <a:pPr marL="0" indent="0">
              <a:buNone/>
            </a:pPr>
            <a:r>
              <a:rPr lang="hu-HU" dirty="0" smtClean="0"/>
              <a:t>• tagok felelősek a törvényhozó testületnek (elmozdíthat, vád alá helyezhet)</a:t>
            </a:r>
          </a:p>
          <a:p>
            <a:r>
              <a:rPr lang="hu-HU" dirty="0"/>
              <a:t>Végrehajtó Tanács feladatköre:</a:t>
            </a:r>
          </a:p>
          <a:p>
            <a:pPr marL="0" indent="0">
              <a:buNone/>
            </a:pPr>
            <a:r>
              <a:rPr lang="hu-HU" dirty="0"/>
              <a:t> - miniszterek, követek, közigazgatás legfelsőbb vezetőinak kinevezése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909935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jakobinus diktatúra államberendezkedése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u="sng" dirty="0" err="1" smtClean="0"/>
              <a:t>Tv.hozó</a:t>
            </a:r>
            <a:r>
              <a:rPr lang="hu-HU" u="sng" dirty="0" smtClean="0"/>
              <a:t> hatalom </a:t>
            </a:r>
            <a:r>
              <a:rPr lang="hu-HU" dirty="0" smtClean="0"/>
              <a:t>                             </a:t>
            </a:r>
            <a:r>
              <a:rPr lang="hu-HU" u="sng" dirty="0" smtClean="0"/>
              <a:t>Végrehajtó hatalom </a:t>
            </a:r>
          </a:p>
          <a:p>
            <a:pPr marL="0" indent="0">
              <a:buNone/>
            </a:pPr>
            <a:r>
              <a:rPr lang="hu-HU" b="1" dirty="0"/>
              <a:t> </a:t>
            </a:r>
            <a:r>
              <a:rPr lang="hu-HU" b="1" dirty="0" smtClean="0"/>
              <a:t>     Konvent                            </a:t>
            </a:r>
            <a:r>
              <a:rPr lang="hu-HU" dirty="0" smtClean="0"/>
              <a:t>Ideiglenes Végrehajtó Tanács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↓       ↓    ↓</a:t>
            </a:r>
          </a:p>
          <a:p>
            <a:pPr marL="0" indent="0">
              <a:buNone/>
            </a:pPr>
            <a:r>
              <a:rPr lang="hu-HU" sz="1200" dirty="0" smtClean="0"/>
              <a:t>Közbiztonsági B.  … Közjóléti Biz.          →              </a:t>
            </a:r>
            <a:r>
              <a:rPr lang="hu-HU" b="1" dirty="0" smtClean="0"/>
              <a:t>Közjóléti Bizottság</a:t>
            </a:r>
          </a:p>
          <a:p>
            <a:pPr marL="0" indent="0">
              <a:buNone/>
            </a:pPr>
            <a:r>
              <a:rPr lang="hu-HU" b="1" dirty="0"/>
              <a:t> </a:t>
            </a:r>
            <a:r>
              <a:rPr lang="hu-HU" b="1" dirty="0" smtClean="0"/>
              <a:t>                                                                    ↓</a:t>
            </a:r>
          </a:p>
          <a:p>
            <a:pPr marL="0" indent="0">
              <a:buNone/>
            </a:pPr>
            <a:r>
              <a:rPr lang="hu-HU" b="1" dirty="0"/>
              <a:t> </a:t>
            </a:r>
            <a:r>
              <a:rPr lang="hu-HU" b="1" dirty="0" smtClean="0"/>
              <a:t>                                                         6 miniszter/</a:t>
            </a:r>
          </a:p>
          <a:p>
            <a:pPr marL="0" indent="0">
              <a:buNone/>
            </a:pPr>
            <a:r>
              <a:rPr lang="hu-HU" b="1" dirty="0"/>
              <a:t> </a:t>
            </a:r>
            <a:r>
              <a:rPr lang="hu-HU" b="1" dirty="0" smtClean="0"/>
              <a:t>                                                 1794-től  12 végrehajtó biz.</a:t>
            </a:r>
          </a:p>
          <a:p>
            <a:pPr marL="0" indent="0">
              <a:buNone/>
            </a:pPr>
            <a:endParaRPr lang="hu-HU" b="1" dirty="0"/>
          </a:p>
          <a:p>
            <a:pPr marL="0" indent="0">
              <a:buNone/>
            </a:pPr>
            <a:r>
              <a:rPr lang="hu-HU" b="1" dirty="0" smtClean="0"/>
              <a:t>                                                 konventbiztosok helyi szinten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37185640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1795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Deklaráció: </a:t>
            </a:r>
            <a:r>
              <a:rPr lang="hu-HU" dirty="0" err="1" smtClean="0"/>
              <a:t>kieg</a:t>
            </a:r>
            <a:r>
              <a:rPr lang="hu-HU" dirty="0" smtClean="0"/>
              <a:t>. Kötelezettségekkel</a:t>
            </a:r>
          </a:p>
          <a:p>
            <a:pPr marL="0" indent="0">
              <a:buNone/>
            </a:pPr>
            <a:r>
              <a:rPr lang="hu-HU" u="sng" dirty="0" smtClean="0"/>
              <a:t>Törvényhozó szerv </a:t>
            </a:r>
            <a:r>
              <a:rPr lang="hu-HU" dirty="0" smtClean="0"/>
              <a:t>                                  </a:t>
            </a:r>
            <a:r>
              <a:rPr lang="hu-HU" u="sng" dirty="0" smtClean="0"/>
              <a:t>Végrehajtó hat.</a:t>
            </a:r>
          </a:p>
          <a:p>
            <a:pPr marL="0" indent="0">
              <a:buNone/>
            </a:pPr>
            <a:r>
              <a:rPr lang="hu-HU" sz="1400" b="1" dirty="0" smtClean="0"/>
              <a:t>Ötszázak Tanácsa     Vének Tanácsa                          5 tagú direktórium</a:t>
            </a:r>
          </a:p>
          <a:p>
            <a:pPr marL="0" indent="0">
              <a:buNone/>
            </a:pPr>
            <a:r>
              <a:rPr lang="hu-HU" sz="1400" dirty="0" smtClean="0"/>
              <a:t>- 500 fő                                250 fő</a:t>
            </a:r>
          </a:p>
          <a:p>
            <a:pPr marL="0" indent="0">
              <a:buNone/>
            </a:pPr>
            <a:r>
              <a:rPr lang="hu-HU" sz="1400" dirty="0"/>
              <a:t> </a:t>
            </a:r>
            <a:r>
              <a:rPr lang="hu-HU" sz="1400" dirty="0" smtClean="0"/>
              <a:t>-  30 éves                              40 éves          </a:t>
            </a:r>
          </a:p>
          <a:p>
            <a:pPr marL="0" indent="0">
              <a:buNone/>
            </a:pPr>
            <a:r>
              <a:rPr lang="hu-HU" sz="1400" dirty="0"/>
              <a:t> </a:t>
            </a:r>
            <a:r>
              <a:rPr lang="hu-HU" sz="1400" dirty="0" smtClean="0"/>
              <a:t>                 3-3 év/ 1/3-a évente rotáció           évente 1 fő sorshúzással kiesik</a:t>
            </a:r>
          </a:p>
          <a:p>
            <a:pPr marL="0" indent="0">
              <a:buNone/>
            </a:pPr>
            <a:r>
              <a:rPr lang="hu-HU" sz="1400" dirty="0" smtClean="0"/>
              <a:t>- </a:t>
            </a:r>
            <a:r>
              <a:rPr lang="hu-HU" sz="1400" dirty="0" err="1" smtClean="0"/>
              <a:t>Tv.kezdeményezés</a:t>
            </a:r>
            <a:r>
              <a:rPr lang="hu-HU" sz="1400" dirty="0" smtClean="0"/>
              <a:t>,                                            abszolút többség</a:t>
            </a:r>
          </a:p>
          <a:p>
            <a:pPr marL="0" indent="0">
              <a:buNone/>
            </a:pPr>
            <a:r>
              <a:rPr lang="hu-HU" sz="1400" dirty="0" smtClean="0"/>
              <a:t>      + megvitatás                  tv. elfogadása </a:t>
            </a:r>
          </a:p>
          <a:p>
            <a:pPr marL="0" indent="0">
              <a:buNone/>
            </a:pPr>
            <a:r>
              <a:rPr lang="hu-HU" sz="1400" dirty="0"/>
              <a:t> </a:t>
            </a:r>
            <a:r>
              <a:rPr lang="hu-HU" sz="1400" dirty="0" smtClean="0"/>
              <a:t>                    Direktórium megválasztása          500-ak T. 50 főt → Vének T.                          </a:t>
            </a:r>
          </a:p>
          <a:p>
            <a:pPr marL="0" indent="0">
              <a:buNone/>
            </a:pPr>
            <a:r>
              <a:rPr lang="hu-HU" sz="1400" dirty="0"/>
              <a:t> </a:t>
            </a:r>
            <a:r>
              <a:rPr lang="hu-HU" sz="1400" dirty="0" smtClean="0"/>
              <a:t>                    vád alá helyezés                                                                  választ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37075206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Direktórium korlátozott hatáskörrel rendelkezik: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hadsereg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pénzügyek („= 5 tagú Kincstár)</a:t>
            </a:r>
          </a:p>
          <a:p>
            <a:r>
              <a:rPr lang="hu-HU" dirty="0" smtClean="0"/>
              <a:t>Választójog: </a:t>
            </a:r>
          </a:p>
          <a:p>
            <a:pPr marL="0" indent="0">
              <a:buNone/>
            </a:pPr>
            <a:r>
              <a:rPr lang="hu-HU" dirty="0" smtClean="0"/>
              <a:t>- aktív:  21 éves, francia, férfi (</a:t>
            </a:r>
            <a:r>
              <a:rPr lang="hu-HU" dirty="0" err="1" smtClean="0"/>
              <a:t>kiv</a:t>
            </a:r>
            <a:r>
              <a:rPr lang="hu-HU" dirty="0" smtClean="0"/>
              <a:t>. Külföldi is, ha francia feleség), 1 éves </a:t>
            </a:r>
            <a:r>
              <a:rPr lang="hu-HU" dirty="0" err="1" smtClean="0"/>
              <a:t>helybenlakás,írni</a:t>
            </a:r>
            <a:r>
              <a:rPr lang="hu-HU" dirty="0" smtClean="0"/>
              <a:t>-olvasni tud, egyenes adó fizetés (kb. 6 millió)</a:t>
            </a:r>
          </a:p>
          <a:p>
            <a:pPr marL="0" indent="0">
              <a:buNone/>
            </a:pPr>
            <a:r>
              <a:rPr lang="hu-HU" dirty="0" smtClean="0"/>
              <a:t>- passzív: elektorok, 25 év, magasabb cenzus,….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319740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1799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/>
              <a:t>1799. nov. 9 – Napóleon </a:t>
            </a:r>
            <a:r>
              <a:rPr lang="hu-HU" dirty="0" err="1" smtClean="0"/>
              <a:t>államcsínye</a:t>
            </a:r>
            <a:endParaRPr lang="hu-HU" dirty="0" smtClean="0"/>
          </a:p>
          <a:p>
            <a:r>
              <a:rPr lang="hu-HU" dirty="0" smtClean="0"/>
              <a:t>Új </a:t>
            </a:r>
            <a:r>
              <a:rPr lang="hu-HU" dirty="0" err="1" smtClean="0"/>
              <a:t>alk</a:t>
            </a:r>
            <a:r>
              <a:rPr lang="hu-HU" dirty="0" smtClean="0"/>
              <a:t>.</a:t>
            </a:r>
          </a:p>
          <a:p>
            <a:r>
              <a:rPr lang="hu-HU" dirty="0" smtClean="0"/>
              <a:t>Deklaráció nincs benne!!!!</a:t>
            </a:r>
          </a:p>
          <a:p>
            <a:r>
              <a:rPr lang="hu-HU" dirty="0" smtClean="0"/>
              <a:t>Törvényhozás:</a:t>
            </a:r>
          </a:p>
          <a:p>
            <a:pPr marL="0" indent="0">
              <a:buNone/>
            </a:pPr>
            <a:r>
              <a:rPr lang="hu-HU" b="1" dirty="0" smtClean="0"/>
              <a:t>Napóleon:</a:t>
            </a:r>
            <a:r>
              <a:rPr lang="hu-HU" dirty="0" smtClean="0"/>
              <a:t> tv. kezdeményezés</a:t>
            </a:r>
          </a:p>
          <a:p>
            <a:pPr marL="0" indent="0">
              <a:buNone/>
            </a:pPr>
            <a:r>
              <a:rPr lang="hu-HU" b="1" i="1" dirty="0" smtClean="0"/>
              <a:t>Államtanács</a:t>
            </a:r>
            <a:r>
              <a:rPr lang="hu-HU" dirty="0" smtClean="0"/>
              <a:t>     </a:t>
            </a:r>
            <a:r>
              <a:rPr lang="hu-HU" b="1" u="sng" dirty="0" err="1" smtClean="0"/>
              <a:t>Tribunátus</a:t>
            </a:r>
            <a:r>
              <a:rPr lang="hu-HU" dirty="0" smtClean="0"/>
              <a:t>    </a:t>
            </a:r>
            <a:r>
              <a:rPr lang="hu-HU" b="1" u="sng" dirty="0" err="1" smtClean="0"/>
              <a:t>Tvhozó</a:t>
            </a:r>
            <a:r>
              <a:rPr lang="hu-HU" b="1" u="sng" dirty="0" smtClean="0"/>
              <a:t> Testület</a:t>
            </a:r>
            <a:r>
              <a:rPr lang="hu-HU" dirty="0" smtClean="0"/>
              <a:t>      </a:t>
            </a:r>
            <a:r>
              <a:rPr lang="hu-HU" b="1" u="sng" dirty="0" smtClean="0"/>
              <a:t>Szenátus</a:t>
            </a:r>
          </a:p>
          <a:p>
            <a:pPr marL="0" indent="0">
              <a:buNone/>
            </a:pPr>
            <a:r>
              <a:rPr lang="hu-HU" sz="1300" dirty="0" smtClean="0"/>
              <a:t>Végrehajtó szerv             lista (100 fő)                lista   (300 fő)               60 fő – fele+1 </a:t>
            </a:r>
            <a:r>
              <a:rPr lang="hu-HU" sz="1300" dirty="0" err="1" smtClean="0"/>
              <a:t>kinev</a:t>
            </a:r>
            <a:endParaRPr lang="hu-HU" sz="1300" dirty="0" smtClean="0"/>
          </a:p>
          <a:p>
            <a:pPr marL="0" indent="0">
              <a:buNone/>
            </a:pPr>
            <a:r>
              <a:rPr lang="hu-HU" sz="1300" dirty="0"/>
              <a:t> </a:t>
            </a:r>
            <a:r>
              <a:rPr lang="hu-HU" sz="1300" dirty="0" smtClean="0"/>
              <a:t>                                               25 éves                         35 éves.                              40 éves</a:t>
            </a:r>
          </a:p>
          <a:p>
            <a:pPr marL="0" indent="0">
              <a:buNone/>
            </a:pPr>
            <a:r>
              <a:rPr lang="hu-HU" sz="1300" dirty="0" err="1" smtClean="0"/>
              <a:t>Tv.megszövegezés</a:t>
            </a:r>
            <a:r>
              <a:rPr lang="hu-HU" sz="1300" dirty="0" smtClean="0"/>
              <a:t>        megvitatás                       szavazás          ha </a:t>
            </a:r>
            <a:r>
              <a:rPr lang="hu-HU" sz="1300" dirty="0" err="1" smtClean="0"/>
              <a:t>Trib</a:t>
            </a:r>
            <a:r>
              <a:rPr lang="hu-HU" sz="1300" dirty="0" smtClean="0"/>
              <a:t>. panasz – 10 nap</a:t>
            </a:r>
          </a:p>
          <a:p>
            <a:pPr marL="0" indent="0">
              <a:buNone/>
            </a:pPr>
            <a:r>
              <a:rPr lang="hu-HU" b="1" dirty="0" smtClean="0"/>
              <a:t>Napóleon</a:t>
            </a:r>
            <a:r>
              <a:rPr lang="hu-HU" dirty="0" smtClean="0"/>
              <a:t>: kihirdet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467539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smtClean="0"/>
              <a:t>Választójog:  21 éves francia, férfi</a:t>
            </a:r>
          </a:p>
          <a:p>
            <a:pPr marL="0" indent="0">
              <a:buNone/>
            </a:pPr>
            <a:r>
              <a:rPr lang="hu-HU" dirty="0" smtClean="0"/>
              <a:t>Községenként </a:t>
            </a:r>
            <a:r>
              <a:rPr lang="hu-HU" b="1" dirty="0" smtClean="0"/>
              <a:t>létszám 10/-a </a:t>
            </a:r>
            <a:r>
              <a:rPr lang="hu-HU" dirty="0" smtClean="0"/>
              <a:t>→ megyei lista → nemzeti l.</a:t>
            </a:r>
          </a:p>
          <a:p>
            <a:r>
              <a:rPr lang="hu-HU" dirty="0" smtClean="0"/>
              <a:t>Végrehajtó hatalom:</a:t>
            </a:r>
          </a:p>
          <a:p>
            <a:pPr marL="0" indent="0">
              <a:buNone/>
            </a:pPr>
            <a:r>
              <a:rPr lang="hu-HU" b="1" dirty="0" smtClean="0"/>
              <a:t>Napóleon</a:t>
            </a:r>
            <a:r>
              <a:rPr lang="hu-HU" dirty="0" smtClean="0"/>
              <a:t> (10 év)+ 2 konzul (</a:t>
            </a:r>
            <a:r>
              <a:rPr lang="hu-HU" b="1" dirty="0" smtClean="0"/>
              <a:t>N</a:t>
            </a:r>
            <a:r>
              <a:rPr lang="hu-HU" dirty="0" smtClean="0"/>
              <a:t>. kinevezi)</a:t>
            </a:r>
          </a:p>
          <a:p>
            <a:r>
              <a:rPr lang="hu-HU" dirty="0" smtClean="0"/>
              <a:t>Napóleon: államfői feladatok, fék nincs</a:t>
            </a:r>
          </a:p>
          <a:p>
            <a:r>
              <a:rPr lang="hu-HU" dirty="0" smtClean="0"/>
              <a:t>2 konzul tanácsadói szerep + Szenátus felét + 1 főt megválasztják</a:t>
            </a:r>
          </a:p>
          <a:p>
            <a:r>
              <a:rPr lang="hu-HU" dirty="0" smtClean="0"/>
              <a:t>Megye: prefektus, (</a:t>
            </a:r>
            <a:r>
              <a:rPr lang="hu-HU" b="1" dirty="0" smtClean="0"/>
              <a:t>N.</a:t>
            </a:r>
            <a:r>
              <a:rPr lang="hu-HU" dirty="0" smtClean="0"/>
              <a:t> nevezi ki)</a:t>
            </a:r>
          </a:p>
          <a:p>
            <a:r>
              <a:rPr lang="hu-HU" dirty="0" smtClean="0"/>
              <a:t>kerület: </a:t>
            </a:r>
            <a:r>
              <a:rPr lang="hu-HU" dirty="0" err="1" smtClean="0"/>
              <a:t>alprefektus</a:t>
            </a:r>
            <a:r>
              <a:rPr lang="hu-HU" dirty="0" smtClean="0"/>
              <a:t>, </a:t>
            </a:r>
          </a:p>
          <a:p>
            <a:r>
              <a:rPr lang="hu-HU" dirty="0" smtClean="0"/>
              <a:t>község polgármestert prefektus nevezi ki, </a:t>
            </a:r>
          </a:p>
          <a:p>
            <a:r>
              <a:rPr lang="hu-HU" dirty="0" smtClean="0"/>
              <a:t>1802: </a:t>
            </a:r>
            <a:r>
              <a:rPr lang="hu-HU" b="1" dirty="0" smtClean="0"/>
              <a:t>N</a:t>
            </a:r>
            <a:r>
              <a:rPr lang="hu-HU" dirty="0" smtClean="0"/>
              <a:t>. örökletes</a:t>
            </a:r>
          </a:p>
          <a:p>
            <a:r>
              <a:rPr lang="hu-HU" dirty="0" smtClean="0"/>
              <a:t>1804: császárság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963067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807" y="2133600"/>
            <a:ext cx="2871886" cy="3778250"/>
          </a:xfrm>
        </p:spPr>
      </p:pic>
    </p:spTree>
    <p:extLst>
      <p:ext uri="{BB962C8B-B14F-4D97-AF65-F5344CB8AC3E}">
        <p14:creationId xmlns:p14="http://schemas.microsoft.com/office/powerpoint/2010/main" val="14388839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1814/1815 - 1830</a:t>
            </a:r>
            <a:br>
              <a:rPr lang="hu-HU" dirty="0" smtClean="0"/>
            </a:br>
            <a:r>
              <a:rPr lang="hu-HU" dirty="0" smtClean="0"/>
              <a:t>restauráció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1814. május 2. - király (XVIII. Lajos)„visszajött”, alkotmányt ígér, megtartja a szabadságjogokat</a:t>
            </a:r>
          </a:p>
          <a:p>
            <a:r>
              <a:rPr lang="hu-HU" dirty="0" smtClean="0"/>
              <a:t>Alkotmány bevezetése: isteni gondviselés,</a:t>
            </a:r>
          </a:p>
          <a:p>
            <a:pPr marL="0" indent="0">
              <a:buNone/>
            </a:pPr>
            <a:r>
              <a:rPr lang="hu-HU" dirty="0" smtClean="0"/>
              <a:t>          király önként adja az alkotmányt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(vissza is vonhatja!!!!!)</a:t>
            </a:r>
          </a:p>
          <a:p>
            <a:r>
              <a:rPr lang="hu-HU" dirty="0" smtClean="0"/>
              <a:t>Törvényhozás: 2 kamarás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– Képviselőház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– Főrendiház/</a:t>
            </a:r>
            <a:r>
              <a:rPr lang="hu-HU" dirty="0" err="1" smtClean="0"/>
              <a:t>Pairek</a:t>
            </a:r>
            <a:r>
              <a:rPr lang="hu-HU" dirty="0" smtClean="0"/>
              <a:t> Háza</a:t>
            </a:r>
          </a:p>
          <a:p>
            <a:pPr marL="0" indent="0">
              <a:buNone/>
            </a:pPr>
            <a:r>
              <a:rPr lang="hu-HU" dirty="0" smtClean="0"/>
              <a:t>• Végrehajtó hatalom: király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326985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1815</a:t>
            </a:r>
            <a:br>
              <a:rPr lang="hu-HU" dirty="0" smtClean="0"/>
            </a:br>
            <a:r>
              <a:rPr lang="hu-HU" dirty="0" smtClean="0"/>
              <a:t>Törvényhozás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 smtClean="0"/>
              <a:t>       </a:t>
            </a:r>
            <a:r>
              <a:rPr lang="hu-HU" b="1" dirty="0" smtClean="0"/>
              <a:t>Képviselőház                           </a:t>
            </a:r>
            <a:r>
              <a:rPr lang="hu-HU" b="1" dirty="0" err="1" smtClean="0"/>
              <a:t>Pairek</a:t>
            </a:r>
            <a:r>
              <a:rPr lang="hu-HU" b="1" dirty="0" smtClean="0"/>
              <a:t> Háza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választás                             születés/kinevezés</a:t>
            </a:r>
          </a:p>
          <a:p>
            <a:pPr marL="0" indent="0">
              <a:buNone/>
            </a:pPr>
            <a:r>
              <a:rPr lang="hu-HU" dirty="0" smtClean="0"/>
              <a:t>5 évre,                                     örökös/ királytól függ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évente 1/5 megújul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nyilvános ülés                    titkos</a:t>
            </a:r>
          </a:p>
          <a:p>
            <a:pPr marL="0" indent="0">
              <a:buNone/>
            </a:pPr>
            <a:r>
              <a:rPr lang="hu-HU" dirty="0" smtClean="0"/>
              <a:t>Feladat: </a:t>
            </a:r>
            <a:r>
              <a:rPr lang="hu-HU" dirty="0" err="1" smtClean="0"/>
              <a:t>tvhozás</a:t>
            </a:r>
            <a:r>
              <a:rPr lang="hu-HU" dirty="0" smtClean="0"/>
              <a:t>                 </a:t>
            </a:r>
            <a:r>
              <a:rPr lang="hu-HU" dirty="0" err="1" smtClean="0"/>
              <a:t>tvhozás</a:t>
            </a:r>
            <a:r>
              <a:rPr lang="hu-HU" dirty="0" smtClean="0"/>
              <a:t> + felségsértés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         államellenes ügyekben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                    ítélkezik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mentelmi jog </a:t>
            </a:r>
          </a:p>
          <a:p>
            <a:pPr marL="0" indent="0">
              <a:buNone/>
            </a:pPr>
            <a:r>
              <a:rPr lang="hu-HU" dirty="0" smtClean="0"/>
              <a:t>Minisztereket vád alá    →   ítélkezik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389478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1815</a:t>
            </a:r>
            <a:br>
              <a:rPr lang="hu-HU" dirty="0" smtClean="0"/>
            </a:br>
            <a:r>
              <a:rPr lang="hu-HU" dirty="0" smtClean="0"/>
              <a:t>Törvényhozás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Képviselők választása: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aktív: 30 éves, francia, férfi, magas cenzus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(kb. 100 000 fő)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→elektorokat választanak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passzív: elektor ki lehet? 40 éves, francia, férfi,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még magasabb cenzus (kb. 10 000 fő)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→elektorok maguk közül választják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a  képviselőket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563233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1815</a:t>
            </a:r>
            <a:br>
              <a:rPr lang="hu-HU" dirty="0" smtClean="0"/>
            </a:br>
            <a:r>
              <a:rPr lang="hu-HU" dirty="0" smtClean="0"/>
              <a:t>Törvényhozás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Törvényhozás folyamata: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- csak a király kezdeményezheti</a:t>
            </a:r>
          </a:p>
          <a:p>
            <a:pPr marL="0" indent="0">
              <a:buNone/>
            </a:pPr>
            <a:r>
              <a:rPr lang="hu-HU" dirty="0" smtClean="0"/>
              <a:t> - bárhol kezdődhet a szavazás,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kivéve: pénzügyi   </a:t>
            </a:r>
            <a:r>
              <a:rPr lang="hu-HU" dirty="0" err="1" smtClean="0"/>
              <a:t>tv.ek</a:t>
            </a:r>
            <a:endParaRPr lang="hu-HU" dirty="0" smtClean="0"/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mindkét háznak el kell fogadni</a:t>
            </a:r>
          </a:p>
          <a:p>
            <a:pPr marL="0" indent="0">
              <a:buNone/>
            </a:pPr>
            <a:r>
              <a:rPr lang="hu-HU" dirty="0" smtClean="0"/>
              <a:t> - király: abszolút vétójog</a:t>
            </a:r>
          </a:p>
          <a:p>
            <a:pPr marL="0" indent="0">
              <a:buNone/>
            </a:pPr>
            <a:r>
              <a:rPr lang="hu-H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968157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1815</a:t>
            </a:r>
            <a:br>
              <a:rPr lang="hu-HU" dirty="0" smtClean="0"/>
            </a:br>
            <a:r>
              <a:rPr lang="hu-HU" dirty="0" smtClean="0"/>
              <a:t>Végrehajtó hatalom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b="1" dirty="0" smtClean="0"/>
              <a:t>Király</a:t>
            </a:r>
            <a:r>
              <a:rPr lang="hu-HU" dirty="0" smtClean="0"/>
              <a:t>:</a:t>
            </a:r>
          </a:p>
          <a:p>
            <a:pPr>
              <a:buFontTx/>
              <a:buChar char="-"/>
            </a:pPr>
            <a:r>
              <a:rPr lang="hu-HU" dirty="0" smtClean="0"/>
              <a:t>Állam feje</a:t>
            </a:r>
          </a:p>
          <a:p>
            <a:pPr>
              <a:buFontTx/>
              <a:buChar char="-"/>
            </a:pPr>
            <a:r>
              <a:rPr lang="hu-HU" dirty="0" smtClean="0"/>
              <a:t>Hadsereg főparancsnoka</a:t>
            </a:r>
          </a:p>
          <a:p>
            <a:pPr>
              <a:buFontTx/>
              <a:buChar char="-"/>
            </a:pPr>
            <a:r>
              <a:rPr lang="hu-HU" dirty="0" smtClean="0"/>
              <a:t>Szent és sérthetetlen</a:t>
            </a:r>
          </a:p>
          <a:p>
            <a:pPr marL="0" indent="0">
              <a:buNone/>
            </a:pPr>
            <a:r>
              <a:rPr lang="hu-HU" dirty="0" smtClean="0"/>
              <a:t>• Hatáskör:</a:t>
            </a:r>
          </a:p>
          <a:p>
            <a:pPr>
              <a:buFontTx/>
              <a:buChar char="-"/>
            </a:pPr>
            <a:r>
              <a:rPr lang="hu-HU" dirty="0" smtClean="0"/>
              <a:t>Hadüzenet, békekötés</a:t>
            </a:r>
          </a:p>
          <a:p>
            <a:pPr>
              <a:buFontTx/>
              <a:buChar char="-"/>
            </a:pPr>
            <a:r>
              <a:rPr lang="hu-HU" dirty="0" smtClean="0"/>
              <a:t>Nemzetközi szerződések</a:t>
            </a:r>
          </a:p>
          <a:p>
            <a:pPr>
              <a:buFontTx/>
              <a:buChar char="-"/>
            </a:pPr>
            <a:r>
              <a:rPr lang="hu-HU" dirty="0" smtClean="0"/>
              <a:t>Kinevezések: miniszterek/tisztviselők,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bírák (</a:t>
            </a:r>
            <a:r>
              <a:rPr lang="hu-HU" dirty="0" err="1" smtClean="0"/>
              <a:t>kiv</a:t>
            </a:r>
            <a:r>
              <a:rPr lang="hu-HU" dirty="0" smtClean="0"/>
              <a:t>.: esküdtszék)</a:t>
            </a:r>
          </a:p>
          <a:p>
            <a:pPr>
              <a:buFontTx/>
              <a:buChar char="-"/>
            </a:pPr>
            <a:r>
              <a:rPr lang="hu-HU" dirty="0" smtClean="0"/>
              <a:t>Kegyelmezési jog /v. enyhítés</a:t>
            </a:r>
          </a:p>
          <a:p>
            <a:pPr>
              <a:buFontTx/>
              <a:buChar char="-"/>
            </a:pPr>
            <a:r>
              <a:rPr lang="hu-HU" dirty="0" smtClean="0"/>
              <a:t>Rendeletek alkothat, miniszteri ellenjegyzéssel</a:t>
            </a:r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926375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2286000" y="2274838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dirty="0"/>
              <a:t>A törvényhozással kapcsolatos </a:t>
            </a:r>
            <a:r>
              <a:rPr lang="hu-HU"/>
              <a:t>kompetenciák</a:t>
            </a:r>
            <a:r>
              <a:rPr lang="hu-HU" smtClean="0"/>
              <a:t>:</a:t>
            </a:r>
          </a:p>
          <a:p>
            <a:r>
              <a:rPr lang="hu-HU" smtClean="0"/>
              <a:t> </a:t>
            </a:r>
            <a:endParaRPr lang="hu-HU" dirty="0"/>
          </a:p>
          <a:p>
            <a:pPr>
              <a:buFontTx/>
              <a:buChar char="-"/>
            </a:pPr>
            <a:r>
              <a:rPr lang="hu-HU" dirty="0"/>
              <a:t>törvénykezdeményezés, </a:t>
            </a:r>
          </a:p>
          <a:p>
            <a:pPr>
              <a:buFontTx/>
              <a:buChar char="-"/>
            </a:pPr>
            <a:r>
              <a:rPr lang="hu-HU" dirty="0"/>
              <a:t>abszolút vétójog,</a:t>
            </a:r>
          </a:p>
          <a:p>
            <a:pPr>
              <a:buFontTx/>
              <a:buChar char="-"/>
            </a:pPr>
            <a:r>
              <a:rPr lang="hu-HU" dirty="0"/>
              <a:t>Kamarákat összehívhatja, üléseket elnapolhat, feloszlathatja a Képviselőházat, de!!! 3 hónapon belül újra össze kell hívni</a:t>
            </a:r>
          </a:p>
        </p:txBody>
      </p:sp>
    </p:spTree>
    <p:extLst>
      <p:ext uri="{BB962C8B-B14F-4D97-AF65-F5344CB8AC3E}">
        <p14:creationId xmlns:p14="http://schemas.microsoft.com/office/powerpoint/2010/main" val="25251594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1824 – 1830</a:t>
            </a:r>
            <a:br>
              <a:rPr lang="hu-HU" dirty="0" smtClean="0"/>
            </a:br>
            <a:r>
              <a:rPr lang="hu-HU" dirty="0" smtClean="0"/>
              <a:t>X. Károly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Alkotmányosság korlátozása</a:t>
            </a:r>
          </a:p>
          <a:p>
            <a:r>
              <a:rPr lang="hu-HU" dirty="0" smtClean="0"/>
              <a:t>Nemességnek 1 milliárd frank kárpótlás</a:t>
            </a:r>
          </a:p>
          <a:p>
            <a:r>
              <a:rPr lang="hu-HU" dirty="0" smtClean="0"/>
              <a:t>Kormányzás a választási eredmények figyelembe vétele nélkül</a:t>
            </a:r>
          </a:p>
          <a:p>
            <a:r>
              <a:rPr lang="hu-HU" dirty="0" smtClean="0"/>
              <a:t>1830. Választójogi feltételek szűkítése (aktív: 23 000 polgár)</a:t>
            </a:r>
          </a:p>
          <a:p>
            <a:r>
              <a:rPr lang="hu-HU" dirty="0" smtClean="0"/>
              <a:t>Sajtószabadság korlátozása</a:t>
            </a:r>
          </a:p>
          <a:p>
            <a:r>
              <a:rPr lang="hu-HU" dirty="0" smtClean="0"/>
              <a:t>Cenzúra bevezetése</a:t>
            </a:r>
          </a:p>
          <a:p>
            <a:r>
              <a:rPr lang="hu-HU" dirty="0" smtClean="0"/>
              <a:t>Az össze sem hívott Képviselőház feloszlatása</a:t>
            </a:r>
          </a:p>
          <a:p>
            <a:r>
              <a:rPr lang="hu-HU" dirty="0" smtClean="0"/>
              <a:t>1830. július 30. Lajos Fülöp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52325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1830 - 1848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Monarchikus, de elismeri a nép (?) szuverenitását</a:t>
            </a:r>
          </a:p>
          <a:p>
            <a:r>
              <a:rPr lang="hu-HU" dirty="0" smtClean="0"/>
              <a:t>Eltörli a cenzúrát</a:t>
            </a:r>
          </a:p>
          <a:p>
            <a:r>
              <a:rPr lang="hu-HU" dirty="0" smtClean="0"/>
              <a:t>Megszünteti a katolicizmust, mint államvallást (restauráció óta volt)</a:t>
            </a:r>
          </a:p>
          <a:p>
            <a:r>
              <a:rPr lang="hu-HU" dirty="0" smtClean="0"/>
              <a:t>A 2 </a:t>
            </a:r>
            <a:r>
              <a:rPr lang="hu-HU" dirty="0" err="1" smtClean="0"/>
              <a:t>tvhozó</a:t>
            </a:r>
            <a:r>
              <a:rPr lang="hu-HU" dirty="0" smtClean="0"/>
              <a:t> ház együtt </a:t>
            </a:r>
          </a:p>
          <a:p>
            <a:r>
              <a:rPr lang="hu-HU" dirty="0" smtClean="0"/>
              <a:t>Felsőházban nem lehet tovább örökíteni a méltóságokat</a:t>
            </a:r>
          </a:p>
          <a:p>
            <a:r>
              <a:rPr lang="hu-HU" dirty="0" smtClean="0"/>
              <a:t>Választójog: aktív – 25 év (kb. 200 000 ember), passzív – 30 év</a:t>
            </a:r>
          </a:p>
          <a:p>
            <a:r>
              <a:rPr lang="hu-HU" dirty="0" smtClean="0"/>
              <a:t>Képviselőházban megszűnik a rotáció</a:t>
            </a:r>
          </a:p>
          <a:p>
            <a:r>
              <a:rPr lang="hu-HU" dirty="0" smtClean="0"/>
              <a:t>Törvénykezdeményezés: király + kamarák</a:t>
            </a:r>
          </a:p>
          <a:p>
            <a:r>
              <a:rPr lang="hu-HU" dirty="0" smtClean="0"/>
              <a:t>Végrehajtó hatalom = király (ami új: </a:t>
            </a:r>
            <a:r>
              <a:rPr lang="hu-HU" dirty="0" err="1" smtClean="0"/>
              <a:t>tveket</a:t>
            </a:r>
            <a:r>
              <a:rPr lang="hu-HU" dirty="0" smtClean="0"/>
              <a:t> nem függesztheti fel, végre kell hajtani)</a:t>
            </a:r>
          </a:p>
          <a:p>
            <a:r>
              <a:rPr lang="hu-HU" dirty="0" smtClean="0"/>
              <a:t>Helyi szinteken újra önkormányzatiság (megyékben tanács tagjai 9 évre, de 3évente 1/3-t megújítják)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570576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1848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Alexis</a:t>
            </a:r>
            <a:r>
              <a:rPr lang="hu-HU" dirty="0" smtClean="0"/>
              <a:t> de </a:t>
            </a:r>
            <a:r>
              <a:rPr lang="hu-HU" dirty="0" err="1" smtClean="0"/>
              <a:t>Tocqueville</a:t>
            </a:r>
            <a:r>
              <a:rPr lang="hu-HU" dirty="0" smtClean="0"/>
              <a:t>: Párizs „egyedül azok kezébe került, akiknek nem volt semmijük. Ennélfogva iszonyú rémület kerítette hatalmába a többi néposztályt. Ahhoz lehetett hasonlítani ezt az érzést, mint ami a római világ civilizált városain vehetett erőt, amikor váratlanul azt kellett tapasztalniuk, hogy a vandálok és gótok kezébe kerültek.”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810990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1848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1848. február 25. II. köztársaság</a:t>
            </a:r>
          </a:p>
          <a:p>
            <a:r>
              <a:rPr lang="hu-HU" dirty="0" smtClean="0"/>
              <a:t>Ideiglenes kormány: sajtószabadság, gyülekezési szabadság, munkához való jog, adósok börtönének bezárása, férfiakra kiterjedő általános, egyenlő, közvetlen, titkos választójog (9 millió!!!! 8millió részt is vett)</a:t>
            </a:r>
          </a:p>
          <a:p>
            <a:r>
              <a:rPr lang="hu-HU" dirty="0" smtClean="0"/>
              <a:t>1848. május 4.  Alkotmányozó Nemzetgyűlés – augusztusra végső tervezet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65181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u-HU" sz="1600" b="1" dirty="0" smtClean="0"/>
              <a:t>Az Emberi és Polgári Jogok Nyilatkozata</a:t>
            </a:r>
          </a:p>
          <a:p>
            <a:r>
              <a:rPr lang="hu-HU" sz="1600" dirty="0" smtClean="0"/>
              <a:t>Az Emberi és Polgári Jogok Nyilatkozata (</a:t>
            </a:r>
            <a:r>
              <a:rPr lang="hu-HU" sz="1600" dirty="0" err="1" smtClean="0"/>
              <a:t>Déclaration</a:t>
            </a:r>
            <a:r>
              <a:rPr lang="hu-HU" sz="1600" dirty="0" smtClean="0"/>
              <a:t> des </a:t>
            </a:r>
            <a:r>
              <a:rPr lang="hu-HU" sz="1600" dirty="0" err="1" smtClean="0"/>
              <a:t>droits</a:t>
            </a:r>
            <a:r>
              <a:rPr lang="hu-HU" sz="1600" dirty="0" smtClean="0"/>
              <a:t> de l'</a:t>
            </a:r>
            <a:r>
              <a:rPr lang="hu-HU" sz="1600" dirty="0" err="1" smtClean="0"/>
              <a:t>homme</a:t>
            </a:r>
            <a:r>
              <a:rPr lang="hu-HU" sz="1600" dirty="0" smtClean="0"/>
              <a:t> et du </a:t>
            </a:r>
            <a:r>
              <a:rPr lang="hu-HU" sz="1600" dirty="0" err="1" smtClean="0"/>
              <a:t>citoyen</a:t>
            </a:r>
            <a:r>
              <a:rPr lang="hu-HU" sz="1600" dirty="0" smtClean="0"/>
              <a:t>) Kiadta a francia Nemzetgyűlés 1789. augusztus 26-án (Mika Sándor fordítása). A francia nép Nemzetgyűlésben összeült képviselői... a Legfelsőbb Lény jelenlétében és oltalma alatt ezennel elismeri és kinyilatkoztatja az ember és a polgár alább következő jogait. </a:t>
            </a:r>
          </a:p>
          <a:p>
            <a:pPr marL="400050" indent="-400050">
              <a:buAutoNum type="romanUcPeriod"/>
            </a:pPr>
            <a:r>
              <a:rPr lang="hu-HU" sz="1600" dirty="0" smtClean="0"/>
              <a:t>Minden ember szabadnak és jogokban egyenlőnek születik és marad; a társadalmi különbségek csakis a közösség szempontjából való hasznosságon alapulnak. </a:t>
            </a:r>
          </a:p>
          <a:p>
            <a:pPr marL="400050" indent="-400050">
              <a:buAutoNum type="romanUcPeriod"/>
            </a:pPr>
            <a:r>
              <a:rPr lang="hu-HU" sz="1600" dirty="0" smtClean="0"/>
              <a:t>Minden politikai társulás célja az ember természetes és elévülhetetlen jogainak megőrzése. E jogok: a szabadság, a tulajdon, a biztonság s az elnyomással szemben való ellenállás.</a:t>
            </a:r>
          </a:p>
          <a:p>
            <a:pPr marL="400050" indent="-400050">
              <a:buAutoNum type="romanUcPeriod"/>
            </a:pPr>
            <a:r>
              <a:rPr lang="hu-HU" sz="1600" dirty="0" smtClean="0"/>
              <a:t>Minden szuverenitás elve természeténél fogva a nemzetben lakozik; sem testület, sem egyén nem gyakorolhat hatalmat, ha (az) nem határozottan tőle ered. </a:t>
            </a:r>
          </a:p>
          <a:p>
            <a:pPr marL="400050" indent="-400050">
              <a:buAutoNum type="romanUcPeriod"/>
            </a:pPr>
            <a:r>
              <a:rPr lang="hu-HU" sz="1600" dirty="0" smtClean="0"/>
              <a:t>A szabadság annyit jelent, hogy mindent szabad, ami másnak nem árt. Az egyes ember természetes jogainak gyakorlása tehát más korlátokba nem ütközhetik, mint azokba, amelyek a társadalom többi tagjai számára ugyane jogok élvezetét biztosítják; s e korlátokat a törvény határozhatja meg.</a:t>
            </a:r>
          </a:p>
        </p:txBody>
      </p:sp>
    </p:spTree>
    <p:extLst>
      <p:ext uri="{BB962C8B-B14F-4D97-AF65-F5344CB8AC3E}">
        <p14:creationId xmlns:p14="http://schemas.microsoft.com/office/powerpoint/2010/main" val="12777987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1848</a:t>
            </a:r>
            <a:br>
              <a:rPr lang="hu-HU" dirty="0" smtClean="0"/>
            </a:br>
            <a:r>
              <a:rPr lang="hu-HU" dirty="0" smtClean="0"/>
              <a:t>alkotmány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b="1" dirty="0" smtClean="0"/>
              <a:t>Emberi jogok </a:t>
            </a:r>
            <a:r>
              <a:rPr lang="hu-HU" dirty="0" smtClean="0"/>
              <a:t>(személyes szabadság, önkényes letartóztatás tilalma,magánlakás sérthetetlensége, politikai </a:t>
            </a:r>
            <a:r>
              <a:rPr lang="hu-HU" dirty="0" err="1" smtClean="0"/>
              <a:t>bcs</a:t>
            </a:r>
            <a:r>
              <a:rPr lang="hu-HU" dirty="0" smtClean="0"/>
              <a:t>. esetén halálbüntetés megszüntetése, gyarmatokon rabszolgaság megszüntetése, vallás-, szólás-, sajtó-tanszabadság, egyesülési, gyülekezési jog, petíciós jog,magántulajdon sérthetetlensége, közteherviselés (részleteket törvényben!!!!)</a:t>
            </a:r>
          </a:p>
          <a:p>
            <a:pPr marL="0" indent="0">
              <a:buNone/>
            </a:pP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615418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1848. Alkotmány</a:t>
            </a:r>
            <a:br>
              <a:rPr lang="hu-HU" dirty="0" smtClean="0"/>
            </a:br>
            <a:r>
              <a:rPr lang="hu-HU" dirty="0"/>
              <a:t>Törvényhozás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Törvényhozó Nemzetgyűlés</a:t>
            </a:r>
          </a:p>
          <a:p>
            <a:pPr>
              <a:buFontTx/>
              <a:buChar char="-"/>
            </a:pPr>
            <a:r>
              <a:rPr lang="hu-HU" dirty="0" smtClean="0"/>
              <a:t>1 kamarás</a:t>
            </a:r>
          </a:p>
          <a:p>
            <a:pPr>
              <a:buFontTx/>
              <a:buChar char="-"/>
            </a:pPr>
            <a:r>
              <a:rPr lang="hu-HU" dirty="0" smtClean="0"/>
              <a:t>3 évre</a:t>
            </a:r>
          </a:p>
          <a:p>
            <a:pPr>
              <a:buFontTx/>
              <a:buChar char="-"/>
            </a:pPr>
            <a:r>
              <a:rPr lang="hu-HU" dirty="0" smtClean="0"/>
              <a:t>Képviselők – szabad mandátum </a:t>
            </a:r>
          </a:p>
          <a:p>
            <a:pPr marL="0" indent="0">
              <a:buNone/>
            </a:pPr>
            <a:r>
              <a:rPr lang="hu-HU" dirty="0" smtClean="0"/>
              <a:t>                        – mentelmi jog</a:t>
            </a:r>
          </a:p>
          <a:p>
            <a:pPr>
              <a:buFontTx/>
              <a:buChar char="-"/>
            </a:pPr>
            <a:r>
              <a:rPr lang="hu-HU" dirty="0" smtClean="0"/>
              <a:t>Összeférhetetlenség elve</a:t>
            </a:r>
          </a:p>
          <a:p>
            <a:pPr>
              <a:buFontTx/>
              <a:buChar char="-"/>
            </a:pPr>
            <a:r>
              <a:rPr lang="hu-HU" dirty="0" smtClean="0"/>
              <a:t>Hatáskör: törvénykezdeményezés,              törvényhozás, kivételesen köztársasági elnök megválasztása, elnök + miniszterek ellenőrzése/vád alá helyezése, hadüzenet jóváhagyása, nemzetközi szerződések ratifikálása, közkegyelem</a:t>
            </a:r>
          </a:p>
          <a:p>
            <a:pPr>
              <a:buFontTx/>
              <a:buChar char="-"/>
            </a:pPr>
            <a:r>
              <a:rPr lang="hu-HU" dirty="0" smtClean="0"/>
              <a:t>Választójog: általános, egyenlő, közvetlen, titkos</a:t>
            </a:r>
          </a:p>
          <a:p>
            <a:pPr marL="0" indent="0">
              <a:buNone/>
            </a:pPr>
            <a:r>
              <a:rPr lang="hu-HU" dirty="0" smtClean="0"/>
              <a:t>                        </a:t>
            </a:r>
            <a:r>
              <a:rPr lang="hu-HU" dirty="0"/>
              <a:t>– </a:t>
            </a:r>
            <a:r>
              <a:rPr lang="hu-HU" dirty="0" smtClean="0"/>
              <a:t>  Aktív: 21 éves, francia, férfi</a:t>
            </a:r>
          </a:p>
          <a:p>
            <a:pPr marL="0" indent="0">
              <a:buNone/>
            </a:pPr>
            <a:r>
              <a:rPr lang="hu-HU" dirty="0" smtClean="0"/>
              <a:t>                        </a:t>
            </a:r>
            <a:r>
              <a:rPr lang="hu-HU" dirty="0"/>
              <a:t>–</a:t>
            </a:r>
            <a:r>
              <a:rPr lang="hu-HU" dirty="0" smtClean="0"/>
              <a:t>   Passzív: 25 éves, francia, férfi</a:t>
            </a:r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703211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1848. Végrehajtó hatalom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Köztársasági elnök</a:t>
            </a:r>
          </a:p>
          <a:p>
            <a:pPr>
              <a:buFontTx/>
              <a:buChar char="-"/>
            </a:pPr>
            <a:r>
              <a:rPr lang="hu-HU" dirty="0" smtClean="0"/>
              <a:t>4 évre</a:t>
            </a:r>
          </a:p>
          <a:p>
            <a:pPr>
              <a:buFontTx/>
              <a:buChar char="-"/>
            </a:pPr>
            <a:r>
              <a:rPr lang="hu-HU" dirty="0" smtClean="0"/>
              <a:t>1 ciklus kihagyásával újra</a:t>
            </a:r>
          </a:p>
          <a:p>
            <a:pPr>
              <a:buFontTx/>
              <a:buChar char="-"/>
            </a:pPr>
            <a:r>
              <a:rPr lang="hu-HU" dirty="0" smtClean="0"/>
              <a:t>Ki? – 30 éves, született francia, férfi</a:t>
            </a:r>
          </a:p>
          <a:p>
            <a:pPr>
              <a:buFontTx/>
              <a:buChar char="-"/>
            </a:pPr>
            <a:r>
              <a:rPr lang="hu-HU" dirty="0" smtClean="0"/>
              <a:t>Választás: közvetlenül,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választójogosultak 50 % +1</a:t>
            </a:r>
          </a:p>
          <a:p>
            <a:pPr>
              <a:buFontTx/>
              <a:buChar char="-"/>
            </a:pPr>
            <a:r>
              <a:rPr lang="hu-HU" dirty="0" smtClean="0"/>
              <a:t>Ha nincs többség – legtöbb szavazatot szerzett 5 jelölt közül Nemzetgyűlés választ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58577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1848. Végrehajtó hatalom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Elnök hatásköre:</a:t>
            </a:r>
          </a:p>
          <a:p>
            <a:pPr>
              <a:buFontTx/>
              <a:buChar char="-"/>
            </a:pPr>
            <a:r>
              <a:rPr lang="hu-HU" dirty="0" smtClean="0"/>
              <a:t>Miniszterei útján törvénykezdeményezés</a:t>
            </a:r>
          </a:p>
          <a:p>
            <a:pPr>
              <a:buFontTx/>
              <a:buChar char="-"/>
            </a:pPr>
            <a:r>
              <a:rPr lang="hu-HU" dirty="0" smtClean="0"/>
              <a:t>Felfüggesztő vétójog</a:t>
            </a:r>
          </a:p>
          <a:p>
            <a:pPr>
              <a:buFontTx/>
              <a:buChar char="-"/>
            </a:pPr>
            <a:r>
              <a:rPr lang="hu-HU" dirty="0" smtClean="0"/>
              <a:t>Tv-t kihirdeti, végrehajtat</a:t>
            </a:r>
          </a:p>
          <a:p>
            <a:pPr>
              <a:buFontTx/>
              <a:buChar char="-"/>
            </a:pPr>
            <a:r>
              <a:rPr lang="hu-HU" dirty="0" smtClean="0"/>
              <a:t>hadsereg főparancsnoka</a:t>
            </a:r>
          </a:p>
          <a:p>
            <a:pPr>
              <a:buFontTx/>
              <a:buChar char="-"/>
            </a:pPr>
            <a:r>
              <a:rPr lang="hu-HU" dirty="0" smtClean="0"/>
              <a:t>Hadüzenet (fék: </a:t>
            </a:r>
            <a:r>
              <a:rPr lang="hu-HU" dirty="0" err="1" smtClean="0"/>
              <a:t>tvhozás</a:t>
            </a:r>
            <a:r>
              <a:rPr lang="hu-HU" dirty="0" smtClean="0"/>
              <a:t>)</a:t>
            </a:r>
          </a:p>
          <a:p>
            <a:pPr>
              <a:buFontTx/>
              <a:buChar char="-"/>
            </a:pPr>
            <a:r>
              <a:rPr lang="hu-HU" dirty="0" smtClean="0"/>
              <a:t>Nemzetközi szerződések </a:t>
            </a:r>
            <a:r>
              <a:rPr lang="hu-HU" dirty="0"/>
              <a:t>(fék: </a:t>
            </a:r>
            <a:r>
              <a:rPr lang="hu-HU" dirty="0" err="1"/>
              <a:t>tvhozás</a:t>
            </a:r>
            <a:r>
              <a:rPr lang="hu-HU" dirty="0"/>
              <a:t>)</a:t>
            </a:r>
          </a:p>
          <a:p>
            <a:pPr>
              <a:buFontTx/>
              <a:buChar char="-"/>
            </a:pPr>
            <a:r>
              <a:rPr lang="hu-HU" dirty="0" smtClean="0"/>
              <a:t>Kegyelem (</a:t>
            </a:r>
            <a:r>
              <a:rPr lang="hu-HU" dirty="0" err="1" smtClean="0"/>
              <a:t>kiv</a:t>
            </a:r>
            <a:r>
              <a:rPr lang="hu-HU" dirty="0" smtClean="0"/>
              <a:t>.: Legfelső Nemzeti </a:t>
            </a:r>
            <a:r>
              <a:rPr lang="hu-HU" dirty="0" err="1" smtClean="0"/>
              <a:t>Tvszék</a:t>
            </a:r>
            <a:r>
              <a:rPr lang="hu-HU" dirty="0" smtClean="0"/>
              <a:t>)</a:t>
            </a:r>
          </a:p>
          <a:p>
            <a:pPr>
              <a:buFontTx/>
              <a:buChar char="-"/>
            </a:pPr>
            <a:r>
              <a:rPr lang="hu-HU" dirty="0" smtClean="0"/>
              <a:t>3 jelöltje az alelnöki tisztségre – Nemzetgyűlés választ</a:t>
            </a:r>
          </a:p>
          <a:p>
            <a:pPr>
              <a:buFontTx/>
              <a:buChar char="-"/>
            </a:pPr>
            <a:r>
              <a:rPr lang="hu-HU" dirty="0" smtClean="0"/>
              <a:t>Kinevezi/ felmenti a minisztereket, főtisztviselőket, bírákat, ügyészeket,</a:t>
            </a:r>
          </a:p>
          <a:p>
            <a:pPr>
              <a:buFontTx/>
              <a:buChar char="-"/>
            </a:pPr>
            <a:r>
              <a:rPr lang="hu-HU" dirty="0" smtClean="0"/>
              <a:t>Rendeletalkotás – miniszteri ellenjegyzés</a:t>
            </a:r>
          </a:p>
          <a:p>
            <a:pPr>
              <a:buFontTx/>
              <a:buChar char="-"/>
            </a:pPr>
            <a:r>
              <a:rPr lang="hu-HU" dirty="0" smtClean="0"/>
              <a:t>Önkormányzati szervezeteket – Államtanács beleegyezésével – feloszlathatja</a:t>
            </a:r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104428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1848. Végrehajtó hatalom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Elnök (</a:t>
            </a:r>
            <a:r>
              <a:rPr lang="hu-HU" dirty="0" err="1" smtClean="0"/>
              <a:t>prezidenciális</a:t>
            </a:r>
            <a:r>
              <a:rPr lang="hu-HU" dirty="0" smtClean="0"/>
              <a:t> hata</a:t>
            </a:r>
            <a:r>
              <a:rPr lang="hu-HU" dirty="0"/>
              <a:t>lom)</a:t>
            </a:r>
            <a:endParaRPr lang="hu-HU" dirty="0" smtClean="0"/>
          </a:p>
          <a:p>
            <a:r>
              <a:rPr lang="hu-HU" dirty="0" smtClean="0"/>
              <a:t>Államtanács</a:t>
            </a:r>
          </a:p>
          <a:p>
            <a:pPr>
              <a:buFontTx/>
              <a:buChar char="-"/>
            </a:pPr>
            <a:r>
              <a:rPr lang="hu-HU" dirty="0" smtClean="0"/>
              <a:t>Nemzetgyűlés választja 6 évre</a:t>
            </a:r>
          </a:p>
          <a:p>
            <a:pPr>
              <a:buFontTx/>
              <a:buChar char="-"/>
            </a:pPr>
            <a:r>
              <a:rPr lang="hu-HU" dirty="0" smtClean="0"/>
              <a:t>Elnöke = alelnök</a:t>
            </a:r>
          </a:p>
          <a:p>
            <a:pPr>
              <a:buFontTx/>
              <a:buChar char="-"/>
            </a:pPr>
            <a:r>
              <a:rPr lang="hu-HU" dirty="0" smtClean="0"/>
              <a:t>Feladat: véleményezi a </a:t>
            </a:r>
            <a:r>
              <a:rPr lang="hu-HU" dirty="0" err="1" smtClean="0"/>
              <a:t>tvjavaslatokat</a:t>
            </a:r>
            <a:r>
              <a:rPr lang="hu-HU" dirty="0" smtClean="0"/>
              <a:t>, közigazgatás általános felügyelete</a:t>
            </a:r>
          </a:p>
          <a:p>
            <a:r>
              <a:rPr lang="hu-HU" dirty="0" smtClean="0"/>
              <a:t>Miniszterek</a:t>
            </a:r>
          </a:p>
          <a:p>
            <a:r>
              <a:rPr lang="hu-HU" dirty="0" smtClean="0"/>
              <a:t>Helyi szintek: önkormányzatok (</a:t>
            </a:r>
            <a:r>
              <a:rPr lang="hu-HU" dirty="0" err="1" smtClean="0"/>
              <a:t>megye-kerület-járás-község</a:t>
            </a:r>
            <a:r>
              <a:rPr lang="hu-HU" dirty="0" smtClean="0"/>
              <a:t>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259045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1848. Bírói hatalom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Régi struktúra</a:t>
            </a:r>
          </a:p>
          <a:p>
            <a:r>
              <a:rPr lang="hu-HU" dirty="0" smtClean="0"/>
              <a:t>Új: Legfelső Nemzeti Törvényszék </a:t>
            </a:r>
          </a:p>
          <a:p>
            <a:pPr>
              <a:buFontTx/>
              <a:buChar char="-"/>
            </a:pPr>
            <a:r>
              <a:rPr lang="hu-HU" dirty="0" smtClean="0"/>
              <a:t>5 tag</a:t>
            </a:r>
          </a:p>
          <a:p>
            <a:pPr>
              <a:buFontTx/>
              <a:buChar char="-"/>
            </a:pPr>
            <a:r>
              <a:rPr lang="hu-HU" dirty="0" smtClean="0"/>
              <a:t>Semmítőszék választja</a:t>
            </a:r>
          </a:p>
          <a:p>
            <a:pPr>
              <a:buFontTx/>
              <a:buChar char="-"/>
            </a:pPr>
            <a:r>
              <a:rPr lang="hu-HU" dirty="0" smtClean="0"/>
              <a:t>Semmítőszék bírái közül</a:t>
            </a:r>
          </a:p>
          <a:p>
            <a:pPr>
              <a:buFontTx/>
              <a:buChar char="-"/>
            </a:pPr>
            <a:r>
              <a:rPr lang="hu-HU" dirty="0" smtClean="0"/>
              <a:t>Feladat: politikusok ügyében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politikai ügyekben ítélkezés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193032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1852 január/november</a:t>
            </a:r>
            <a:br>
              <a:rPr lang="hu-HU" dirty="0"/>
            </a:br>
            <a:r>
              <a:rPr lang="hu-HU" dirty="0"/>
              <a:t>köztársaság/császárság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Emberi jogok nem része az alkotmánynak</a:t>
            </a:r>
          </a:p>
          <a:p>
            <a:r>
              <a:rPr lang="hu-HU" b="1" dirty="0" smtClean="0"/>
              <a:t>Törvényhozás: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u="sng" dirty="0" err="1" smtClean="0"/>
              <a:t>Tvhozó</a:t>
            </a:r>
            <a:r>
              <a:rPr lang="hu-HU" u="sng" dirty="0" smtClean="0"/>
              <a:t> Testület</a:t>
            </a:r>
            <a:r>
              <a:rPr lang="hu-HU" dirty="0" smtClean="0"/>
              <a:t>                   </a:t>
            </a:r>
            <a:r>
              <a:rPr lang="hu-HU" u="sng" dirty="0" smtClean="0"/>
              <a:t>Szenátus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       elnök által kinevezettek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        elnök adományt adhat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         tv. kihirdetése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   alkotmány értelmezése</a:t>
            </a:r>
          </a:p>
          <a:p>
            <a:pPr marL="0" indent="0">
              <a:buNone/>
            </a:pPr>
            <a:r>
              <a:rPr lang="hu-HU" dirty="0" smtClean="0"/>
              <a:t>       10 évre</a:t>
            </a:r>
          </a:p>
          <a:p>
            <a:pPr marL="0" indent="0">
              <a:buNone/>
            </a:pPr>
            <a:r>
              <a:rPr lang="hu-HU" dirty="0" smtClean="0"/>
              <a:t>Nyílt ülés,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de 5 tag kérésére: titkos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557153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1852 január/november</a:t>
            </a:r>
            <a:br>
              <a:rPr lang="hu-HU" dirty="0" smtClean="0"/>
            </a:br>
            <a:r>
              <a:rPr lang="hu-HU" dirty="0" smtClean="0"/>
              <a:t>köztársaság/császárság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4319736"/>
          </a:xfrm>
        </p:spPr>
        <p:txBody>
          <a:bodyPr>
            <a:normAutofit fontScale="62500" lnSpcReduction="20000"/>
          </a:bodyPr>
          <a:lstStyle/>
          <a:p>
            <a:r>
              <a:rPr lang="hu-HU" sz="3200" dirty="0" smtClean="0"/>
              <a:t>Végrehajtás: </a:t>
            </a:r>
            <a:r>
              <a:rPr lang="hu-HU" sz="3200" b="1" dirty="0" smtClean="0"/>
              <a:t>köztársasági elnök</a:t>
            </a:r>
          </a:p>
          <a:p>
            <a:pPr>
              <a:buFontTx/>
              <a:buChar char="-"/>
            </a:pPr>
            <a:r>
              <a:rPr lang="hu-HU" sz="3200" dirty="0" smtClean="0"/>
              <a:t>10 évre</a:t>
            </a:r>
          </a:p>
          <a:p>
            <a:pPr>
              <a:buFontTx/>
              <a:buChar char="-"/>
            </a:pPr>
            <a:r>
              <a:rPr lang="hu-HU" sz="3200" dirty="0" smtClean="0"/>
              <a:t>Utódkijelölési jog</a:t>
            </a:r>
          </a:p>
          <a:p>
            <a:pPr>
              <a:buFontTx/>
              <a:buChar char="-"/>
            </a:pPr>
            <a:r>
              <a:rPr lang="hu-HU" sz="3200" dirty="0" smtClean="0"/>
              <a:t>Felelős a nemzetnek, de nincs szabályozás</a:t>
            </a:r>
          </a:p>
          <a:p>
            <a:pPr marL="0" indent="0">
              <a:buNone/>
            </a:pPr>
            <a:r>
              <a:rPr lang="hu-HU" sz="3200" dirty="0" smtClean="0"/>
              <a:t>Feladatkör: </a:t>
            </a:r>
          </a:p>
          <a:p>
            <a:pPr>
              <a:buFontTx/>
              <a:buChar char="-"/>
            </a:pPr>
            <a:r>
              <a:rPr lang="hu-HU" sz="3200" dirty="0" smtClean="0"/>
              <a:t>2 kamara elnökét, alelnökét kinevezi,</a:t>
            </a:r>
          </a:p>
          <a:p>
            <a:pPr>
              <a:buFontTx/>
              <a:buChar char="-"/>
            </a:pPr>
            <a:r>
              <a:rPr lang="hu-HU" sz="3200" dirty="0" smtClean="0"/>
              <a:t>összehívja, elnapolja az üléseket, alsóházat feloszlathatja (6 hónapon belül újra)</a:t>
            </a:r>
          </a:p>
          <a:p>
            <a:pPr>
              <a:buFontTx/>
              <a:buChar char="-"/>
            </a:pPr>
            <a:r>
              <a:rPr lang="hu-HU" sz="3200" dirty="0" smtClean="0"/>
              <a:t>Abszolút vétójog</a:t>
            </a:r>
          </a:p>
          <a:p>
            <a:pPr>
              <a:buFontTx/>
              <a:buChar char="-"/>
            </a:pPr>
            <a:r>
              <a:rPr lang="hu-HU" sz="3200" dirty="0" err="1" smtClean="0"/>
              <a:t>Tvkezdeményezés</a:t>
            </a:r>
            <a:r>
              <a:rPr lang="hu-HU" sz="3200" dirty="0" smtClean="0"/>
              <a:t>, kihirdetés</a:t>
            </a:r>
          </a:p>
          <a:p>
            <a:pPr>
              <a:buFontTx/>
              <a:buChar char="-"/>
            </a:pPr>
            <a:r>
              <a:rPr lang="hu-HU" sz="3200" dirty="0" smtClean="0"/>
              <a:t>Hadsereg főparancsnoka</a:t>
            </a:r>
          </a:p>
          <a:p>
            <a:pPr>
              <a:buFontTx/>
              <a:buChar char="-"/>
            </a:pPr>
            <a:r>
              <a:rPr lang="hu-HU" sz="3200" dirty="0" smtClean="0"/>
              <a:t> </a:t>
            </a:r>
            <a:endParaRPr lang="hu-HU" sz="3200" b="1" dirty="0" smtClean="0"/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833737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2286000" y="19978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hu-HU" sz="2000" dirty="0" smtClean="0"/>
              <a:t>Nemzetközi </a:t>
            </a:r>
            <a:r>
              <a:rPr lang="hu-HU" sz="2000" dirty="0"/>
              <a:t>szerződések</a:t>
            </a:r>
          </a:p>
          <a:p>
            <a:pPr>
              <a:buFontTx/>
              <a:buChar char="-"/>
            </a:pPr>
            <a:r>
              <a:rPr lang="hu-HU" sz="2000" dirty="0"/>
              <a:t>Rendeletalkotás (ellenjegyzéssel)</a:t>
            </a:r>
          </a:p>
          <a:p>
            <a:pPr>
              <a:buFontTx/>
              <a:buChar char="-"/>
            </a:pPr>
            <a:r>
              <a:rPr lang="hu-HU" sz="2000" dirty="0"/>
              <a:t>Ostromállapotot hirdethet</a:t>
            </a:r>
          </a:p>
          <a:p>
            <a:pPr>
              <a:buFontTx/>
              <a:buChar char="-"/>
            </a:pPr>
            <a:r>
              <a:rPr lang="hu-HU" sz="2000" dirty="0"/>
              <a:t>Kinevezés</a:t>
            </a:r>
          </a:p>
          <a:p>
            <a:pPr>
              <a:buFontTx/>
              <a:buChar char="-"/>
            </a:pPr>
            <a:r>
              <a:rPr lang="hu-HU" sz="2000" dirty="0"/>
              <a:t>Korlátlan kegyelmezési jog + nevében ítélkeznek</a:t>
            </a:r>
          </a:p>
          <a:p>
            <a:endParaRPr lang="hu-HU" sz="2000" dirty="0"/>
          </a:p>
          <a:p>
            <a:r>
              <a:rPr lang="hu-HU" sz="2000" b="1" dirty="0"/>
              <a:t>                                                       Eltűnnek a fékek !!!!!!!!!</a:t>
            </a:r>
          </a:p>
        </p:txBody>
      </p:sp>
    </p:spTree>
    <p:extLst>
      <p:ext uri="{BB962C8B-B14F-4D97-AF65-F5344CB8AC3E}">
        <p14:creationId xmlns:p14="http://schemas.microsoft.com/office/powerpoint/2010/main" val="40616462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1875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1870. szeptember 4. – köztársaság</a:t>
            </a:r>
          </a:p>
          <a:p>
            <a:r>
              <a:rPr lang="hu-HU" dirty="0" smtClean="0"/>
              <a:t>1871. március 28.-május 28. Párizsi Kommün</a:t>
            </a:r>
          </a:p>
          <a:p>
            <a:r>
              <a:rPr lang="hu-HU" dirty="0" smtClean="0"/>
              <a:t>1875. február – július</a:t>
            </a:r>
          </a:p>
          <a:p>
            <a:pPr>
              <a:buFontTx/>
              <a:buChar char="-"/>
            </a:pPr>
            <a:r>
              <a:rPr lang="hu-HU" dirty="0"/>
              <a:t>T</a:t>
            </a:r>
            <a:r>
              <a:rPr lang="hu-HU" dirty="0" smtClean="0"/>
              <a:t>v. A köztársasági államformáról</a:t>
            </a:r>
          </a:p>
          <a:p>
            <a:pPr>
              <a:buFontTx/>
              <a:buChar char="-"/>
            </a:pPr>
            <a:r>
              <a:rPr lang="hu-HU" dirty="0" smtClean="0"/>
              <a:t>Tv. A hatalmi ágak egymáshoz való viszonyáról</a:t>
            </a:r>
          </a:p>
          <a:p>
            <a:pPr>
              <a:buFontTx/>
              <a:buChar char="-"/>
            </a:pPr>
            <a:r>
              <a:rPr lang="hu-HU" dirty="0" smtClean="0"/>
              <a:t>Tv. A Szenátusról</a:t>
            </a:r>
          </a:p>
          <a:p>
            <a:pPr>
              <a:buFontTx/>
              <a:buChar char="-"/>
            </a:pPr>
            <a:r>
              <a:rPr lang="hu-HU" dirty="0" smtClean="0"/>
              <a:t>Tv. A képviselők választásáról </a:t>
            </a:r>
          </a:p>
          <a:p>
            <a:r>
              <a:rPr lang="hu-HU" dirty="0" smtClean="0"/>
              <a:t>Emberi jogokat nem tartalmaz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238104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hu-HU" sz="1600" dirty="0" smtClean="0"/>
              <a:t>V. A törvénynek csak a társadalomra nézve ártalmas cselekedetek megtiltására van joga. Amit a törvény nem tilt, azt senki nem akadályozhatja meg, s amit a törvény el nem rendel, arra senkit kényszeríteni nem lehet. </a:t>
            </a:r>
          </a:p>
          <a:p>
            <a:pPr marL="0" indent="0">
              <a:buNone/>
            </a:pPr>
            <a:r>
              <a:rPr lang="hu-HU" sz="1600" dirty="0" smtClean="0"/>
              <a:t>VI. A törvény a közakarat kifejezése; alkotásában minden polgárnak joga van személyesen vagy képviselői révén közreműködnie. A törvény egyformán törvény mindenki számára, akár védelmez, akár büntet; s mivelhogy a törvény előtt minden polgár egyenlő, tehát minden polgár egyformán alkalmazható minden közhivatalra, állásra és méltóságra, erényeik és képességeik különbözőségén kívül egyéb különbséget nem ismerve.</a:t>
            </a:r>
          </a:p>
          <a:p>
            <a:pPr marL="0" indent="0">
              <a:buNone/>
            </a:pPr>
            <a:r>
              <a:rPr lang="hu-HU" sz="1600" dirty="0" smtClean="0"/>
              <a:t> VII. Vád alá helyezni, letartóztatni s fogva tartani bárkit is csak a törvény által meghatározott esetekben s a törvény által előírt formák között lehet. Mindenki büntetendő, aki önkényes rendelkezéseket szorgalmaz, kiad, végrehajt vagy végrehajtat; viszont minden polgárnak, akit a törvény értelmében megidéznek vagy őrizetbe vesznek, haladéktalanul engedelmeskednie kell - s ha ellenállást tanúsít, bűnösnek vallja magát vele. </a:t>
            </a:r>
          </a:p>
          <a:p>
            <a:pPr marL="0" indent="0">
              <a:buNone/>
            </a:pPr>
            <a:r>
              <a:rPr lang="hu-HU" sz="1600" dirty="0" smtClean="0"/>
              <a:t>VIII. A törvény csak szigorúan és nyilvánvalóan szükséges büntetési tételeket állapít meg, s büntetéssel sújtani senkit másként nem lehet, mint a bűncselekmény elkövetése előtt meghozott és kihirdetett, valamint szabályszerűen alkalmazott törvény értelmében. </a:t>
            </a:r>
          </a:p>
          <a:p>
            <a:pPr marL="0" indent="0">
              <a:buNone/>
            </a:pPr>
            <a:r>
              <a:rPr lang="hu-HU" sz="1600" dirty="0" smtClean="0"/>
              <a:t> </a:t>
            </a:r>
          </a:p>
          <a:p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31318754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1875 – 1940</a:t>
            </a:r>
            <a:br>
              <a:rPr lang="hu-HU" dirty="0" smtClean="0"/>
            </a:br>
            <a:r>
              <a:rPr lang="hu-HU" dirty="0" smtClean="0"/>
              <a:t>Harmadik Köztársaság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Törvényhozás = Törvényhozó Nemzetgyűlés</a:t>
            </a:r>
          </a:p>
          <a:p>
            <a:endParaRPr lang="hu-HU" dirty="0"/>
          </a:p>
          <a:p>
            <a:pPr>
              <a:buFontTx/>
              <a:buChar char="-"/>
            </a:pPr>
            <a:r>
              <a:rPr lang="hu-HU" dirty="0" smtClean="0"/>
              <a:t>Képviselőház                              - Szenátus</a:t>
            </a:r>
          </a:p>
          <a:p>
            <a:pPr>
              <a:buFontTx/>
              <a:buChar char="-"/>
            </a:pPr>
            <a:r>
              <a:rPr lang="hu-HU" dirty="0"/>
              <a:t> </a:t>
            </a:r>
            <a:r>
              <a:rPr lang="hu-HU" dirty="0" smtClean="0"/>
              <a:t>4 évre                                 9 évre (3 évente 1/3)</a:t>
            </a:r>
          </a:p>
          <a:p>
            <a:pPr marL="0" indent="0">
              <a:buNone/>
            </a:pPr>
            <a:r>
              <a:rPr lang="hu-HU" dirty="0" smtClean="0"/>
              <a:t>Passzív: 26 éves                          40 éves</a:t>
            </a:r>
          </a:p>
          <a:p>
            <a:pPr marL="0" indent="0">
              <a:buNone/>
            </a:pPr>
            <a:r>
              <a:rPr lang="hu-HU" dirty="0" smtClean="0"/>
              <a:t>Aktív: 21 éves, francia,             300 tag</a:t>
            </a:r>
          </a:p>
          <a:p>
            <a:pPr marL="0" indent="0">
              <a:buNone/>
            </a:pPr>
            <a:r>
              <a:rPr lang="hu-HU" dirty="0" smtClean="0"/>
              <a:t>férfi, 6 hónap </a:t>
            </a:r>
            <a:r>
              <a:rPr lang="hu-HU" dirty="0" err="1" smtClean="0"/>
              <a:t>helybenlakás</a:t>
            </a:r>
            <a:r>
              <a:rPr lang="hu-HU" dirty="0" smtClean="0"/>
              <a:t>        megyénként, </a:t>
            </a:r>
          </a:p>
          <a:p>
            <a:pPr marL="0" indent="0">
              <a:buNone/>
            </a:pPr>
            <a:r>
              <a:rPr lang="hu-HU" dirty="0" smtClean="0"/>
              <a:t>100ezer lakos/ választókerület   közvetett</a:t>
            </a:r>
          </a:p>
          <a:p>
            <a:pPr>
              <a:buFontTx/>
              <a:buChar char="-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922301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1875-1940</a:t>
            </a:r>
            <a:br>
              <a:rPr lang="hu-HU" dirty="0" smtClean="0"/>
            </a:br>
            <a:r>
              <a:rPr lang="hu-HU" dirty="0" smtClean="0"/>
              <a:t>Harmadik Köztársaság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Végrehajtó hatalom: elnök</a:t>
            </a:r>
          </a:p>
          <a:p>
            <a:pPr>
              <a:buFontTx/>
              <a:buChar char="-"/>
            </a:pPr>
            <a:r>
              <a:rPr lang="hu-HU" dirty="0" smtClean="0"/>
              <a:t>Nemzetgyűlés 2 kamarája választja</a:t>
            </a:r>
          </a:p>
          <a:p>
            <a:pPr>
              <a:buFontTx/>
              <a:buChar char="-"/>
            </a:pPr>
            <a:r>
              <a:rPr lang="hu-HU" dirty="0" smtClean="0"/>
              <a:t>7 évre</a:t>
            </a:r>
          </a:p>
          <a:p>
            <a:pPr>
              <a:buFontTx/>
              <a:buChar char="-"/>
            </a:pPr>
            <a:r>
              <a:rPr lang="hu-HU" dirty="0" smtClean="0"/>
              <a:t>Nem felelős, </a:t>
            </a:r>
            <a:r>
              <a:rPr lang="hu-HU" dirty="0" err="1" smtClean="0"/>
              <a:t>kiv</a:t>
            </a:r>
            <a:r>
              <a:rPr lang="hu-HU" dirty="0" smtClean="0"/>
              <a:t>. Hazaárulás (Képviselőház: vádat emel, Szenátus ítélkezik)</a:t>
            </a:r>
          </a:p>
          <a:p>
            <a:pPr>
              <a:buFontTx/>
              <a:buChar char="-"/>
            </a:pPr>
            <a:r>
              <a:rPr lang="hu-HU" dirty="0" smtClean="0"/>
              <a:t>Ha átmenetileg megüresedik: kormány gyakorolja az elnöki jogokat, de új választás</a:t>
            </a:r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281266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1875-1940</a:t>
            </a:r>
            <a:br>
              <a:rPr lang="hu-HU" dirty="0" smtClean="0"/>
            </a:br>
            <a:r>
              <a:rPr lang="hu-HU" dirty="0" smtClean="0"/>
              <a:t>Harmadik köztársaság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/>
              <a:t>Elnöki jogok</a:t>
            </a:r>
          </a:p>
          <a:p>
            <a:pPr>
              <a:buFontTx/>
              <a:buChar char="-"/>
            </a:pPr>
            <a:r>
              <a:rPr lang="hu-HU" dirty="0" smtClean="0"/>
              <a:t>Szenátus kezdeményezésére feloszlathatja a Képviselőházat, de 2 hónapon belül újra össze kell hívni</a:t>
            </a:r>
          </a:p>
          <a:p>
            <a:pPr>
              <a:buFontTx/>
              <a:buChar char="-"/>
            </a:pPr>
            <a:r>
              <a:rPr lang="hu-HU" dirty="0" smtClean="0"/>
              <a:t>1x felfüggesztő vétójog </a:t>
            </a:r>
          </a:p>
          <a:p>
            <a:pPr marL="0" indent="0">
              <a:buNone/>
            </a:pPr>
            <a:r>
              <a:rPr lang="hu-HU" dirty="0" smtClean="0"/>
              <a:t>(</a:t>
            </a:r>
            <a:r>
              <a:rPr lang="hu-HU" dirty="0" err="1" smtClean="0"/>
              <a:t>kiv</a:t>
            </a:r>
            <a:r>
              <a:rPr lang="hu-HU" dirty="0" smtClean="0"/>
              <a:t>. Alkotmánymódosítás, és költségvetési tv.)</a:t>
            </a:r>
          </a:p>
          <a:p>
            <a:pPr>
              <a:buFontTx/>
              <a:buChar char="-"/>
            </a:pPr>
            <a:r>
              <a:rPr lang="hu-HU" dirty="0" smtClean="0"/>
              <a:t>Hadüzenet (fék: előzetes hozzájárulás), békekötés</a:t>
            </a:r>
          </a:p>
          <a:p>
            <a:pPr>
              <a:buFontTx/>
              <a:buChar char="-"/>
            </a:pPr>
            <a:r>
              <a:rPr lang="hu-HU" dirty="0" smtClean="0"/>
              <a:t>Nemzetközi szerződések</a:t>
            </a:r>
          </a:p>
          <a:p>
            <a:pPr>
              <a:buFontTx/>
              <a:buChar char="-"/>
            </a:pPr>
            <a:r>
              <a:rPr lang="hu-HU" dirty="0" smtClean="0"/>
              <a:t>Kinevezések </a:t>
            </a:r>
          </a:p>
          <a:p>
            <a:pPr>
              <a:buFontTx/>
              <a:buChar char="-"/>
            </a:pPr>
            <a:r>
              <a:rPr lang="hu-HU" dirty="0" smtClean="0"/>
              <a:t>Követek küldése, fogadása</a:t>
            </a:r>
          </a:p>
          <a:p>
            <a:pPr>
              <a:buFontTx/>
              <a:buChar char="-"/>
            </a:pPr>
            <a:r>
              <a:rPr lang="hu-HU" dirty="0" smtClean="0"/>
              <a:t>Egyéni kegyelem</a:t>
            </a:r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867015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További végrehajtó hatalmi szervek:</a:t>
            </a:r>
          </a:p>
          <a:p>
            <a:pPr>
              <a:buFontTx/>
              <a:buChar char="-"/>
            </a:pPr>
            <a:r>
              <a:rPr lang="hu-HU" dirty="0" smtClean="0"/>
              <a:t>kormány</a:t>
            </a:r>
            <a:r>
              <a:rPr lang="hu-HU" smtClean="0"/>
              <a:t>: miniszterelnök </a:t>
            </a:r>
            <a:r>
              <a:rPr lang="hu-HU" dirty="0" smtClean="0"/>
              <a:t>+ 10 miniszter</a:t>
            </a:r>
          </a:p>
          <a:p>
            <a:pPr>
              <a:buFontTx/>
              <a:buChar char="-"/>
            </a:pPr>
            <a:r>
              <a:rPr lang="hu-HU" dirty="0" smtClean="0"/>
              <a:t>Államtanács</a:t>
            </a:r>
          </a:p>
          <a:p>
            <a:pPr>
              <a:buFontTx/>
              <a:buChar char="-"/>
            </a:pPr>
            <a:r>
              <a:rPr lang="hu-HU" dirty="0" smtClean="0"/>
              <a:t>Közigazgatási szinteken </a:t>
            </a:r>
            <a:r>
              <a:rPr lang="hu-HU" dirty="0" err="1" smtClean="0"/>
              <a:t>dekoncentrált</a:t>
            </a:r>
            <a:r>
              <a:rPr lang="hu-HU" dirty="0" smtClean="0"/>
              <a:t> szervek ( pl. megye: prefektus – megsemmisíthet)</a:t>
            </a:r>
          </a:p>
          <a:p>
            <a:pPr>
              <a:buFontTx/>
              <a:buChar char="-"/>
            </a:pPr>
            <a:r>
              <a:rPr lang="hu-HU" dirty="0" smtClean="0"/>
              <a:t>Jelentős lépések a szabadságjogok biztosítása érdekében</a:t>
            </a:r>
          </a:p>
          <a:p>
            <a:pPr>
              <a:buFontTx/>
              <a:buChar char="-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935503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1946. Negyedik köztársaság alkotmánya</a:t>
            </a:r>
          </a:p>
          <a:p>
            <a:r>
              <a:rPr lang="hu-HU" dirty="0" smtClean="0"/>
              <a:t>1958. Ötödik </a:t>
            </a:r>
            <a:r>
              <a:rPr lang="hu-HU" smtClean="0"/>
              <a:t>köztársaság alkotmánya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360407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051283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u-HU" sz="6400" dirty="0" smtClean="0"/>
              <a:t>IX. Mindaddig, amíg bűnössé nem nyilvánítják, minden ember ártatlannak vélelmezendő. Ha tehát letartóztatása mégis elkerülhetetlenné válik, a törvénynek szigorúan meg kell torolnia minden olyan keményebb rendszabályt, amelyet a szökés megakadályozásának szükségessége nem indokol. </a:t>
            </a:r>
          </a:p>
          <a:p>
            <a:pPr marL="0" indent="0">
              <a:buNone/>
            </a:pPr>
            <a:r>
              <a:rPr lang="hu-HU" sz="6400" dirty="0" smtClean="0"/>
              <a:t>X. Senkit meggyőződése, vallási s egyéb nézetei miatt háborgatni nem szabad, feltéve, hogy e meggyőződés s e nézetek megnyilvánulása a törvényes rendet nem sérti. </a:t>
            </a:r>
          </a:p>
          <a:p>
            <a:pPr marL="0" indent="0">
              <a:buNone/>
            </a:pPr>
            <a:r>
              <a:rPr lang="hu-HU" sz="6400" dirty="0" smtClean="0"/>
              <a:t>XI. A gondolatok és vélemények szabad közlése az embernek egyik legértékesebb joga; ennélfogva minden polgár szabadon szólhat, írhat s nyomtathat ki bármit, felelősséggel tartozván viszont e szabadsággal való visszaélésért a törvény által meghatározott esetekben. </a:t>
            </a:r>
          </a:p>
          <a:p>
            <a:pPr marL="0" indent="0">
              <a:buNone/>
            </a:pPr>
            <a:r>
              <a:rPr lang="hu-HU" sz="6400" dirty="0" smtClean="0"/>
              <a:t>XII. Az ember és a polgár jogainak biztosítása karhatalom fenntartását teszi szükségessé; e karhatalomnak tehát az összesség hasznára kell szolgálnia, nem pedig azoknak külön céljaira, akiknek személyére e karhatalom </a:t>
            </a:r>
            <a:r>
              <a:rPr lang="hu-HU" sz="6400" dirty="0" err="1" smtClean="0"/>
              <a:t>rábízatik</a:t>
            </a:r>
            <a:r>
              <a:rPr lang="hu-HU" sz="6400" dirty="0" smtClean="0"/>
              <a:t>. </a:t>
            </a:r>
          </a:p>
          <a:p>
            <a:pPr marL="0" indent="0">
              <a:buNone/>
            </a:pPr>
            <a:r>
              <a:rPr lang="hu-HU" sz="6400" dirty="0" smtClean="0"/>
              <a:t>XIII. A karhatalom és a közigazgatás költségeinek fedezésére nélkülözhetetlenül szükséges mindenkinek közös hozzájárulása; s e hozzájárulást, kinek-kinek képessége szerint, a polgárok összessége közt egyenlően kell elosztani. </a:t>
            </a:r>
          </a:p>
          <a:p>
            <a:pPr marL="0" indent="0">
              <a:buNone/>
            </a:pPr>
            <a:r>
              <a:rPr lang="hu-HU" sz="6400" dirty="0" smtClean="0"/>
              <a:t>XIV. A polgároknak saját személyükben vagy képviselők útján joguk van e közös hozzájárulás szükségszerűségét megállapítani s azt szabadon megszavazni, valamint felhasználását nyomon követni, s meghatározni mennyiségét, alapját, elosztását, behajtását és időtartamát. </a:t>
            </a:r>
          </a:p>
          <a:p>
            <a:pPr marL="0" indent="0">
              <a:buNone/>
            </a:pPr>
            <a:r>
              <a:rPr lang="hu-HU" sz="6400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664775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 smtClean="0"/>
              <a:t>XV. A társadalomnak joga van a közigazgatás minden tisztviselőjét számadásra vonni. </a:t>
            </a:r>
          </a:p>
          <a:p>
            <a:pPr marL="0" indent="0">
              <a:buNone/>
            </a:pPr>
            <a:r>
              <a:rPr lang="hu-HU" dirty="0" smtClean="0"/>
              <a:t>XVI. Az olyan társadalomnak, amelyből e jogok biztosítékai hiányoznak, s ahol a törvényhozó és a végrehajtó hatalom szétválasztását nem hajtották végre, semmiféle alkotmánya nincs. </a:t>
            </a:r>
          </a:p>
          <a:p>
            <a:pPr marL="0" indent="0">
              <a:buNone/>
            </a:pPr>
            <a:r>
              <a:rPr lang="hu-HU" dirty="0" smtClean="0"/>
              <a:t>XVII. Tulajdonától - lévén a tulajdonjog szent és sérthetetlen - senki meg nem fosztható, legfeljebb csakis oly esetekben, amikor ezt a közösség érdekéből fakadó nyilvánvaló és törvényes úton megállapított szükségesség követeli meg - ám ekkor is csak igazságos és előzetes kártalanítás fejében. </a:t>
            </a:r>
          </a:p>
          <a:p>
            <a:pPr marL="0" indent="0">
              <a:buNone/>
            </a:pPr>
            <a:r>
              <a:rPr lang="hu-HU" dirty="0" smtClean="0"/>
              <a:t/>
            </a:r>
            <a:br>
              <a:rPr lang="hu-HU" dirty="0" smtClean="0"/>
            </a:b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222343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1791. alkotmány</a:t>
            </a:r>
            <a:br>
              <a:rPr lang="hu-HU" dirty="0" smtClean="0"/>
            </a:br>
            <a:r>
              <a:rPr lang="hu-HU" dirty="0" smtClean="0"/>
              <a:t>Deklaráció + Alkotmány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b="1" dirty="0" smtClean="0"/>
              <a:t>Törvényhozás: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</a:t>
            </a:r>
            <a:r>
              <a:rPr lang="hu-HU" sz="2400" b="1" u="sng" dirty="0" smtClean="0"/>
              <a:t>Törvényhozó Nemzetgyűlés</a:t>
            </a:r>
          </a:p>
          <a:p>
            <a:pPr marL="0" indent="0">
              <a:buNone/>
            </a:pPr>
            <a:r>
              <a:rPr lang="hu-HU" sz="2400" dirty="0" smtClean="0"/>
              <a:t>                        1 kamarás</a:t>
            </a:r>
          </a:p>
          <a:p>
            <a:pPr marL="0" indent="0">
              <a:buNone/>
            </a:pPr>
            <a:r>
              <a:rPr lang="hu-HU" sz="2400" dirty="0" smtClean="0"/>
              <a:t>                        2 évre választják</a:t>
            </a:r>
          </a:p>
          <a:p>
            <a:pPr marL="0" indent="0">
              <a:buNone/>
            </a:pPr>
            <a:r>
              <a:rPr lang="hu-HU" sz="2400" dirty="0" smtClean="0"/>
              <a:t>Király nem oszlathatja fel,</a:t>
            </a:r>
          </a:p>
          <a:p>
            <a:pPr marL="0" indent="0">
              <a:buNone/>
            </a:pPr>
            <a:r>
              <a:rPr lang="hu-HU" sz="2400" dirty="0"/>
              <a:t> </a:t>
            </a:r>
            <a:r>
              <a:rPr lang="hu-HU" sz="2400" dirty="0" smtClean="0"/>
              <a:t>         nem napolhatja el</a:t>
            </a:r>
          </a:p>
          <a:p>
            <a:pPr marL="0" indent="0">
              <a:buNone/>
            </a:pPr>
            <a:r>
              <a:rPr lang="hu-HU" sz="2400" dirty="0" smtClean="0"/>
              <a:t>saját elhatározásából ül össze</a:t>
            </a:r>
          </a:p>
          <a:p>
            <a:pPr marL="0" indent="0">
              <a:buNone/>
            </a:pPr>
            <a:r>
              <a:rPr lang="hu-HU" sz="2400" b="1" dirty="0" smtClean="0"/>
              <a:t>dönt</a:t>
            </a:r>
            <a:r>
              <a:rPr lang="hu-HU" sz="2400" dirty="0" smtClean="0"/>
              <a:t> üléseinek helyéről, idejéről, időtartamáról</a:t>
            </a:r>
          </a:p>
          <a:p>
            <a:pPr marL="0" indent="0">
              <a:buNone/>
            </a:pPr>
            <a:r>
              <a:rPr lang="hu-HU" sz="2400" dirty="0" smtClean="0"/>
              <a:t>           30 mérföldes körzetben lehet-e katonaság</a:t>
            </a:r>
          </a:p>
          <a:p>
            <a:pPr marL="0" indent="0">
              <a:buNone/>
            </a:pPr>
            <a:endParaRPr lang="hu-HU" sz="2400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638388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Törvényhozás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Tagjai mandátumuk után nem fogadhatnak el a végrehajtó hatalomtól kinevezést</a:t>
            </a:r>
          </a:p>
          <a:p>
            <a:pPr marL="0" indent="0">
              <a:buNone/>
            </a:pPr>
            <a:r>
              <a:rPr lang="hu-HU" dirty="0" smtClean="0"/>
              <a:t>    Tagok – mentelmi jog</a:t>
            </a:r>
          </a:p>
          <a:p>
            <a:r>
              <a:rPr lang="hu-HU" dirty="0" smtClean="0"/>
              <a:t>Választási rendszer: 25 éves, francia, férfi, 1 éves </a:t>
            </a:r>
            <a:r>
              <a:rPr lang="hu-HU" dirty="0" err="1" smtClean="0"/>
              <a:t>helybenlakás</a:t>
            </a:r>
            <a:r>
              <a:rPr lang="hu-HU" dirty="0" smtClean="0"/>
              <a:t>, 3 napi napszámnak megfelelő adófizetés</a:t>
            </a:r>
          </a:p>
          <a:p>
            <a:r>
              <a:rPr lang="hu-HU" dirty="0" smtClean="0"/>
              <a:t>Közvetett választás: 100/1 elektorok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267455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762</TotalTime>
  <Words>3023</Words>
  <Application>Microsoft Office PowerPoint</Application>
  <PresentationFormat>Diavetítés a képernyőre (4:3 oldalarány)</PresentationFormat>
  <Paragraphs>437</Paragraphs>
  <Slides>55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55</vt:i4>
      </vt:variant>
    </vt:vector>
  </HeadingPairs>
  <TitlesOfParts>
    <vt:vector size="60" baseType="lpstr">
      <vt:lpstr>Arial</vt:lpstr>
      <vt:lpstr>Calibri</vt:lpstr>
      <vt:lpstr>Century Gothic</vt:lpstr>
      <vt:lpstr>Wingdings 3</vt:lpstr>
      <vt:lpstr>Szálak</vt:lpstr>
      <vt:lpstr>Franciaország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1791. alkotmány Deklaráció + Alkotmány </vt:lpstr>
      <vt:lpstr>Törvényhozás</vt:lpstr>
      <vt:lpstr>Törvényhozás</vt:lpstr>
      <vt:lpstr>Végrehajtó hatalom</vt:lpstr>
      <vt:lpstr>Végrehajtó hatalom</vt:lpstr>
      <vt:lpstr>Végrehajtó hatalom</vt:lpstr>
      <vt:lpstr>Helyi szervek</vt:lpstr>
      <vt:lpstr>Bírósági rendszer Bíráskodás polgári peres ügyekben</vt:lpstr>
      <vt:lpstr>Bíráskodás büntető peres ügyekben</vt:lpstr>
      <vt:lpstr>Bűntetti eljárás</vt:lpstr>
      <vt:lpstr>Bíráskodás országos szinten</vt:lpstr>
      <vt:lpstr>1793</vt:lpstr>
      <vt:lpstr>1793</vt:lpstr>
      <vt:lpstr>1793</vt:lpstr>
      <vt:lpstr>1793 Törvényhozás</vt:lpstr>
      <vt:lpstr>1793</vt:lpstr>
      <vt:lpstr>1793 végrehajtó hatalom</vt:lpstr>
      <vt:lpstr>A jakobinus diktatúra államberendezkedése</vt:lpstr>
      <vt:lpstr>1795</vt:lpstr>
      <vt:lpstr>PowerPoint-bemutató</vt:lpstr>
      <vt:lpstr>1799</vt:lpstr>
      <vt:lpstr>PowerPoint-bemutató</vt:lpstr>
      <vt:lpstr>1814/1815 - 1830 restauráció</vt:lpstr>
      <vt:lpstr>1815 Törvényhozás</vt:lpstr>
      <vt:lpstr>1815 Törvényhozás</vt:lpstr>
      <vt:lpstr>1815 Törvényhozás</vt:lpstr>
      <vt:lpstr>1815 Végrehajtó hatalom</vt:lpstr>
      <vt:lpstr>PowerPoint-bemutató</vt:lpstr>
      <vt:lpstr>1824 – 1830 X. Károly </vt:lpstr>
      <vt:lpstr>1830 - 1848</vt:lpstr>
      <vt:lpstr>1848</vt:lpstr>
      <vt:lpstr>1848</vt:lpstr>
      <vt:lpstr>1848 alkotmány</vt:lpstr>
      <vt:lpstr>1848. Alkotmány Törvényhozás </vt:lpstr>
      <vt:lpstr>1848. Végrehajtó hatalom</vt:lpstr>
      <vt:lpstr>1848. Végrehajtó hatalom</vt:lpstr>
      <vt:lpstr>1848. Végrehajtó hatalom</vt:lpstr>
      <vt:lpstr>1848. Bírói hatalom</vt:lpstr>
      <vt:lpstr>1852 január/november köztársaság/császárság </vt:lpstr>
      <vt:lpstr>1852 január/november köztársaság/császárság </vt:lpstr>
      <vt:lpstr>PowerPoint-bemutató</vt:lpstr>
      <vt:lpstr>1875</vt:lpstr>
      <vt:lpstr>1875 – 1940 Harmadik Köztársaság</vt:lpstr>
      <vt:lpstr>1875-1940 Harmadik Köztársaság </vt:lpstr>
      <vt:lpstr>1875-1940 Harmadik köztársaság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Franciaország</dc:title>
  <dc:creator>Szigeti Magdolna Dr.</dc:creator>
  <cp:lastModifiedBy>Körmendy Renáta</cp:lastModifiedBy>
  <cp:revision>81</cp:revision>
  <dcterms:created xsi:type="dcterms:W3CDTF">2015-02-20T12:48:31Z</dcterms:created>
  <dcterms:modified xsi:type="dcterms:W3CDTF">2022-02-18T08:09:05Z</dcterms:modified>
</cp:coreProperties>
</file>