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68" r:id="rId3"/>
    <p:sldId id="259" r:id="rId4"/>
    <p:sldId id="262" r:id="rId5"/>
    <p:sldId id="273" r:id="rId6"/>
    <p:sldId id="294" r:id="rId7"/>
    <p:sldId id="295" r:id="rId8"/>
    <p:sldId id="267" r:id="rId9"/>
    <p:sldId id="302" r:id="rId10"/>
    <p:sldId id="307" r:id="rId11"/>
    <p:sldId id="312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54" r:id="rId28"/>
    <p:sldId id="357" r:id="rId29"/>
    <p:sldId id="361" r:id="rId30"/>
    <p:sldId id="363" r:id="rId31"/>
    <p:sldId id="368" r:id="rId32"/>
    <p:sldId id="370" r:id="rId33"/>
    <p:sldId id="371" r:id="rId34"/>
    <p:sldId id="377" r:id="rId35"/>
    <p:sldId id="382" r:id="rId36"/>
    <p:sldId id="383" r:id="rId37"/>
    <p:sldId id="384" r:id="rId38"/>
    <p:sldId id="385" r:id="rId39"/>
    <p:sldId id="391" r:id="rId40"/>
    <p:sldId id="392" r:id="rId41"/>
    <p:sldId id="393" r:id="rId42"/>
    <p:sldId id="394" r:id="rId43"/>
    <p:sldId id="396" r:id="rId44"/>
    <p:sldId id="398" r:id="rId45"/>
    <p:sldId id="407" r:id="rId46"/>
    <p:sldId id="408" r:id="rId47"/>
    <p:sldId id="410" r:id="rId48"/>
    <p:sldId id="411" r:id="rId49"/>
    <p:sldId id="412" r:id="rId50"/>
    <p:sldId id="413" r:id="rId51"/>
    <p:sldId id="414" r:id="rId52"/>
    <p:sldId id="417" r:id="rId53"/>
    <p:sldId id="418" r:id="rId54"/>
    <p:sldId id="425" r:id="rId55"/>
    <p:sldId id="433" r:id="rId56"/>
    <p:sldId id="434" r:id="rId57"/>
    <p:sldId id="441" r:id="rId58"/>
    <p:sldId id="442" r:id="rId59"/>
    <p:sldId id="443" r:id="rId60"/>
    <p:sldId id="444" r:id="rId61"/>
    <p:sldId id="448" r:id="rId62"/>
    <p:sldId id="452" r:id="rId63"/>
    <p:sldId id="454" r:id="rId64"/>
    <p:sldId id="456" r:id="rId65"/>
    <p:sldId id="457" r:id="rId66"/>
    <p:sldId id="465" r:id="rId6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0713D-6E6C-49C1-AA64-A3D3A0ECFA23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1C5F-F0A7-4F2C-BF43-F9544BD356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18F00-8B8B-45DE-8D48-12DD891FFBB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E2022-06B3-466C-B885-50FC9E49D6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90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81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12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b="1" smtClean="0"/>
              <a:t>166. § </a:t>
            </a:r>
            <a:r>
              <a:rPr lang="hu-HU" altLang="hu-HU" smtClean="0"/>
              <a:t>(1) A munkavállaló a munkaviszonyából eredő kötelezettségének vétkes megszegésével okozott kárért kártérítési felelősséggel tartozik.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(2) A munkavállaló vétkességét, a kár bekövetkeztét, illetve mértékét, valamint az okozati összefüggést a munkáltatónak kell bizonyítania.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i="1" smtClean="0"/>
              <a:t>A vétkesség azt fejezi ki, hogy a kár amiatt keletkezett, mert a munkavállaló nem úgy járt el, ahogy tőle elvárható lett volna, holott, tudta, vagy tudni kellett volna, hogy mi a helyes magatartás. A vétkességnek két fokozata van a szándékosság és a gondatlanság. A vétkességet kizárja, ha a munkavállaló beszámíthatatlan, azaz vétőképtelen állapotban valósította meg a kötelezettségszegést.</a:t>
            </a:r>
            <a:endParaRPr lang="hu-HU" altLang="hu-HU" smtClean="0"/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59A922-488D-4DB0-9DF4-4642B1BA9540}" type="slidenum">
              <a:rPr lang="hu-HU" altLang="hu-HU" smtClean="0"/>
              <a:pPr/>
              <a:t>43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47182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2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6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7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2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6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6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DB96-0A71-468C-AB1A-948DB89AAD62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6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A munkaviszonyból származó jogok és kötelezettségek </a:t>
            </a:r>
            <a:endParaRPr lang="hu-HU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Gyulavári Tamás</a:t>
            </a:r>
          </a:p>
          <a:p>
            <a:r>
              <a:rPr lang="hu-HU" dirty="0" err="1"/>
              <a:t>g</a:t>
            </a:r>
            <a:r>
              <a:rPr lang="hu-HU" dirty="0" err="1" smtClean="0"/>
              <a:t>yulavari.tamas</a:t>
            </a:r>
            <a:r>
              <a:rPr lang="hu-HU" dirty="0" smtClean="0"/>
              <a:t>@</a:t>
            </a:r>
            <a:r>
              <a:rPr lang="hu-HU" dirty="0" err="1" smtClean="0"/>
              <a:t>jak.ppke.hu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99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78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endParaRPr lang="hu-H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9001125" cy="46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 smtClean="0"/>
              <a:t>Munkaidő: a munkavégzésre előírt idő kezdetétől annak befejezéséig tartó idő</a:t>
            </a:r>
            <a:endParaRPr lang="hu-HU" sz="2400" b="1" dirty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Ide tartozik: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s</a:t>
            </a:r>
            <a:r>
              <a:rPr lang="hu-HU" sz="2400" dirty="0" smtClean="0"/>
              <a:t>zokásos előkészítő és befejező tevékenységek időtartama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k</a:t>
            </a:r>
            <a:r>
              <a:rPr lang="hu-HU" sz="2400" dirty="0" smtClean="0"/>
              <a:t>észenléti jellegű munkakörnél a munkaközi szünet</a:t>
            </a:r>
            <a:endParaRPr lang="hu-HU" sz="2400" dirty="0"/>
          </a:p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Nem tartozik ide:</a:t>
            </a:r>
            <a:endParaRPr lang="hu-HU" sz="2400" u="sng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o</a:t>
            </a:r>
            <a:r>
              <a:rPr lang="hu-HU" sz="2400" dirty="0" smtClean="0"/>
              <a:t>tthonról a munkába és a munkából otthonra utazás tartama</a:t>
            </a:r>
            <a:endParaRPr lang="hu-HU" sz="2400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/>
              <a:t>munkaközi szünet (kivéve a készenléti jellegű munkakört)</a:t>
            </a:r>
          </a:p>
          <a:p>
            <a:pPr>
              <a:spcBef>
                <a:spcPct val="30000"/>
              </a:spcBef>
              <a:defRPr/>
            </a:pPr>
            <a:r>
              <a:rPr lang="hu-HU" sz="2400" dirty="0" smtClean="0"/>
              <a:t>TYCO ítélet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128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mértéke és beosztása</a:t>
            </a:r>
          </a:p>
        </p:txBody>
      </p:sp>
    </p:spTree>
    <p:extLst>
      <p:ext uri="{BB962C8B-B14F-4D97-AF65-F5344CB8AC3E}">
        <p14:creationId xmlns:p14="http://schemas.microsoft.com/office/powerpoint/2010/main" val="1940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23850" y="1484784"/>
            <a:ext cx="86058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Rövidebb teljes munkaidő 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Általános teljes munkaidő (napi 8, heti 40 óra)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Hosszabb teljes munkaidő (napi 12, heti 60 óra)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 smtClean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</a:t>
            </a:r>
            <a:r>
              <a:rPr lang="hu-HU" sz="2200" dirty="0" smtClean="0">
                <a:latin typeface="+mn-lt"/>
              </a:rPr>
              <a:t>unkáltató hozzátartozója</a:t>
            </a:r>
            <a:endParaRPr lang="hu-HU" sz="2200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endParaRPr lang="hu-HU" sz="2200" b="1" dirty="0" smtClean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de: egyenlő bér elvénél időarányosság!</a:t>
            </a:r>
            <a:endParaRPr lang="hu-H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5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Beosztás</a:t>
            </a:r>
          </a:p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szerinti munkaidő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</a:t>
            </a:r>
            <a:r>
              <a:rPr lang="hu-HU" sz="2400" dirty="0" smtClean="0">
                <a:latin typeface="+mn-lt"/>
              </a:rPr>
              <a:t>nincs) </a:t>
            </a:r>
            <a:r>
              <a:rPr lang="hu-HU" sz="2400" dirty="0" smtClean="0">
                <a:latin typeface="+mn-lt"/>
                <a:sym typeface="Wingdings" pitchFamily="2" charset="2"/>
              </a:rPr>
              <a:t> csak a </a:t>
            </a:r>
            <a:r>
              <a:rPr lang="hu-HU" sz="2400" dirty="0" smtClean="0">
                <a:latin typeface="+mn-lt"/>
              </a:rPr>
              <a:t>rendes munkaidőre</a:t>
            </a:r>
            <a:endParaRPr lang="hu-HU" sz="2400" dirty="0">
              <a:latin typeface="+mn-lt"/>
            </a:endParaRP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(24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 smtClean="0">
                <a:latin typeface="+mn-lt"/>
                <a:sym typeface="Wingdings" pitchFamily="2" charset="2"/>
              </a:rPr>
              <a:t> </a:t>
            </a:r>
            <a:r>
              <a:rPr lang="hu-HU" sz="2400" dirty="0" smtClean="0">
                <a:latin typeface="+mn-lt"/>
              </a:rPr>
              <a:t>a rendkívüli munkaidővel együtt!</a:t>
            </a:r>
            <a:endParaRPr lang="hu-HU" sz="2400" dirty="0">
              <a:latin typeface="+mn-lt"/>
            </a:endParaRP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20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nincs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csak a </a:t>
            </a:r>
            <a:r>
              <a:rPr lang="hu-HU" sz="2400" dirty="0"/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>
                <a:latin typeface="+mn-lt"/>
              </a:rPr>
              <a:t>legfeljebb </a:t>
            </a:r>
            <a:r>
              <a:rPr lang="hu-HU" sz="2400" dirty="0">
                <a:latin typeface="+mn-lt"/>
              </a:rPr>
              <a:t>	48 óra (72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</a:t>
            </a:r>
            <a:r>
              <a:rPr lang="hu-HU" sz="2400" dirty="0" smtClean="0"/>
              <a:t>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920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72816"/>
            <a:ext cx="8229600" cy="4032448"/>
          </a:xfrm>
        </p:spPr>
        <p:txBody>
          <a:bodyPr>
            <a:normAutofit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Egy héttel korábban, hét napra előre, írásban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(hétfőn a jövő hetit)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4 nappal korábban lehet módosítani: 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ha a munkáltató gazdálkodásában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vagy működésében előre nem látható körülmény merül 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fel</a:t>
            </a:r>
          </a:p>
          <a:p>
            <a:pPr marL="0" indent="0">
              <a:buNone/>
            </a:pPr>
            <a:endParaRPr lang="hu-HU" sz="2400" dirty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Munkaidő-beosztás közlése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endkívüli munkaidő</a:t>
            </a:r>
          </a:p>
        </p:txBody>
      </p:sp>
    </p:spTree>
    <p:extLst>
      <p:ext uri="{BB962C8B-B14F-4D97-AF65-F5344CB8AC3E}">
        <p14:creationId xmlns:p14="http://schemas.microsoft.com/office/powerpoint/2010/main" val="41126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23913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Típusai: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munkaidő-beosztástól eltérő,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munkaidőkereten felüli,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elszámolási időszak alkalmazása esetén az ennek alapjául szolgáló heti munkaidőt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meghaladó munkaidő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, továbbá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ügyelet tartama.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Nincs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korlátozva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baleset, elemi csapás, súlyos kár, az egészséget vagy a környezetet fenyegető közvetlen és súlyos veszély megelőzése, elhárítása érdekében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- 107. §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18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56792"/>
            <a:ext cx="8229600" cy="4693319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Mértéke: 250 óra/év (KSZ: 300 óra/év)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De: heti korlátok is vannak (pl. általános teljes munkaidő esetén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heti 8 óra)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MSZ 400 óra/év</a:t>
            </a: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39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Rendelkezésre állás korlátai</a:t>
            </a:r>
          </a:p>
        </p:txBody>
      </p:sp>
    </p:spTree>
    <p:extLst>
      <p:ext uri="{BB962C8B-B14F-4D97-AF65-F5344CB8AC3E}">
        <p14:creationId xmlns:p14="http://schemas.microsoft.com/office/powerpoint/2010/main" val="1249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A munkáltató Jogai és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845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munkáltató foglalkoztatási kötelezettsége a munkaszerződés szerinti munkaidőre nézve fennáll: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köteles beosztani a szerződés szerinti munkaidőt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a munkaidőn belül köteles munkával ellátni a munkavállalót</a:t>
            </a:r>
            <a:r>
              <a:rPr lang="hu-HU" sz="2400" b="1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/>
              <a:t>Állásidő: </a:t>
            </a:r>
            <a:r>
              <a:rPr lang="hu-HU" sz="2400" dirty="0" smtClean="0"/>
              <a:t>ha </a:t>
            </a:r>
            <a:r>
              <a:rPr lang="hu-HU" sz="2400" dirty="0"/>
              <a:t>a munkáltató foglalkoztatási kötelezettségének a beosztás szerinti munkaidőben nem tesz </a:t>
            </a:r>
            <a:r>
              <a:rPr lang="hu-HU" sz="2400" dirty="0" smtClean="0"/>
              <a:t>eleget.</a:t>
            </a: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Állásidő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21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916832"/>
            <a:ext cx="8229600" cy="4680818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Beosztás szerinti napi munkaidőn kívüli rendelkezésre állás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Ügyelet: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24 óra, </a:t>
            </a:r>
            <a:r>
              <a:rPr lang="hu-HU" sz="2400" dirty="0" smtClean="0"/>
              <a:t>az ügyelet megkezdésének napjára beosztott rendes vagy elrendelt rendkívüli munkaidővel együtt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Készenlét: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havi 168 óra; heti pihenőnapra/időre legfeljebb havi 4 alkalommal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Ügyelet, készenlét</a:t>
            </a:r>
          </a:p>
        </p:txBody>
      </p:sp>
    </p:spTree>
    <p:extLst>
      <p:ext uri="{BB962C8B-B14F-4D97-AF65-F5344CB8AC3E}">
        <p14:creationId xmlns:p14="http://schemas.microsoft.com/office/powerpoint/2010/main" val="20678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Kötetlen munkarend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8" y="981075"/>
            <a:ext cx="8169275" cy="41549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endParaRPr lang="hu-HU" sz="2400" b="1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Kötetlen munkarend: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teljes munkaidő-beosztás jogának átengedése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munkavégzés önálló megszervezésére tekintettel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 smtClean="0"/>
              <a:t>írásban </a:t>
            </a: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Nem érinti, ha a feladatok egy részét a munkavállaló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sajátos jellegüknél fogva,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meghatározott időpontban vagy időszakban teljesíti</a:t>
            </a:r>
          </a:p>
          <a:p>
            <a:pPr>
              <a:defRPr/>
            </a:pPr>
            <a:endParaRPr lang="hu-HU" sz="2400" dirty="0"/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898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Egyenlő és 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0278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Általános, egyenlő, kötött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13621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5656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28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1" cap="all" dirty="0" smtClean="0"/>
              <a:t>A munka díjazása</a:t>
            </a:r>
            <a:endParaRPr lang="hu-HU" sz="6000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26180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179388" y="549275"/>
            <a:ext cx="8507412" cy="557688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Munkaviszonnyal összefüggésben járó juttatások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    </a:t>
            </a:r>
            <a:r>
              <a:rPr lang="hu-HU" altLang="hu-HU" smtClean="0"/>
              <a:t>Ellenszolgáltatási jelleg hiánya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827088" y="2924175"/>
          <a:ext cx="7489824" cy="208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Munkabér 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Költségtérítés</a:t>
                      </a:r>
                      <a:r>
                        <a:rPr lang="hu-HU" sz="3200" baseline="0" dirty="0" smtClean="0"/>
                        <a:t>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Szociális – Kulturális juttatás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H="1">
            <a:off x="2124075" y="1484313"/>
            <a:ext cx="2447925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10" idx="0"/>
          </p:cNvCxnSpPr>
          <p:nvPr/>
        </p:nvCxnSpPr>
        <p:spPr>
          <a:xfrm>
            <a:off x="4572000" y="1484313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572000" y="1484313"/>
            <a:ext cx="252095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Jobb oldali kapcsos zárójel 18"/>
          <p:cNvSpPr/>
          <p:nvPr/>
        </p:nvSpPr>
        <p:spPr>
          <a:xfrm rot="5400000">
            <a:off x="5276850" y="2693988"/>
            <a:ext cx="750888" cy="46085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Bérformák </a:t>
            </a:r>
            <a:endParaRPr lang="hu-HU" b="1" cap="small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0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495"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IDŐBÉR</a:t>
                      </a:r>
                      <a:endParaRPr lang="hu-HU" sz="3200" b="1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TELJESÍTMÉNYBÉR</a:t>
                      </a:r>
                      <a:r>
                        <a:rPr lang="hu-HU" sz="3200" dirty="0" smtClean="0"/>
                        <a:t> </a:t>
                      </a:r>
                      <a:endParaRPr lang="hu-HU" sz="32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A munkában töltött idő egységére megállapított bér (pl. havibér, órabér)</a:t>
                      </a:r>
                    </a:p>
                    <a:p>
                      <a:endParaRPr lang="hu-HU" sz="2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hu-HU" sz="2800" baseline="0" dirty="0" smtClean="0"/>
                        <a:t>A munkával elért teljesítmény alapján járó munkabér  </a:t>
                      </a:r>
                      <a:endParaRPr lang="hu-HU" sz="2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121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ALKALMAZOTT BÉRFORMA :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Időbért helyettesítő</a:t>
                      </a:r>
                      <a:r>
                        <a:rPr lang="hu-HU" sz="3200" b="0" baseline="0" dirty="0" smtClean="0"/>
                        <a:t> teljesítménybér,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baseline="0" dirty="0" smtClean="0"/>
                        <a:t>Kombinált bérforma. </a:t>
                      </a:r>
                      <a:endParaRPr lang="hu-HU" sz="3200" b="0" dirty="0" smtClean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44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3600" b="1" cap="small" dirty="0" smtClean="0"/>
              <a:t>munkáltatói kötelezettségek</a:t>
            </a:r>
            <a:br>
              <a:rPr lang="hu-HU" sz="3600" b="1" cap="small" dirty="0" smtClean="0"/>
            </a:br>
            <a:r>
              <a:rPr lang="hu-HU" sz="3200" b="1" cap="small" dirty="0" smtClean="0"/>
              <a:t>Mt. 51. § </a:t>
            </a:r>
            <a:endParaRPr lang="hu-HU" sz="32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0498"/>
              </p:ext>
            </p:extLst>
          </p:nvPr>
        </p:nvGraphicFramePr>
        <p:xfrm>
          <a:off x="457200" y="1268759"/>
          <a:ext cx="8363272" cy="5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51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Munkáltatói kötelezettség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Ebből</a:t>
                      </a:r>
                      <a:r>
                        <a:rPr lang="hu-HU" sz="2000" b="1" baseline="0" dirty="0" smtClean="0">
                          <a:solidFill>
                            <a:srgbClr val="FF0000"/>
                          </a:solidFill>
                        </a:rPr>
                        <a:t> eredő munkavállalói jog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Foglalkoztatási kötelezettség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Foglalkoztatási igény (pl. gyes</a:t>
                      </a:r>
                      <a:r>
                        <a:rPr lang="hu-HU" sz="2000" baseline="0" dirty="0" smtClean="0"/>
                        <a:t> után) 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Munkabér fizetése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Munkabérhez való jog,</a:t>
                      </a:r>
                      <a:r>
                        <a:rPr lang="hu-HU" baseline="0" dirty="0" smtClean="0"/>
                        <a:t> munkabér védelme (kifizetés szabályai)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munkavégzéshez szükséges feltételek megteremtése,</a:t>
                      </a:r>
                      <a:r>
                        <a:rPr lang="hu-HU" sz="2000" baseline="0" dirty="0" smtClean="0"/>
                        <a:t> a munka megszervezése, utasítás, irányítás, </a:t>
                      </a:r>
                      <a:r>
                        <a:rPr lang="hu-HU" sz="2000" dirty="0" smtClean="0"/>
                        <a:t>tájékoztatás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Munkahely,</a:t>
                      </a:r>
                      <a:r>
                        <a:rPr lang="hu-HU" baseline="0" dirty="0" smtClean="0"/>
                        <a:t> munkaeszközök biztosítása, a munkavégzéshez szükséges konkrét és egyértelmű utasítások szerinti munkavégzés, esetleges képzések, továbbképzések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451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egészséges és</a:t>
                      </a:r>
                      <a:r>
                        <a:rPr lang="hu-HU" sz="2000" baseline="0" dirty="0" smtClean="0"/>
                        <a:t> biztonságos munkavégzés feltételeinek megteremtése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Munkaruha, védőruha, védőeszköz</a:t>
                      </a:r>
                      <a:r>
                        <a:rPr lang="hu-HU" baseline="0" dirty="0" smtClean="0"/>
                        <a:t> stb.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7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munkavállaló indokolt</a:t>
                      </a:r>
                      <a:r>
                        <a:rPr lang="hu-HU" sz="2000" baseline="0" dirty="0" smtClean="0"/>
                        <a:t> költségeinek megtérítése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Utazási</a:t>
                      </a:r>
                      <a:r>
                        <a:rPr lang="hu-HU" baseline="0" dirty="0" smtClean="0"/>
                        <a:t> és egyéb költségek (pl. napidíj) megtérítése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Teljesítménybér 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munkavállalót kizárólag </a:t>
            </a:r>
            <a:r>
              <a:rPr lang="hu-HU" altLang="hu-HU" b="1" smtClean="0"/>
              <a:t>számára előre meghatározott teljesítmény-követelmény </a:t>
            </a:r>
            <a:r>
              <a:rPr lang="hu-HU" altLang="hu-HU" smtClean="0"/>
              <a:t>alapján illeti meg. </a:t>
            </a:r>
          </a:p>
          <a:p>
            <a:pPr eaLnBrk="1" hangingPunct="1"/>
            <a:r>
              <a:rPr lang="hu-HU" altLang="hu-HU" smtClean="0"/>
              <a:t>Alkalmazásának alapja: MSZ, egyoldalú munkáltatói intézkedés vagy KSZ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DE! MSZ-ben foglalt megállapodás kell, ha a munkabért </a:t>
            </a:r>
            <a:r>
              <a:rPr lang="hu-HU" altLang="hu-HU" b="1" smtClean="0"/>
              <a:t>kizárólag teljesítménybérben</a:t>
            </a:r>
            <a:r>
              <a:rPr lang="hu-HU" altLang="hu-HU" smtClean="0"/>
              <a:t> határozzák meg</a:t>
            </a:r>
            <a:endParaRPr lang="hu-HU" altLang="hu-HU" b="1" i="1" smtClean="0"/>
          </a:p>
          <a:p>
            <a:pPr eaLnBrk="1" hangingPunct="1"/>
            <a:endParaRPr lang="hu-HU" altLang="hu-HU" smtClean="0"/>
          </a:p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4679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Munkabér-elemek</a:t>
            </a:r>
            <a:endParaRPr lang="hu-HU" b="1" cap="small" dirty="0"/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Alapbér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Prémium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Jutalék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Jutalom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Bérpótlékok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Távolléti díj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Egyéb (pl. borravaló)</a:t>
            </a:r>
          </a:p>
        </p:txBody>
      </p:sp>
    </p:spTree>
    <p:extLst>
      <p:ext uri="{BB962C8B-B14F-4D97-AF65-F5344CB8AC3E}">
        <p14:creationId xmlns:p14="http://schemas.microsoft.com/office/powerpoint/2010/main" val="31531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Minimálbér </a:t>
            </a:r>
            <a:r>
              <a:rPr lang="hu-HU" b="1" cap="small" dirty="0" smtClean="0"/>
              <a:t>2023 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Célja: a munkabér legalább egy minimális szociális szintet érjen el – bruttó </a:t>
            </a:r>
            <a:r>
              <a:rPr lang="hu-HU" altLang="hu-HU" dirty="0" smtClean="0"/>
              <a:t>232.000 </a:t>
            </a:r>
            <a:r>
              <a:rPr lang="hu-HU" altLang="hu-HU" dirty="0" smtClean="0"/>
              <a:t>ft</a:t>
            </a:r>
          </a:p>
          <a:p>
            <a:pPr eaLnBrk="1" hangingPunct="1"/>
            <a:r>
              <a:rPr lang="hu-HU" altLang="hu-HU" dirty="0" smtClean="0"/>
              <a:t>Érdekképviseleti szervekkel folyatott </a:t>
            </a:r>
            <a:r>
              <a:rPr lang="hu-HU" altLang="hu-HU" b="1" i="1" dirty="0" smtClean="0"/>
              <a:t>konzultációt</a:t>
            </a:r>
            <a:r>
              <a:rPr lang="hu-HU" altLang="hu-HU" b="1" dirty="0" smtClean="0"/>
              <a:t> </a:t>
            </a:r>
            <a:r>
              <a:rPr lang="hu-HU" altLang="hu-HU" dirty="0" smtClean="0"/>
              <a:t>követően</a:t>
            </a:r>
            <a:r>
              <a:rPr lang="hu-HU" altLang="hu-HU" b="1" dirty="0" smtClean="0"/>
              <a:t> </a:t>
            </a:r>
            <a:r>
              <a:rPr lang="hu-HU" altLang="hu-HU" dirty="0" smtClean="0"/>
              <a:t>a </a:t>
            </a:r>
            <a:r>
              <a:rPr lang="hu-HU" altLang="hu-HU" b="1" dirty="0" smtClean="0"/>
              <a:t>kormány rendeletben </a:t>
            </a:r>
            <a:r>
              <a:rPr lang="hu-HU" altLang="hu-HU" dirty="0" smtClean="0"/>
              <a:t>állapítja meg</a:t>
            </a:r>
          </a:p>
          <a:p>
            <a:pPr eaLnBrk="1" hangingPunct="1"/>
            <a:r>
              <a:rPr lang="hu-HU" altLang="hu-HU" dirty="0" smtClean="0"/>
              <a:t>Mértékét: évente felülvizsgálják</a:t>
            </a:r>
          </a:p>
          <a:p>
            <a:pPr eaLnBrk="1" hangingPunct="1"/>
            <a:r>
              <a:rPr lang="hu-HU" altLang="hu-HU" b="1" dirty="0" smtClean="0"/>
              <a:t>Garantált bérminimum: </a:t>
            </a:r>
            <a:r>
              <a:rPr lang="hu-HU" altLang="hu-HU" dirty="0" smtClean="0"/>
              <a:t>szakképzettek magasabb minimálbére </a:t>
            </a:r>
            <a:r>
              <a:rPr lang="hu-HU" altLang="hu-HU" dirty="0" smtClean="0"/>
              <a:t>296.400 </a:t>
            </a:r>
            <a:r>
              <a:rPr lang="hu-HU" altLang="hu-HU" dirty="0" smtClean="0"/>
              <a:t>ft 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68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Garantált bérminimum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a munkavállalónak rendelkeznie kell </a:t>
            </a:r>
            <a:r>
              <a:rPr lang="hu-HU" b="1" dirty="0" smtClean="0"/>
              <a:t>középfokú végzettséggel, szakképzettséggel</a:t>
            </a:r>
            <a:r>
              <a:rPr lang="hu-HU" dirty="0" smtClean="0"/>
              <a:t>, </a:t>
            </a:r>
            <a:r>
              <a:rPr lang="hu-HU" b="1" dirty="0" smtClean="0"/>
              <a:t>és</a:t>
            </a:r>
          </a:p>
          <a:p>
            <a:pPr eaLnBrk="1" hangingPunct="1">
              <a:defRPr/>
            </a:pPr>
            <a:r>
              <a:rPr lang="hu-HU" dirty="0" smtClean="0"/>
              <a:t>a </a:t>
            </a:r>
            <a:r>
              <a:rPr lang="hu-HU" b="1" dirty="0" smtClean="0"/>
              <a:t>munkakör betöltésének feltétele </a:t>
            </a:r>
            <a:r>
              <a:rPr lang="hu-HU" dirty="0" smtClean="0"/>
              <a:t>kell, hogy legyen ez a képzettségi szint.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u-HU" altLang="hu-HU" dirty="0" smtClean="0"/>
              <a:t>Nem garantált bér!</a:t>
            </a:r>
          </a:p>
          <a:p>
            <a:pPr eaLnBrk="1" hangingPunct="1"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165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Bérpótlék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Fogalma: a szokásostól eltérő, nehezebb munkavégzési körülményeket díjazzák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Fajtái: törvény alapján járó, felek megállapodása (MSZ, KSZ) alapján járó pótlékok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Alapja: egy órára járó alapbér (eltérő megállapodás hiányában)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Rendkívüli munkavégzésért járó bérpótlék beépítése az alapbérbe tilos!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01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584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Díjazás munkavégzés hiányában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019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Állásidőre járó díjazás  </a:t>
            </a:r>
            <a:endParaRPr lang="hu-HU" b="1" cap="small" dirty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750" y="1484313"/>
          <a:ext cx="7704138" cy="356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873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Állásidő fogalma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Ha a munkáltató foglalkoztatási</a:t>
                      </a:r>
                      <a:r>
                        <a:rPr lang="hu-HU" sz="2000" baseline="0" dirty="0" smtClean="0"/>
                        <a:t> kötelezettségének a beosztás szerinti munkaidőben nem tesz eleget. </a:t>
                      </a:r>
                    </a:p>
                    <a:p>
                      <a:pPr algn="ctr"/>
                      <a:r>
                        <a:rPr lang="hu-HU" sz="2000" b="1" baseline="0" dirty="0" smtClean="0"/>
                        <a:t>Kivétel: elháríthatatlan külső ok</a:t>
                      </a:r>
                      <a:r>
                        <a:rPr lang="hu-HU" sz="2000" baseline="0" dirty="0" smtClean="0"/>
                        <a:t>. 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827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Díjazás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Alapbér </a:t>
                      </a:r>
                    </a:p>
                    <a:p>
                      <a:pPr algn="ctr"/>
                      <a:r>
                        <a:rPr lang="hu-HU" sz="2000" dirty="0" smtClean="0"/>
                        <a:t>(+ esetleg</a:t>
                      </a:r>
                      <a:r>
                        <a:rPr lang="hu-HU" sz="2000" baseline="0" dirty="0" smtClean="0"/>
                        <a:t> bérpótlék)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7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b="1" cap="all" dirty="0" smtClean="0"/>
              <a:t>Távolléti </a:t>
            </a:r>
            <a:r>
              <a:rPr lang="hu-HU" b="1" cap="all" dirty="0"/>
              <a:t>díj jár</a:t>
            </a:r>
            <a:br>
              <a:rPr lang="hu-HU" b="1" cap="all" dirty="0"/>
            </a:b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u-HU" dirty="0" smtClean="0"/>
              <a:t>Igazolt távollétek: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Közérdekből (pl. </a:t>
            </a:r>
            <a:r>
              <a:rPr lang="hu-HU" dirty="0" err="1" smtClean="0"/>
              <a:t>á.polgári</a:t>
            </a:r>
            <a:r>
              <a:rPr lang="hu-HU" dirty="0" smtClean="0"/>
              <a:t> köt. teljesítése, kötelező véradás,)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Pihenőidő (munkaszüneti nap, </a:t>
            </a:r>
            <a:r>
              <a:rPr lang="hu-HU" b="1" dirty="0" smtClean="0"/>
              <a:t>szabadság</a:t>
            </a:r>
            <a:r>
              <a:rPr lang="hu-HU" dirty="0" smtClean="0"/>
              <a:t>, szoptatási munkaidő-kedvezmény) miatt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munkavállaló akadályozva van a munkavégzésben. </a:t>
            </a:r>
          </a:p>
          <a:p>
            <a:pPr marL="57150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 Betegszabadság (Mt. 137.§): távolléti díj 70%-ának megfelelő </a:t>
            </a:r>
            <a:r>
              <a:rPr lang="hu-HU" dirty="0" smtClean="0"/>
              <a:t>díjazás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35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Távolléti díj számítása</a:t>
            </a:r>
            <a:br>
              <a:rPr lang="hu-HU" b="1" dirty="0" smtClean="0"/>
            </a:br>
            <a:r>
              <a:rPr lang="hu-HU" b="1" dirty="0" smtClean="0"/>
              <a:t>(Mt.148-152.§)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400" dirty="0" smtClean="0"/>
              <a:t>A távolléti díjat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/>
              <a:t>az esedékessége időpontjában érvényes </a:t>
            </a:r>
            <a:r>
              <a:rPr lang="hu-HU" sz="2400" b="1" u="sng" dirty="0" smtClean="0"/>
              <a:t>alapbér/pótlékátalány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 smtClean="0"/>
              <a:t>az esedékesség időpontját megelőző utolsó 6 naptári hónapra kifizetett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teljesítménybér, valamint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bérpótlék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figyelembevételével kell megállapítani.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220144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8207375" cy="4897438"/>
          </a:xfrm>
          <a:solidFill>
            <a:schemeClr val="hlink"/>
          </a:solidFill>
          <a:ln>
            <a:solidFill>
              <a:schemeClr val="hlink"/>
            </a:solidFill>
          </a:ln>
        </p:spPr>
        <p:txBody>
          <a:bodyPr/>
          <a:lstStyle/>
          <a:p>
            <a:pPr marL="1117600" indent="-1117600" eaLnBrk="1" hangingPunct="1">
              <a:defRPr/>
            </a:pPr>
            <a:r>
              <a:rPr lang="hu-HU" sz="4800" b="1" dirty="0" smtClean="0">
                <a:solidFill>
                  <a:schemeClr val="bg1"/>
                </a:solidFill>
              </a:rPr>
              <a:t>A MUNKAJOGI KÁRTÉRÍTÉSI FELELŐSSÉG  RENDSZERE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endParaRPr lang="hu-HU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Utasítások kiadása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Munkavégzés szinte teljes folyamatára kiterjedő, széleskörű </a:t>
            </a:r>
          </a:p>
          <a:p>
            <a:r>
              <a:rPr lang="hu-HU" dirty="0" smtClean="0"/>
              <a:t>A munkavégzés irányítása, illetve vezetése céljából </a:t>
            </a:r>
          </a:p>
          <a:p>
            <a:r>
              <a:rPr lang="hu-HU" dirty="0" smtClean="0"/>
              <a:t>Főszabály: szóbeliség </a:t>
            </a:r>
          </a:p>
          <a:p>
            <a:r>
              <a:rPr lang="hu-HU" dirty="0" smtClean="0"/>
              <a:t>Kivételesen írásbeliség: </a:t>
            </a:r>
          </a:p>
          <a:p>
            <a:pPr lvl="1"/>
            <a:r>
              <a:rPr lang="hu-HU" dirty="0" smtClean="0"/>
              <a:t>Munkaviszonyra vonatkozó szabály, vagy megállapodás írja elő </a:t>
            </a:r>
          </a:p>
          <a:p>
            <a:pPr lvl="1"/>
            <a:r>
              <a:rPr lang="hu-HU" dirty="0" smtClean="0"/>
              <a:t>Munkavállaló kérésére bármikor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4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73238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1"/>
                </a:solidFill>
              </a:rPr>
              <a:t>A MUNKAJOGI FELELŐSSÉG KÉT FORMÁJA</a:t>
            </a:r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4038600" cy="4321175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hlink"/>
                </a:solidFill>
              </a:rPr>
              <a:t>MUNKAVÁLLALÓI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Felróhatóság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Munkáltató bizonyít</a:t>
            </a:r>
          </a:p>
          <a:p>
            <a:pPr eaLnBrk="1" hangingPunct="1">
              <a:buFontTx/>
              <a:buChar char="-"/>
              <a:defRPr/>
            </a:pPr>
            <a:r>
              <a:rPr lang="hu-HU" dirty="0"/>
              <a:t>Teljes </a:t>
            </a:r>
            <a:r>
              <a:rPr lang="hu-HU" dirty="0" smtClean="0"/>
              <a:t>körű</a:t>
            </a:r>
            <a:endParaRPr lang="hu-HU" dirty="0"/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249488"/>
            <a:ext cx="4038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hlink"/>
                </a:solidFill>
              </a:rPr>
              <a:t>MUNKÁLTATÓI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Objektív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Munkáltató bizonyít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Teljes körű</a:t>
            </a:r>
          </a:p>
        </p:txBody>
      </p:sp>
    </p:spTree>
    <p:extLst>
      <p:ext uri="{BB962C8B-B14F-4D97-AF65-F5344CB8AC3E}">
        <p14:creationId xmlns:p14="http://schemas.microsoft.com/office/powerpoint/2010/main" val="23782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73094B3-05A9-4AD2-BFE8-4483ADDC9BB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41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chemeClr val="bg2"/>
                </a:solidFill>
              </a:rPr>
              <a:t>A MUNKAVÁLLALÓI FELELŐSSÉG KÉT FAJTÁJA</a:t>
            </a: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2698750"/>
            <a:ext cx="4505325" cy="3387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FELRÓHATÓSÁGON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ALAPULÓ KÁRTÉRÍTÉSI FELELŐSSÉG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7900" y="2636838"/>
            <a:ext cx="4105275" cy="34528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OBJEKTÍV</a:t>
            </a:r>
            <a:r>
              <a:rPr lang="hu-HU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KÁRTÉRÍTÉSI FELELŐSSÉG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Általános megőrzési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Pénzkezelői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Leltárfelelősség</a:t>
            </a:r>
            <a:endParaRPr 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7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511175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bg1"/>
                </a:solidFill>
              </a:rPr>
              <a:t>A MUNKAVÁLLALÓ </a:t>
            </a:r>
            <a:r>
              <a:rPr lang="hu-HU" b="1" u="sng" dirty="0" smtClean="0">
                <a:solidFill>
                  <a:schemeClr val="bg1"/>
                </a:solidFill>
              </a:rPr>
              <a:t>FELRÓHATÓSÁGON</a:t>
            </a:r>
            <a:r>
              <a:rPr lang="hu-HU" b="1" dirty="0" smtClean="0">
                <a:solidFill>
                  <a:schemeClr val="bg1"/>
                </a:solidFill>
              </a:rPr>
              <a:t> ALAPULÓ FELELŐSSÉGE</a:t>
            </a:r>
            <a:r>
              <a:rPr lang="hu-HU" sz="4800" b="1" dirty="0" smtClean="0">
                <a:solidFill>
                  <a:schemeClr val="bg1"/>
                </a:solidFill>
              </a:rPr>
              <a:t/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3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B946DCD3-720B-42E6-AA67-E37D9B1216B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43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>
                <a:solidFill>
                  <a:schemeClr val="bg2"/>
                </a:solidFill>
              </a:rPr>
              <a:t>Felelősség a </a:t>
            </a:r>
            <a:r>
              <a:rPr lang="hu-HU" b="1" dirty="0" smtClean="0">
                <a:solidFill>
                  <a:schemeClr val="bg2"/>
                </a:solidFill>
              </a:rPr>
              <a:t>felróhatóan </a:t>
            </a:r>
            <a:r>
              <a:rPr lang="hu-HU" b="1" dirty="0">
                <a:solidFill>
                  <a:schemeClr val="bg2"/>
                </a:solidFill>
              </a:rPr>
              <a:t>okozott kárért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205038"/>
            <a:ext cx="8507412" cy="446405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munkaviszonyból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származó </a:t>
            </a:r>
            <a:r>
              <a:rPr lang="hu-HU" sz="4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kötelezettségének megszegésével </a:t>
            </a: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kárt köteles megtéríteni</a:t>
            </a: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úgy járt el, </a:t>
            </a:r>
            <a:r>
              <a:rPr lang="hu-HU" sz="4200" b="1" u="sng" dirty="0">
                <a:solidFill>
                  <a:srgbClr val="DAD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ahogy az adott helyzetben általában elvárható</a:t>
            </a:r>
            <a:r>
              <a:rPr lang="hu-HU" sz="4200" b="1" u="sng" dirty="0" smtClean="0">
                <a:solidFill>
                  <a:srgbClr val="DAD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u-HU" sz="42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8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3CFCF00-3165-460A-99B6-4044A80518D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44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0493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chemeClr val="bg2"/>
                </a:solidFill>
              </a:rPr>
              <a:t>FELTÉTELEI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138"/>
            <a:ext cx="8229600" cy="4392612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 fennállása 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Munkaviszonyból származó kötelezettség megszegése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Felróhatóság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 keletkezése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Okozati összefüggés a munkavállaló magatartása és a kár között</a:t>
            </a:r>
          </a:p>
        </p:txBody>
      </p:sp>
    </p:spTree>
    <p:extLst>
      <p:ext uri="{BB962C8B-B14F-4D97-AF65-F5344CB8AC3E}">
        <p14:creationId xmlns:p14="http://schemas.microsoft.com/office/powerpoint/2010/main" val="26136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38BF676-2831-4468-BBD1-5D682C972FB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45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8856662" cy="46529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amelynek bekövetkezése a károkozás idején nem volt előrelátható – „</a:t>
            </a:r>
            <a:r>
              <a:rPr 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előreláthatósági klauzula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  <a:p>
            <a:pPr lvl="2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u-H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Távoli okozati összefüggés esetén </a:t>
            </a:r>
          </a:p>
          <a:p>
            <a:pPr lvl="2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u-H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Jelentősége főként: elmaradt </a:t>
            </a:r>
            <a:r>
              <a:rPr lang="hu-HU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haszonnál</a:t>
            </a:r>
            <a:endParaRPr lang="hu-H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ACAE190-235C-47DA-8CE8-4CFA3EEEEF1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46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856662" cy="4797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amelyet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munkáltató vétkes magatartása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okozott,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amely abból származott, hogy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munkáltató kárenyhítési kötelezettségének nem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tett eleget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Méltányossági kármérséklés</a:t>
            </a:r>
            <a:endParaRPr lang="hu-H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746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3887788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MUNKAVÁLLALÓI</a:t>
            </a:r>
            <a:br>
              <a:rPr lang="hu-HU" b="1" dirty="0" smtClean="0">
                <a:solidFill>
                  <a:schemeClr val="bg2"/>
                </a:solidFill>
              </a:rPr>
            </a:br>
            <a:r>
              <a:rPr lang="hu-HU" b="1" dirty="0" smtClean="0">
                <a:solidFill>
                  <a:schemeClr val="bg2"/>
                </a:solidFill>
              </a:rPr>
              <a:t>KÁRFELELŐSSÉG FELRÓHATÓSÁG NÉLKÜL</a:t>
            </a:r>
            <a:br>
              <a:rPr lang="hu-HU" b="1" dirty="0" smtClean="0">
                <a:solidFill>
                  <a:schemeClr val="bg2"/>
                </a:solidFill>
              </a:rPr>
            </a:br>
            <a:endParaRPr lang="hu-HU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HÁROM TÍPUSA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527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3600" smtClean="0"/>
              <a:t>A) ÁLTALÁNOS MEGŐRZÉSI FELELŐSSÉG</a:t>
            </a:r>
          </a:p>
          <a:p>
            <a:pPr eaLnBrk="1" hangingPunct="1">
              <a:buFontTx/>
              <a:buNone/>
              <a:defRPr/>
            </a:pPr>
            <a:r>
              <a:rPr lang="hu-HU" sz="3600" smtClean="0"/>
              <a:t>B) PÉNZTÁROSI FELELŐSSÉG</a:t>
            </a:r>
          </a:p>
          <a:p>
            <a:pPr eaLnBrk="1" hangingPunct="1">
              <a:buFontTx/>
              <a:buNone/>
              <a:defRPr/>
            </a:pPr>
            <a:r>
              <a:rPr lang="hu-HU" sz="3600" smtClean="0"/>
              <a:t>C) LELTÁRFELELŐSSÉG</a:t>
            </a:r>
          </a:p>
        </p:txBody>
      </p:sp>
    </p:spTree>
    <p:extLst>
      <p:ext uri="{BB962C8B-B14F-4D97-AF65-F5344CB8AC3E}">
        <p14:creationId xmlns:p14="http://schemas.microsoft.com/office/powerpoint/2010/main" val="16704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4C4BC22-78A3-4008-ACB6-16760B1BE5BC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49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6970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smtClean="0">
                <a:solidFill>
                  <a:schemeClr val="bg2"/>
                </a:solidFill>
              </a:rPr>
              <a:t>A) ÁLTALÁNOS </a:t>
            </a:r>
            <a:r>
              <a:rPr lang="hu-HU" b="1" dirty="0" smtClean="0">
                <a:solidFill>
                  <a:schemeClr val="bg2"/>
                </a:solidFill>
              </a:rPr>
              <a:t>MEGŐRZÉSI </a:t>
            </a:r>
            <a:r>
              <a:rPr lang="hu-HU" b="1" dirty="0">
                <a:solidFill>
                  <a:schemeClr val="bg2"/>
                </a:solidFill>
              </a:rPr>
              <a:t>FELELŐSSÉG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475"/>
            <a:ext cx="8229600" cy="403225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visszaszolgáltatási vagy elszámolási kötelezettség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jegyzék vagy elismervény alapján vette </a:t>
            </a:r>
            <a:r>
              <a:rPr lang="hu-H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át,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állandó </a:t>
            </a: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őrizet, kizárólagos használat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hiány </a:t>
            </a:r>
            <a:endParaRPr lang="hu-HU" sz="3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6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 smtClean="0"/>
              <a:t>Utasítás megtagadása, eltérés az utasítástól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54. § 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u="sng" cap="small" dirty="0"/>
              <a:t>Köteles megtagadni</a:t>
            </a:r>
            <a:r>
              <a:rPr lang="hu-HU" dirty="0" smtClean="0"/>
              <a:t>: </a:t>
            </a:r>
            <a:r>
              <a:rPr lang="hu-HU" b="1" dirty="0" smtClean="0"/>
              <a:t> </a:t>
            </a:r>
            <a:r>
              <a:rPr lang="hu-HU" b="1" dirty="0"/>
              <a:t>más személy </a:t>
            </a:r>
            <a:r>
              <a:rPr lang="hu-HU" dirty="0" smtClean="0"/>
              <a:t>egészségét vagy a </a:t>
            </a:r>
            <a:r>
              <a:rPr lang="hu-HU" b="1" dirty="0" smtClean="0"/>
              <a:t>környezetet </a:t>
            </a:r>
            <a:r>
              <a:rPr lang="hu-HU" dirty="0"/>
              <a:t>közvetlenül és súlyosan veszélyeztető utasítás. </a:t>
            </a:r>
          </a:p>
          <a:p>
            <a:pPr marL="514350" indent="-514350">
              <a:buAutoNum type="arabicPeriod"/>
            </a:pPr>
            <a:r>
              <a:rPr lang="hu-HU" u="sng" cap="small" dirty="0" smtClean="0"/>
              <a:t>Megtagadhatja</a:t>
            </a:r>
            <a:r>
              <a:rPr lang="hu-HU" u="sng" dirty="0" smtClean="0"/>
              <a:t>: </a:t>
            </a:r>
            <a:r>
              <a:rPr lang="hu-HU" b="1" dirty="0" smtClean="0">
                <a:effectLst/>
              </a:rPr>
              <a:t>munkaviszonyra vonatkozó szabál</a:t>
            </a:r>
            <a:r>
              <a:rPr lang="hu-HU" dirty="0" smtClean="0">
                <a:effectLst/>
              </a:rPr>
              <a:t>yba ütközés</a:t>
            </a:r>
            <a:r>
              <a:rPr lang="hu-HU" dirty="0"/>
              <a:t> </a:t>
            </a:r>
            <a:r>
              <a:rPr lang="hu-HU" dirty="0" smtClean="0"/>
              <a:t>vagy a </a:t>
            </a:r>
            <a:r>
              <a:rPr lang="hu-HU" b="1" dirty="0" smtClean="0"/>
              <a:t>munkavállaló</a:t>
            </a:r>
            <a:r>
              <a:rPr lang="hu-HU" dirty="0" smtClean="0"/>
              <a:t> életét, testi épségét vagy egészségét közvetlenül és súlyosan veszélyeztetné. </a:t>
            </a: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hu-HU" u="sng" cap="small" dirty="0" smtClean="0"/>
              <a:t>Eltérés és figyelmeztetés</a:t>
            </a:r>
            <a:r>
              <a:rPr lang="hu-HU" u="sng" dirty="0" smtClean="0"/>
              <a:t>: </a:t>
            </a:r>
            <a:r>
              <a:rPr lang="hu-HU" dirty="0" smtClean="0"/>
              <a:t>h</a:t>
            </a:r>
            <a:r>
              <a:rPr lang="hu-HU" dirty="0" smtClean="0">
                <a:effectLst/>
              </a:rPr>
              <a:t>a ez a munkáltató kártól való megóvása miatt feltétlenül indokolt és értesítésre nincs mód.  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3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841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MENTESÜLÉS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382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dirty="0" smtClean="0"/>
              <a:t>Ha </a:t>
            </a:r>
            <a:r>
              <a:rPr lang="hu-HU" b="1" dirty="0" smtClean="0"/>
              <a:t>bizonyítja</a:t>
            </a:r>
            <a:r>
              <a:rPr lang="hu-HU" dirty="0" smtClean="0"/>
              <a:t>,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hiányt </a:t>
            </a:r>
            <a:r>
              <a:rPr lang="hu-HU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részéről </a:t>
            </a: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elháríthatatlan ok idézte elő </a:t>
            </a:r>
          </a:p>
        </p:txBody>
      </p:sp>
    </p:spTree>
    <p:extLst>
      <p:ext uri="{BB962C8B-B14F-4D97-AF65-F5344CB8AC3E}">
        <p14:creationId xmlns:p14="http://schemas.microsoft.com/office/powerpoint/2010/main" val="10128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646A12C-A76F-4A9B-9538-CB1ECAE3AB71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51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2652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/>
                </a:solidFill>
              </a:rPr>
              <a:t>B) PÉNZTÁROSI </a:t>
            </a:r>
            <a:r>
              <a:rPr lang="hu-HU" b="1" dirty="0">
                <a:solidFill>
                  <a:schemeClr val="bg2"/>
                </a:solidFill>
              </a:rPr>
              <a:t>FELELŐSSÉG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44675"/>
            <a:ext cx="8928100" cy="4876800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ALANYI KÖRE: 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Pénztárost</a:t>
            </a: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pénzkezelőt vagy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értékkezelőt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Akkor is, ha jegyzék vagy elismervény nélkül vette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át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Korlátlan felelősség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terheli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5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F8F881C-554D-40FD-A042-A01E2CD21689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52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0350"/>
            <a:ext cx="7924800" cy="108108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/>
                </a:solidFill>
              </a:rPr>
              <a:t>C) LELTÁRFELELŐSSÉG</a:t>
            </a:r>
            <a:endParaRPr lang="hu-HU" b="1" dirty="0">
              <a:solidFill>
                <a:schemeClr val="bg2"/>
              </a:solidFill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44675"/>
            <a:ext cx="8856663" cy="46799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Írásbeli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leltárfelelősségi </a:t>
            </a:r>
            <a:r>
              <a:rPr lang="hu-HU" sz="3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megállapodás</a:t>
            </a:r>
            <a:endParaRPr lang="hu-HU" sz="3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 készlet szabályszerű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átadása-átvétele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Leltárfelvétel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hu-HU" sz="3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Leltárhiány</a:t>
            </a:r>
            <a:endParaRPr lang="hu-HU" sz="3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leltáridőszak felében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</a:t>
            </a:r>
            <a:endParaRPr lang="hu-HU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felelős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kezel – előzetes hozzájárulás</a:t>
            </a:r>
            <a:endParaRPr lang="hu-HU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3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D093024-4662-45C7-A6D4-BCADA6C1D22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53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1217612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LELTÁRHIÁNY</a:t>
            </a:r>
            <a:endParaRPr lang="hu-HU" sz="3600" b="1" dirty="0">
              <a:solidFill>
                <a:schemeClr val="bg2"/>
              </a:solidFill>
            </a:endParaRP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229600" cy="481806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az értékesítésre, forgalmazásra vagy kezelésre szabályszerűen átadott és átvett anyagban (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 készlet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ismeretlen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okból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hiány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keletkezett,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hiány meghaladja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forgalmi veszteséget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(ún. káló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Természetes mennyiségi csökkenés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Kezeléssel járó veszteség </a:t>
            </a:r>
          </a:p>
        </p:txBody>
      </p:sp>
    </p:spTree>
    <p:extLst>
      <p:ext uri="{BB962C8B-B14F-4D97-AF65-F5344CB8AC3E}">
        <p14:creationId xmlns:p14="http://schemas.microsoft.com/office/powerpoint/2010/main" val="1756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85813"/>
            <a:ext cx="7772400" cy="4875212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6000" b="1" dirty="0" smtClean="0">
                <a:solidFill>
                  <a:schemeClr val="bg2"/>
                </a:solidFill>
              </a:rPr>
              <a:t>A </a:t>
            </a:r>
            <a:r>
              <a:rPr lang="hu-HU" sz="6000" b="1" u="sng" dirty="0" smtClean="0">
                <a:solidFill>
                  <a:schemeClr val="bg2"/>
                </a:solidFill>
              </a:rPr>
              <a:t>MUNKÁLTATÓ</a:t>
            </a:r>
            <a:r>
              <a:rPr lang="hu-HU" sz="6000" b="1" dirty="0" smtClean="0">
                <a:solidFill>
                  <a:schemeClr val="bg2"/>
                </a:solidFill>
              </a:rPr>
              <a:t> KÁRTÉRÍTÉSI FELELŐSSÉGE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endParaRPr lang="hu-HU" sz="60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Munkáltatói kárfelelősség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1052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4400" dirty="0" smtClean="0"/>
              <a:t>A munkáltató köteles megtéríteni a munkavállalónak</a:t>
            </a:r>
          </a:p>
          <a:p>
            <a:pPr>
              <a:buFontTx/>
              <a:buChar char="-"/>
              <a:defRPr/>
            </a:pPr>
            <a:r>
              <a:rPr lang="hu-HU" sz="4400" dirty="0" smtClean="0"/>
              <a:t>a </a:t>
            </a:r>
            <a:r>
              <a:rPr lang="hu-HU" sz="4400" b="1" dirty="0" smtClean="0"/>
              <a:t>munkaviszonnyal összefüggésben </a:t>
            </a:r>
          </a:p>
          <a:p>
            <a:pPr>
              <a:buFontTx/>
              <a:buChar char="-"/>
              <a:defRPr/>
            </a:pPr>
            <a:r>
              <a:rPr lang="hu-HU" sz="4400" b="1" dirty="0" smtClean="0"/>
              <a:t>okozott </a:t>
            </a:r>
            <a:r>
              <a:rPr lang="hu-HU" sz="4400" dirty="0" smtClean="0"/>
              <a:t>kárt.</a:t>
            </a:r>
          </a:p>
        </p:txBody>
      </p:sp>
    </p:spTree>
    <p:extLst>
      <p:ext uri="{BB962C8B-B14F-4D97-AF65-F5344CB8AC3E}">
        <p14:creationId xmlns:p14="http://schemas.microsoft.com/office/powerpoint/2010/main" val="27149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FELTÉTELEI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2428875"/>
            <a:ext cx="8229600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4000" dirty="0" smtClean="0"/>
              <a:t>1. Munkaviszony fennállása</a:t>
            </a:r>
          </a:p>
          <a:p>
            <a:pPr eaLnBrk="1" hangingPunct="1">
              <a:buFontTx/>
              <a:buNone/>
              <a:defRPr/>
            </a:pPr>
            <a:r>
              <a:rPr lang="hu-HU" sz="4000" dirty="0" smtClean="0"/>
              <a:t>2. Munkaviszonnyal összefüggés</a:t>
            </a:r>
          </a:p>
          <a:p>
            <a:pPr eaLnBrk="1" hangingPunct="1">
              <a:buFontTx/>
              <a:buNone/>
              <a:defRPr/>
            </a:pPr>
            <a:r>
              <a:rPr lang="hu-HU" sz="4000" dirty="0" smtClean="0"/>
              <a:t>3. Kár bekövetkezése</a:t>
            </a:r>
          </a:p>
          <a:p>
            <a:pPr eaLnBrk="1" hangingPunct="1">
              <a:buFontTx/>
              <a:buNone/>
              <a:defRPr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6759795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KIMENTÉS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3800" dirty="0" smtClean="0"/>
              <a:t>a) </a:t>
            </a:r>
            <a:r>
              <a:rPr lang="hu-HU" sz="3800" dirty="0"/>
              <a:t>A</a:t>
            </a:r>
            <a:r>
              <a:rPr lang="hu-HU" sz="3800" dirty="0" smtClean="0"/>
              <a:t> kárt az </a:t>
            </a:r>
            <a:r>
              <a:rPr lang="hu-HU" sz="3800" b="1" dirty="0" smtClean="0"/>
              <a:t>ellenőrzési körén kívül eső </a:t>
            </a:r>
            <a:r>
              <a:rPr lang="hu-HU" sz="3800" dirty="0" smtClean="0"/>
              <a:t>körülmény okozta, </a:t>
            </a:r>
          </a:p>
          <a:p>
            <a:pPr marL="0" indent="0">
              <a:buFontTx/>
              <a:buNone/>
              <a:defRPr/>
            </a:pPr>
            <a:r>
              <a:rPr lang="hu-HU" sz="3800" dirty="0" smtClean="0"/>
              <a:t>amellyel </a:t>
            </a:r>
            <a:r>
              <a:rPr lang="hu-HU" sz="3800" b="1" dirty="0" smtClean="0"/>
              <a:t>nem kellett számolnia </a:t>
            </a:r>
            <a:r>
              <a:rPr lang="hu-HU" sz="3800" dirty="0" smtClean="0"/>
              <a:t>és </a:t>
            </a:r>
          </a:p>
          <a:p>
            <a:pPr marL="0" indent="0">
              <a:buFontTx/>
              <a:buNone/>
              <a:defRPr/>
            </a:pPr>
            <a:r>
              <a:rPr lang="hu-HU" sz="3800" b="1" dirty="0" smtClean="0"/>
              <a:t>nem volt elvárható</a:t>
            </a:r>
            <a:r>
              <a:rPr lang="hu-HU" sz="3800" dirty="0" smtClean="0"/>
              <a:t>, hogy a károkozó körülmény bekövetkezését </a:t>
            </a:r>
            <a:r>
              <a:rPr lang="hu-HU" sz="3800" b="1" dirty="0" smtClean="0"/>
              <a:t>elkerülje </a:t>
            </a:r>
            <a:r>
              <a:rPr lang="hu-HU" sz="3800" dirty="0" smtClean="0"/>
              <a:t>vagy a kárt </a:t>
            </a:r>
            <a:r>
              <a:rPr lang="hu-HU" sz="3800" b="1" dirty="0" smtClean="0"/>
              <a:t>elhárítsa</a:t>
            </a:r>
            <a:r>
              <a:rPr lang="hu-HU" sz="3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1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KIMENTÉS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4600" dirty="0" smtClean="0"/>
              <a:t>b) </a:t>
            </a:r>
            <a:r>
              <a:rPr lang="hu-HU" sz="4600" b="1" dirty="0" smtClean="0"/>
              <a:t>Kizárólag </a:t>
            </a:r>
          </a:p>
          <a:p>
            <a:pPr marL="0" indent="0">
              <a:buFontTx/>
              <a:buNone/>
              <a:defRPr/>
            </a:pPr>
            <a:r>
              <a:rPr lang="hu-HU" sz="4600" dirty="0" smtClean="0"/>
              <a:t>	a </a:t>
            </a:r>
            <a:r>
              <a:rPr lang="hu-HU" sz="4600" b="1" dirty="0" smtClean="0"/>
              <a:t>károsult </a:t>
            </a:r>
          </a:p>
          <a:p>
            <a:pPr marL="0" indent="0">
              <a:buFontTx/>
              <a:buNone/>
              <a:defRPr/>
            </a:pPr>
            <a:r>
              <a:rPr lang="hu-HU" sz="4600" b="1" dirty="0" smtClean="0"/>
              <a:t>	elháríthatatlan 	magatartása </a:t>
            </a:r>
            <a:r>
              <a:rPr lang="hu-HU" sz="4600" dirty="0" smtClean="0"/>
              <a:t>okozta.</a:t>
            </a:r>
          </a:p>
        </p:txBody>
      </p:sp>
    </p:spTree>
    <p:extLst>
      <p:ext uri="{BB962C8B-B14F-4D97-AF65-F5344CB8AC3E}">
        <p14:creationId xmlns:p14="http://schemas.microsoft.com/office/powerpoint/2010/main" val="39480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FDB2590-F3C4-43BA-AE33-0C197D8CF11C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59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856662" cy="54451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bekövetkezése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károkozás idején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volt előrelátható </a:t>
            </a:r>
            <a:endParaRPr lang="hu-H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munkavállaló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vétkes magatartása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A munkavállaló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kárenyhítési kötelezettségének nem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tett eleget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702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046" y="620688"/>
            <a:ext cx="8229600" cy="5462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Figyelmeztetés</a:t>
            </a:r>
          </a:p>
          <a:p>
            <a:pPr marL="0" indent="0" algn="ctr">
              <a:buNone/>
            </a:pPr>
            <a:r>
              <a:rPr lang="hu-HU" b="1" cap="all" dirty="0" smtClean="0"/>
              <a:t> </a:t>
            </a:r>
          </a:p>
          <a:p>
            <a:pPr marL="0" indent="0" algn="ctr">
              <a:buNone/>
            </a:pPr>
            <a:r>
              <a:rPr lang="hu-HU" b="1" i="1" cap="all" dirty="0" smtClean="0">
                <a:solidFill>
                  <a:srgbClr val="FF0000"/>
                </a:solidFill>
              </a:rPr>
              <a:t>Hátrányos jogkövetkezmény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Munkaviszony megszüntetése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dirty="0" smtClean="0"/>
              <a:t>Kettős értékelés tilalma! </a:t>
            </a:r>
            <a:endParaRPr lang="hu-HU" b="1" cap="all" dirty="0"/>
          </a:p>
        </p:txBody>
      </p:sp>
      <p:sp>
        <p:nvSpPr>
          <p:cNvPr id="4" name="Lefelé nyíl 3"/>
          <p:cNvSpPr/>
          <p:nvPr/>
        </p:nvSpPr>
        <p:spPr>
          <a:xfrm>
            <a:off x="4334882" y="1888994"/>
            <a:ext cx="4846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48530" y="2924944"/>
            <a:ext cx="484632" cy="63108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9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 MÉRSÉKLÉSE </a:t>
            </a:r>
            <a:endParaRPr lang="hu-HU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3000" dirty="0" smtClean="0"/>
              <a:t>A </a:t>
            </a:r>
            <a:r>
              <a:rPr lang="hu-HU" sz="3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bíróság</a:t>
            </a:r>
            <a:r>
              <a:rPr lang="hu-HU" sz="3000" dirty="0" smtClean="0"/>
              <a:t> a munkáltatót </a:t>
            </a:r>
            <a:r>
              <a:rPr lang="hu-HU" sz="3000" b="1" dirty="0" smtClean="0"/>
              <a:t>rendkívüli méltánylást érdemlő körülmények</a:t>
            </a:r>
            <a:r>
              <a:rPr lang="hu-HU" sz="3000" dirty="0" smtClean="0"/>
              <a:t> alapján a kártérítés alól részben mentesítheti. </a:t>
            </a:r>
          </a:p>
          <a:p>
            <a:pPr>
              <a:buFontTx/>
              <a:buNone/>
              <a:defRPr/>
            </a:pPr>
            <a:r>
              <a:rPr lang="hu-HU" sz="3000" dirty="0" smtClean="0"/>
              <a:t>Ennek során különösen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felek vagyoni helyzetét</a:t>
            </a:r>
            <a:r>
              <a:rPr lang="hu-HU" sz="3000" dirty="0" smtClean="0"/>
              <a:t>,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jogsértés súlyát</a:t>
            </a:r>
            <a:r>
              <a:rPr lang="hu-HU" sz="3000" dirty="0" smtClean="0"/>
              <a:t>,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kártérítés teljesítésének</a:t>
            </a:r>
            <a:r>
              <a:rPr lang="hu-HU" sz="3000" dirty="0" smtClean="0"/>
              <a:t> következményeit értékeli. </a:t>
            </a:r>
          </a:p>
          <a:p>
            <a:pPr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1163554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hlink"/>
          </a:solidFill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ÉLETBEN, EGÉSZSÉGBEN ÉS TESTI ÉPSÉGBEN </a:t>
            </a:r>
            <a:endParaRPr lang="en-GB" b="1" dirty="0" smtClean="0">
              <a:solidFill>
                <a:schemeClr val="bg2"/>
              </a:solidFill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Munkahelyi balesetből eredő egészségsérelem</a:t>
            </a:r>
          </a:p>
          <a:p>
            <a:pPr eaLnBrk="1" hangingPunct="1">
              <a:defRPr/>
            </a:pPr>
            <a:r>
              <a:rPr lang="hu-HU" smtClean="0"/>
              <a:t>Foglalkozási megbetegedésből eredő egészségsérelem</a:t>
            </a:r>
          </a:p>
          <a:p>
            <a:pPr eaLnBrk="1" hangingPunct="1">
              <a:defRPr/>
            </a:pPr>
            <a:r>
              <a:rPr lang="hu-HU" smtClean="0"/>
              <a:t>Egyéb egészségsérelem </a:t>
            </a:r>
          </a:p>
          <a:p>
            <a:pPr lvl="1" eaLnBrk="1" hangingPunct="1">
              <a:defRPr/>
            </a:pPr>
            <a:r>
              <a:rPr lang="hu-HU" smtClean="0"/>
              <a:t>Pl. munkahelyi konfliktushelyzetre visszavezethető egészségsérelem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775034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>
              <a:defRPr/>
            </a:pPr>
            <a:r>
              <a:rPr lang="hu-HU" sz="2800" dirty="0" smtClean="0"/>
              <a:t>A </a:t>
            </a:r>
            <a:r>
              <a:rPr lang="hu-HU" sz="2800" b="1" dirty="0" smtClean="0"/>
              <a:t>szokásos</a:t>
            </a:r>
            <a:r>
              <a:rPr lang="hu-HU" sz="2800" dirty="0" smtClean="0"/>
              <a:t> </a:t>
            </a:r>
            <a:r>
              <a:rPr lang="hu-HU" sz="2800" b="1" dirty="0" smtClean="0"/>
              <a:t>életvitel </a:t>
            </a:r>
            <a:r>
              <a:rPr lang="hu-HU" sz="2800" dirty="0" smtClean="0"/>
              <a:t>körében használt dolgok: munkahelyre való bevitelét a munkáltató nem tilthatja meg</a:t>
            </a:r>
          </a:p>
          <a:p>
            <a:pPr>
              <a:defRPr/>
            </a:pPr>
            <a:r>
              <a:rPr lang="hu-HU" sz="2800" dirty="0" smtClean="0"/>
              <a:t>A </a:t>
            </a:r>
            <a:r>
              <a:rPr lang="hu-HU" sz="2800" b="1" dirty="0" smtClean="0"/>
              <a:t>munkába járáshoz vagy a munkavégzéshez</a:t>
            </a:r>
            <a:r>
              <a:rPr lang="hu-HU" sz="2800" dirty="0" smtClean="0"/>
              <a:t> </a:t>
            </a:r>
            <a:r>
              <a:rPr lang="hu-HU" sz="2800" b="1" dirty="0" smtClean="0"/>
              <a:t>nem szükséges</a:t>
            </a:r>
            <a:r>
              <a:rPr lang="hu-HU" sz="2800" dirty="0" smtClean="0"/>
              <a:t> dolgok:  munkáltató engedélyével vihetők be a munkahelyre.</a:t>
            </a:r>
          </a:p>
          <a:p>
            <a:pPr>
              <a:defRPr/>
            </a:pPr>
            <a:r>
              <a:rPr lang="hu-HU" sz="2800" dirty="0" smtClean="0"/>
              <a:t>Megsértése – szándékos károkozásnál felel a munkáltató.</a:t>
            </a:r>
          </a:p>
          <a:p>
            <a:pPr eaLnBrk="1" hangingPunct="1">
              <a:defRPr/>
            </a:pPr>
            <a:endParaRPr lang="hu-HU" sz="28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hlink"/>
          </a:solidFill>
        </p:spPr>
        <p:txBody>
          <a:bodyPr anchor="b"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MUNKAHELYRE BEVITT DOLGOK</a:t>
            </a:r>
            <a:endParaRPr lang="en-GB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980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08062"/>
          </a:xfrm>
          <a:solidFill>
            <a:schemeClr val="hlink"/>
          </a:solidFill>
        </p:spPr>
        <p:txBody>
          <a:bodyPr anchor="b"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EGYÉB KÁROK</a:t>
            </a:r>
            <a:endParaRPr lang="en-GB" b="1" dirty="0" smtClean="0">
              <a:solidFill>
                <a:schemeClr val="bg2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 eaLnBrk="1" hangingPunct="1">
              <a:defRPr/>
            </a:pPr>
            <a:r>
              <a:rPr lang="hu-HU" sz="3400" dirty="0" smtClean="0"/>
              <a:t>Az Mt. által is nevesített esetek: </a:t>
            </a:r>
          </a:p>
          <a:p>
            <a:pPr lvl="1" eaLnBrk="1" hangingPunct="1">
              <a:defRPr/>
            </a:pPr>
            <a:r>
              <a:rPr lang="hu-HU" sz="3400" dirty="0" smtClean="0"/>
              <a:t> joggal való visszaélés</a:t>
            </a:r>
          </a:p>
          <a:p>
            <a:pPr lvl="1" eaLnBrk="1" hangingPunct="1">
              <a:defRPr/>
            </a:pPr>
            <a:r>
              <a:rPr lang="hu-HU" sz="3400" dirty="0" smtClean="0"/>
              <a:t> hátrányos megkülönböztetés </a:t>
            </a:r>
          </a:p>
          <a:p>
            <a:pPr lvl="1" eaLnBrk="1" hangingPunct="1">
              <a:defRPr/>
            </a:pPr>
            <a:r>
              <a:rPr lang="hu-HU" sz="3400" dirty="0" smtClean="0"/>
              <a:t> szabadság megszakítása</a:t>
            </a:r>
          </a:p>
          <a:p>
            <a:pPr lvl="1" eaLnBrk="1" hangingPunct="1">
              <a:defRPr/>
            </a:pPr>
            <a:r>
              <a:rPr lang="hu-HU" sz="3400" dirty="0" smtClean="0"/>
              <a:t> megállapodás	érvénytelensége</a:t>
            </a:r>
          </a:p>
        </p:txBody>
      </p:sp>
    </p:spTree>
    <p:extLst>
      <p:ext uri="{BB962C8B-B14F-4D97-AF65-F5344CB8AC3E}">
        <p14:creationId xmlns:p14="http://schemas.microsoft.com/office/powerpoint/2010/main" val="25093506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446405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5600" b="1" dirty="0" smtClean="0">
                <a:solidFill>
                  <a:schemeClr val="bg2"/>
                </a:solidFill>
              </a:rPr>
              <a:t>KÁRTÉRÍTÉS SZABÁLYAI</a:t>
            </a:r>
            <a:br>
              <a:rPr lang="hu-HU" sz="5600" b="1" dirty="0" smtClean="0">
                <a:solidFill>
                  <a:schemeClr val="bg2"/>
                </a:solidFill>
              </a:rPr>
            </a:br>
            <a:endParaRPr lang="hu-HU" sz="56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371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VAGYONI KÁR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mtClean="0"/>
              <a:t>A munkáltató a 174-176. §-on alapuló felelőssége alapján a munkavállalónak: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A) elmaradt jövedelmét, 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B) dologi kárát, 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C) a sérelemmel, illetve ennek elhárításával összefüggésben felmerült indokolt költségeit köteles megtéríteni.</a:t>
            </a:r>
          </a:p>
        </p:txBody>
      </p:sp>
    </p:spTree>
    <p:extLst>
      <p:ext uri="{BB962C8B-B14F-4D97-AF65-F5344CB8AC3E}">
        <p14:creationId xmlns:p14="http://schemas.microsoft.com/office/powerpoint/2010/main" val="32375008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910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hu-HU" sz="7200" b="1" i="1" dirty="0" smtClean="0">
                <a:solidFill>
                  <a:schemeClr val="hlink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2390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b="1" cap="small" dirty="0" smtClean="0"/>
              <a:t>Hátrányos jogkövetkezmény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56. §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400" dirty="0" smtClean="0"/>
              <a:t>Vétkes kötelezettségszegés esetére </a:t>
            </a:r>
            <a:r>
              <a:rPr lang="hu-HU" sz="2400" b="1" dirty="0" smtClean="0"/>
              <a:t>KSZ </a:t>
            </a:r>
            <a:r>
              <a:rPr lang="hu-HU" sz="2400" dirty="0" smtClean="0"/>
              <a:t>vagy KSZ hiányában </a:t>
            </a:r>
            <a:r>
              <a:rPr lang="hu-HU" sz="2400" b="1" dirty="0" smtClean="0"/>
              <a:t>MUNKASZERZŐDÉS</a:t>
            </a:r>
            <a:endParaRPr lang="hu-HU" sz="2400" dirty="0" smtClean="0"/>
          </a:p>
          <a:p>
            <a:r>
              <a:rPr lang="hu-HU" sz="2400" dirty="0" smtClean="0"/>
              <a:t>Garanciális szabályok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5003"/>
              </p:ext>
            </p:extLst>
          </p:nvPr>
        </p:nvGraphicFramePr>
        <p:xfrm>
          <a:off x="479297" y="2636912"/>
          <a:ext cx="8229600" cy="410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11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Alkalmazás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Hátrányos jogkövetkezmény</a:t>
                      </a:r>
                      <a:r>
                        <a:rPr lang="hu-H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dirty="0" smtClean="0"/>
                        <a:t>Azonnali hatályú felmondás jogvesztő </a:t>
                      </a:r>
                      <a:r>
                        <a:rPr lang="hu-HU" b="1" dirty="0" smtClean="0"/>
                        <a:t>határidői</a:t>
                      </a:r>
                      <a:r>
                        <a:rPr lang="hu-HU" dirty="0" smtClean="0"/>
                        <a:t> (15 nap </a:t>
                      </a:r>
                      <a:r>
                        <a:rPr lang="hu-HU" dirty="0" err="1" smtClean="0"/>
                        <a:t>szubj</a:t>
                      </a:r>
                      <a:r>
                        <a:rPr lang="hu-HU" dirty="0" smtClean="0"/>
                        <a:t>., 1 év </a:t>
                      </a:r>
                      <a:r>
                        <a:rPr lang="hu-HU" dirty="0" err="1" smtClean="0"/>
                        <a:t>obj</a:t>
                      </a:r>
                      <a:r>
                        <a:rPr lang="hu-HU" dirty="0" smtClean="0"/>
                        <a:t>.+ </a:t>
                      </a:r>
                      <a:r>
                        <a:rPr lang="hu-HU" dirty="0" err="1" smtClean="0"/>
                        <a:t>bcs</a:t>
                      </a:r>
                      <a:r>
                        <a:rPr lang="hu-HU" baseline="0" dirty="0" smtClean="0"/>
                        <a:t> 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 </a:t>
                      </a:r>
                      <a:r>
                        <a:rPr lang="hu-HU" dirty="0" err="1" smtClean="0"/>
                        <a:t>mv-al</a:t>
                      </a:r>
                      <a:r>
                        <a:rPr lang="hu-HU" baseline="0" dirty="0" smtClean="0"/>
                        <a:t> összefüggő, annak feltételeit </a:t>
                      </a:r>
                      <a:r>
                        <a:rPr lang="hu-HU" b="1" baseline="0" dirty="0" smtClean="0"/>
                        <a:t>határozott időre módosító </a:t>
                      </a:r>
                      <a:r>
                        <a:rPr lang="hu-HU" baseline="0" dirty="0" smtClean="0"/>
                        <a:t>hátrány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74">
                <a:tc>
                  <a:txBody>
                    <a:bodyPr/>
                    <a:lstStyle/>
                    <a:p>
                      <a:r>
                        <a:rPr lang="hu-HU" dirty="0" smtClean="0"/>
                        <a:t>Írásbeli,</a:t>
                      </a:r>
                      <a:r>
                        <a:rPr lang="hu-HU" baseline="0" dirty="0" smtClean="0"/>
                        <a:t> indokolt </a:t>
                      </a:r>
                      <a:r>
                        <a:rPr lang="hu-HU" b="1" baseline="0" dirty="0" smtClean="0"/>
                        <a:t>határozat</a:t>
                      </a:r>
                      <a:r>
                        <a:rPr lang="hu-HU" baseline="0" dirty="0" smtClean="0"/>
                        <a:t> </a:t>
                      </a:r>
                    </a:p>
                    <a:p>
                      <a:r>
                        <a:rPr lang="hu-HU" baseline="0" dirty="0" smtClean="0"/>
                        <a:t>Jogorvoslati kioktatás</a:t>
                      </a:r>
                    </a:p>
                    <a:p>
                      <a:r>
                        <a:rPr lang="hu-HU" baseline="0" dirty="0" smtClean="0"/>
                        <a:t>Igényérv. határidő: közléstől számított</a:t>
                      </a:r>
                      <a:r>
                        <a:rPr lang="hu-HU" b="1" baseline="0" dirty="0" smtClean="0"/>
                        <a:t> 30 napon belül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sértheti a munkavállaló</a:t>
                      </a:r>
                      <a:r>
                        <a:rPr lang="hu-HU" baseline="0" dirty="0" smtClean="0"/>
                        <a:t> személyiségi jogát vagy </a:t>
                      </a:r>
                      <a:r>
                        <a:rPr lang="hu-HU" b="1" baseline="0" dirty="0" smtClean="0"/>
                        <a:t>emberi méltóságát 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19">
                <a:tc>
                  <a:txBody>
                    <a:bodyPr/>
                    <a:lstStyle/>
                    <a:p>
                      <a:r>
                        <a:rPr lang="hu-HU" dirty="0" smtClean="0"/>
                        <a:t>Nem állapítható meg olyan </a:t>
                      </a:r>
                      <a:r>
                        <a:rPr lang="hu-HU" dirty="0" err="1" smtClean="0"/>
                        <a:t>köt.szegés</a:t>
                      </a:r>
                      <a:r>
                        <a:rPr lang="hu-HU" dirty="0" smtClean="0"/>
                        <a:t> miatt, amelyet</a:t>
                      </a:r>
                      <a:r>
                        <a:rPr lang="hu-HU" baseline="0" dirty="0" smtClean="0"/>
                        <a:t> a </a:t>
                      </a:r>
                      <a:r>
                        <a:rPr lang="hu-HU" baseline="0" dirty="0" err="1" smtClean="0"/>
                        <a:t>m.tató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mv</a:t>
                      </a:r>
                      <a:r>
                        <a:rPr lang="hu-HU" baseline="0" dirty="0" smtClean="0"/>
                        <a:t> megszüntetésének indokaként is megjelöl.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Pénzbüntetés nem haladhatja</a:t>
                      </a:r>
                      <a:r>
                        <a:rPr lang="hu-HU" baseline="0" dirty="0" smtClean="0"/>
                        <a:t> meg a munkavállaló </a:t>
                      </a:r>
                      <a:r>
                        <a:rPr lang="hu-HU" b="1" baseline="0" dirty="0" smtClean="0"/>
                        <a:t>egyhavi alapbérét</a:t>
                      </a:r>
                      <a:r>
                        <a:rPr lang="hu-HU" baseline="0" dirty="0" smtClean="0"/>
                        <a:t>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Mentesítés</a:t>
                      </a:r>
                      <a:r>
                        <a:rPr lang="hu-HU" dirty="0" smtClean="0"/>
                        <a:t> a munkavégzési és rendelkezésre</a:t>
                      </a:r>
                      <a:r>
                        <a:rPr lang="hu-HU" baseline="0" dirty="0" smtClean="0"/>
                        <a:t> állási köt alól (</a:t>
                      </a:r>
                      <a:r>
                        <a:rPr lang="hu-HU" baseline="0" dirty="0" err="1" smtClean="0"/>
                        <a:t>max</a:t>
                      </a:r>
                      <a:r>
                        <a:rPr lang="hu-HU" baseline="0" dirty="0" smtClean="0"/>
                        <a:t>. 30 nap)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kötelezettségszegés súlyával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/>
                        <a:t>arányos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A munkavállaló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602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>A munkavállaló kötelezettségei</a:t>
            </a:r>
            <a:br>
              <a:rPr lang="hu-HU" b="1" cap="small" dirty="0" smtClean="0"/>
            </a:br>
            <a:r>
              <a:rPr lang="hu-HU" b="1" cap="small" dirty="0" smtClean="0"/>
              <a:t>Mt. 52. §  </a:t>
            </a:r>
            <a:endParaRPr lang="hu-HU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76955"/>
              </p:ext>
            </p:extLst>
          </p:nvPr>
        </p:nvGraphicFramePr>
        <p:xfrm>
          <a:off x="457200" y="1844824"/>
          <a:ext cx="8229600" cy="4393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3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Munkavállalói kötelezettség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Ebből eredő munkáltatói jog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Munkavégzési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Foglalkoztatási</a:t>
                      </a:r>
                      <a:r>
                        <a:rPr lang="hu-HU" baseline="0" dirty="0" smtClean="0"/>
                        <a:t> jogosultság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Rendelkezésre állási</a:t>
                      </a:r>
                      <a:r>
                        <a:rPr lang="hu-HU" b="1" baseline="0" dirty="0" smtClean="0"/>
                        <a:t>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munka felmerülésekor azonnali foglalkoztatási jogosultság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Elvárható szakértelemmel, gondossággal, utasítások, szabályok és szokások szerinti munkavégzés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</a:t>
                      </a:r>
                      <a:r>
                        <a:rPr lang="hu-HU" baseline="0" dirty="0" smtClean="0"/>
                        <a:t>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Együttműködés a munkatársakkal és harmadik személyekkel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A munkakör ellátásához szükséges bizalomnak megfelelő magatartás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Jogos munkáltatói</a:t>
                      </a:r>
                      <a:r>
                        <a:rPr lang="hu-HU" baseline="0" dirty="0" smtClean="0"/>
                        <a:t> érdekek védelme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2955</TotalTime>
  <Words>2027</Words>
  <Application>Microsoft Office PowerPoint</Application>
  <PresentationFormat>Diavetítés a képernyőre (4:3 oldalarány)</PresentationFormat>
  <Paragraphs>372</Paragraphs>
  <Slides>66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66</vt:i4>
      </vt:variant>
    </vt:vector>
  </HeadingPairs>
  <TitlesOfParts>
    <vt:vector size="75" baseType="lpstr">
      <vt:lpstr>Arial</vt:lpstr>
      <vt:lpstr>Arial Narrow</vt:lpstr>
      <vt:lpstr>Calibri</vt:lpstr>
      <vt:lpstr>Courier New</vt:lpstr>
      <vt:lpstr>Tahoma</vt:lpstr>
      <vt:lpstr>Verdana</vt:lpstr>
      <vt:lpstr>Wingdings</vt:lpstr>
      <vt:lpstr>Wingdings 2</vt:lpstr>
      <vt:lpstr>Office-téma</vt:lpstr>
      <vt:lpstr>A munkaviszonyból származó jogok és kötelezettségek </vt:lpstr>
      <vt:lpstr>A munkáltató Jogai és kötelezettségei </vt:lpstr>
      <vt:lpstr>munkáltatói kötelezettségek Mt. 51. § </vt:lpstr>
      <vt:lpstr>Utasítások kiadása</vt:lpstr>
      <vt:lpstr>Utasítás megtagadása, eltérés az utasítástól Mt. 54. § </vt:lpstr>
      <vt:lpstr>PowerPoint-bemutató</vt:lpstr>
      <vt:lpstr>Hátrányos jogkövetkezmény Mt. 56. §</vt:lpstr>
      <vt:lpstr>A munkavállaló kötelezettségei </vt:lpstr>
      <vt:lpstr>A munkavállaló kötelezettségei Mt. 52. §  </vt:lpstr>
      <vt:lpstr>  Munkaidő</vt:lpstr>
      <vt:lpstr>PowerPoint-bemutató</vt:lpstr>
      <vt:lpstr>Munkaidő mértéke és beosztása</vt:lpstr>
      <vt:lpstr>PowerPoint-bemutató</vt:lpstr>
      <vt:lpstr>PowerPoint-bemutató</vt:lpstr>
      <vt:lpstr>PowerPoint-bemutató</vt:lpstr>
      <vt:lpstr>Rendkívüli munkaidő</vt:lpstr>
      <vt:lpstr>PowerPoint-bemutató</vt:lpstr>
      <vt:lpstr>PowerPoint-bemutató</vt:lpstr>
      <vt:lpstr>Rendelkezésre állás korlátai</vt:lpstr>
      <vt:lpstr>PowerPoint-bemutató</vt:lpstr>
      <vt:lpstr>PowerPoint-bemutató</vt:lpstr>
      <vt:lpstr>PowerPoint-bemutató</vt:lpstr>
      <vt:lpstr>Egyenlő és egyenlőtlen munkaidő-beosztás</vt:lpstr>
      <vt:lpstr>PowerPoint-bemutató</vt:lpstr>
      <vt:lpstr>PowerPoint-bemutató</vt:lpstr>
      <vt:lpstr>PowerPoint-bemutató</vt:lpstr>
      <vt:lpstr>A munka díjazása</vt:lpstr>
      <vt:lpstr>PowerPoint-bemutató</vt:lpstr>
      <vt:lpstr>Bérformák </vt:lpstr>
      <vt:lpstr>Teljesítménybér </vt:lpstr>
      <vt:lpstr>Munkabér-elemek</vt:lpstr>
      <vt:lpstr>Minimálbér 2023 </vt:lpstr>
      <vt:lpstr>Garantált bérminimum</vt:lpstr>
      <vt:lpstr>Bérpótlék </vt:lpstr>
      <vt:lpstr>Díjazás munkavégzés hiányában</vt:lpstr>
      <vt:lpstr>Állásidőre járó díjazás  </vt:lpstr>
      <vt:lpstr> Távolléti díj jár </vt:lpstr>
      <vt:lpstr>Távolléti díj számítása (Mt.148-152.§)</vt:lpstr>
      <vt:lpstr>A MUNKAJOGI KÁRTÉRÍTÉSI FELELŐSSÉG  RENDSZERE </vt:lpstr>
      <vt:lpstr>A MUNKAJOGI FELELŐSSÉG KÉT FORMÁJA</vt:lpstr>
      <vt:lpstr>A MUNKAVÁLLALÓI FELELŐSSÉG KÉT FAJTÁJA</vt:lpstr>
      <vt:lpstr>A MUNKAVÁLLALÓ FELRÓHATÓSÁGON ALAPULÓ FELELŐSSÉGE  </vt:lpstr>
      <vt:lpstr>Felelősség a felróhatóan okozott kárért</vt:lpstr>
      <vt:lpstr>FELTÉTELEI</vt:lpstr>
      <vt:lpstr>Kármegosztás</vt:lpstr>
      <vt:lpstr>Kármegosztás</vt:lpstr>
      <vt:lpstr>MUNKAVÁLLALÓI KÁRFELELŐSSÉG FELRÓHATÓSÁG NÉLKÜL </vt:lpstr>
      <vt:lpstr>HÁROM TÍPUSA</vt:lpstr>
      <vt:lpstr>A) ÁLTALÁNOS MEGŐRZÉSI FELELŐSSÉG</vt:lpstr>
      <vt:lpstr>MENTESÜLÉS</vt:lpstr>
      <vt:lpstr>B) PÉNZTÁROSI FELELŐSSÉG</vt:lpstr>
      <vt:lpstr>C) LELTÁRFELELŐSSÉG</vt:lpstr>
      <vt:lpstr>LELTÁRHIÁNY</vt:lpstr>
      <vt:lpstr>A MUNKÁLTATÓ KÁRTÉRÍTÉSI FELELŐSSÉGE </vt:lpstr>
      <vt:lpstr>Munkáltatói kárfelelősség</vt:lpstr>
      <vt:lpstr>FELTÉTELEI</vt:lpstr>
      <vt:lpstr>KIMENTÉS</vt:lpstr>
      <vt:lpstr>KIMENTÉS</vt:lpstr>
      <vt:lpstr>Kármegosztás</vt:lpstr>
      <vt:lpstr>KÁR MÉRSÉKLÉSE </vt:lpstr>
      <vt:lpstr>ÉLETBEN, EGÉSZSÉGBEN ÉS TESTI ÉPSÉGBEN </vt:lpstr>
      <vt:lpstr>MUNKAHELYRE BEVITT DOLGOK</vt:lpstr>
      <vt:lpstr>EGYÉB KÁROK</vt:lpstr>
      <vt:lpstr>KÁRTÉRÍTÉS SZABÁLYAI </vt:lpstr>
      <vt:lpstr>VAGYONI KÁR</vt:lpstr>
      <vt:lpstr>PowerPoint-bemutató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munkavégzés szabályai</dc:title>
  <dc:creator>Hős Nikolett</dc:creator>
  <cp:lastModifiedBy>Gyulavári Tamás</cp:lastModifiedBy>
  <cp:revision>122</cp:revision>
  <cp:lastPrinted>2014-02-04T08:46:01Z</cp:lastPrinted>
  <dcterms:created xsi:type="dcterms:W3CDTF">2011-11-25T14:39:27Z</dcterms:created>
  <dcterms:modified xsi:type="dcterms:W3CDTF">2023-09-05T07:52:59Z</dcterms:modified>
</cp:coreProperties>
</file>