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8"/>
  </p:notesMasterIdLst>
  <p:handoutMasterIdLst>
    <p:handoutMasterId r:id="rId69"/>
  </p:handoutMasterIdLst>
  <p:sldIdLst>
    <p:sldId id="256" r:id="rId2"/>
    <p:sldId id="268" r:id="rId3"/>
    <p:sldId id="259" r:id="rId4"/>
    <p:sldId id="262" r:id="rId5"/>
    <p:sldId id="273" r:id="rId6"/>
    <p:sldId id="294" r:id="rId7"/>
    <p:sldId id="295" r:id="rId8"/>
    <p:sldId id="267" r:id="rId9"/>
    <p:sldId id="302" r:id="rId10"/>
    <p:sldId id="307" r:id="rId11"/>
    <p:sldId id="312" r:id="rId12"/>
    <p:sldId id="324" r:id="rId13"/>
    <p:sldId id="325" r:id="rId14"/>
    <p:sldId id="326" r:id="rId15"/>
    <p:sldId id="327" r:id="rId16"/>
    <p:sldId id="328" r:id="rId17"/>
    <p:sldId id="329" r:id="rId18"/>
    <p:sldId id="330" r:id="rId19"/>
    <p:sldId id="331" r:id="rId20"/>
    <p:sldId id="332" r:id="rId21"/>
    <p:sldId id="333" r:id="rId22"/>
    <p:sldId id="334" r:id="rId23"/>
    <p:sldId id="335" r:id="rId24"/>
    <p:sldId id="336" r:id="rId25"/>
    <p:sldId id="337" r:id="rId26"/>
    <p:sldId id="338" r:id="rId27"/>
    <p:sldId id="354" r:id="rId28"/>
    <p:sldId id="357" r:id="rId29"/>
    <p:sldId id="361" r:id="rId30"/>
    <p:sldId id="363" r:id="rId31"/>
    <p:sldId id="368" r:id="rId32"/>
    <p:sldId id="370" r:id="rId33"/>
    <p:sldId id="371" r:id="rId34"/>
    <p:sldId id="377" r:id="rId35"/>
    <p:sldId id="382" r:id="rId36"/>
    <p:sldId id="383" r:id="rId37"/>
    <p:sldId id="384" r:id="rId38"/>
    <p:sldId id="385" r:id="rId39"/>
    <p:sldId id="391" r:id="rId40"/>
    <p:sldId id="392" r:id="rId41"/>
    <p:sldId id="393" r:id="rId42"/>
    <p:sldId id="394" r:id="rId43"/>
    <p:sldId id="396" r:id="rId44"/>
    <p:sldId id="398" r:id="rId45"/>
    <p:sldId id="407" r:id="rId46"/>
    <p:sldId id="408" r:id="rId47"/>
    <p:sldId id="410" r:id="rId48"/>
    <p:sldId id="411" r:id="rId49"/>
    <p:sldId id="412" r:id="rId50"/>
    <p:sldId id="413" r:id="rId51"/>
    <p:sldId id="414" r:id="rId52"/>
    <p:sldId id="417" r:id="rId53"/>
    <p:sldId id="418" r:id="rId54"/>
    <p:sldId id="425" r:id="rId55"/>
    <p:sldId id="433" r:id="rId56"/>
    <p:sldId id="434" r:id="rId57"/>
    <p:sldId id="441" r:id="rId58"/>
    <p:sldId id="442" r:id="rId59"/>
    <p:sldId id="443" r:id="rId60"/>
    <p:sldId id="444" r:id="rId61"/>
    <p:sldId id="448" r:id="rId62"/>
    <p:sldId id="452" r:id="rId63"/>
    <p:sldId id="454" r:id="rId64"/>
    <p:sldId id="456" r:id="rId65"/>
    <p:sldId id="457" r:id="rId66"/>
    <p:sldId id="465" r:id="rId67"/>
  </p:sldIdLst>
  <p:sldSz cx="9144000" cy="6858000" type="screen4x3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0713D-6E6C-49C1-AA64-A3D3A0ECFA23}" type="datetimeFigureOut">
              <a:rPr lang="hu-HU" smtClean="0"/>
              <a:t>2024. 12. 04.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0B1C5F-F0A7-4F2C-BF43-F9544BD3568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56589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618F00-8B8B-45DE-8D48-12DD891FFBB2}" type="datetimeFigureOut">
              <a:rPr lang="hu-HU" smtClean="0"/>
              <a:t>2024. 12. 04.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E2022-06B3-466C-B885-50FC9E49D69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82909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8A3C7E3-458D-485B-8D54-006E6FFD66B4}" type="slidenum">
              <a:rPr lang="hu-HU" smtClean="0"/>
              <a:pPr>
                <a:defRPr/>
              </a:pPr>
              <a:t>24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42819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AC15CDA-7D0E-47B5-B0C4-4C2A1524E263}" type="slidenum">
              <a:rPr lang="hu-HU" smtClean="0"/>
              <a:pPr>
                <a:defRPr/>
              </a:pPr>
              <a:t>25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6121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hu-HU" altLang="hu-HU" b="1" smtClean="0"/>
              <a:t>166. § </a:t>
            </a:r>
            <a:r>
              <a:rPr lang="hu-HU" altLang="hu-HU" smtClean="0"/>
              <a:t>(1) A munkavállaló a munkaviszonyából eredő kötelezettségének vétkes megszegésével okozott kárért kártérítési felelősséggel tartozik.</a:t>
            </a:r>
          </a:p>
          <a:p>
            <a:pPr eaLnBrk="1" hangingPunct="1">
              <a:spcBef>
                <a:spcPct val="0"/>
              </a:spcBef>
            </a:pPr>
            <a:r>
              <a:rPr lang="hu-HU" altLang="hu-HU" smtClean="0"/>
              <a:t>(2) A munkavállaló vétkességét, a kár bekövetkeztét, illetve mértékét, valamint az okozati összefüggést a munkáltatónak kell bizonyítania.</a:t>
            </a:r>
          </a:p>
          <a:p>
            <a:pPr eaLnBrk="1" hangingPunct="1">
              <a:spcBef>
                <a:spcPct val="0"/>
              </a:spcBef>
            </a:pPr>
            <a:r>
              <a:rPr lang="hu-HU" altLang="hu-HU" i="1" smtClean="0"/>
              <a:t>A vétkesség azt fejezi ki, hogy a kár amiatt keletkezett, mert a munkavállaló nem úgy járt el, ahogy tőle elvárható lett volna, holott, tudta, vagy tudni kellett volna, hogy mi a helyes magatartás. A vétkességnek két fokozata van a szándékosság és a gondatlanság. A vétkességet kizárja, ha a munkavállaló beszámíthatatlan, azaz vétőképtelen állapotban valósította meg a kötelezettségszegést.</a:t>
            </a:r>
            <a:endParaRPr lang="hu-HU" altLang="hu-HU" smtClean="0"/>
          </a:p>
          <a:p>
            <a:pPr eaLnBrk="1" hangingPunct="1">
              <a:spcBef>
                <a:spcPct val="0"/>
              </a:spcBef>
            </a:pPr>
            <a:endParaRPr lang="hu-HU" altLang="hu-HU" smtClean="0"/>
          </a:p>
        </p:txBody>
      </p:sp>
      <p:sp>
        <p:nvSpPr>
          <p:cNvPr id="13316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C59A922-488D-4DB0-9DF4-4642B1BA9540}" type="slidenum">
              <a:rPr lang="hu-HU" altLang="hu-HU" smtClean="0"/>
              <a:pPr/>
              <a:t>43</a:t>
            </a:fld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3471821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DB96-0A71-468C-AB1A-948DB89AAD62}" type="datetimeFigureOut">
              <a:rPr lang="hu-HU" smtClean="0"/>
              <a:t>2024. 12. 04.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172CD-2DC0-4C3B-832D-54DB8073DF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72297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DB96-0A71-468C-AB1A-948DB89AAD62}" type="datetimeFigureOut">
              <a:rPr lang="hu-HU" smtClean="0"/>
              <a:t>2024. 12. 04.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172CD-2DC0-4C3B-832D-54DB8073DF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4664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DB96-0A71-468C-AB1A-948DB89AAD62}" type="datetimeFigureOut">
              <a:rPr lang="hu-HU" smtClean="0"/>
              <a:t>2024. 12. 04.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172CD-2DC0-4C3B-832D-54DB8073DF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58300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DB96-0A71-468C-AB1A-948DB89AAD62}" type="datetimeFigureOut">
              <a:rPr lang="hu-HU" smtClean="0"/>
              <a:t>2024. 12. 04.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172CD-2DC0-4C3B-832D-54DB8073DF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70732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DB96-0A71-468C-AB1A-948DB89AAD62}" type="datetimeFigureOut">
              <a:rPr lang="hu-HU" smtClean="0"/>
              <a:t>2024. 12. 04.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172CD-2DC0-4C3B-832D-54DB8073DF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39597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DB96-0A71-468C-AB1A-948DB89AAD62}" type="datetimeFigureOut">
              <a:rPr lang="hu-HU" smtClean="0"/>
              <a:t>2024. 12. 04.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172CD-2DC0-4C3B-832D-54DB8073DF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6330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DB96-0A71-468C-AB1A-948DB89AAD62}" type="datetimeFigureOut">
              <a:rPr lang="hu-HU" smtClean="0"/>
              <a:t>2024. 12. 04.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172CD-2DC0-4C3B-832D-54DB8073DF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0029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DB96-0A71-468C-AB1A-948DB89AAD62}" type="datetimeFigureOut">
              <a:rPr lang="hu-HU" smtClean="0"/>
              <a:t>2024. 12. 04.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172CD-2DC0-4C3B-832D-54DB8073DF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76638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DB96-0A71-468C-AB1A-948DB89AAD62}" type="datetimeFigureOut">
              <a:rPr lang="hu-HU" smtClean="0"/>
              <a:t>2024. 12. 04.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172CD-2DC0-4C3B-832D-54DB8073DF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0277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DB96-0A71-468C-AB1A-948DB89AAD62}" type="datetimeFigureOut">
              <a:rPr lang="hu-HU" smtClean="0"/>
              <a:t>2024. 12. 04.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172CD-2DC0-4C3B-832D-54DB8073DF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91677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DB96-0A71-468C-AB1A-948DB89AAD62}" type="datetimeFigureOut">
              <a:rPr lang="hu-HU" smtClean="0"/>
              <a:t>2024. 12. 04.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172CD-2DC0-4C3B-832D-54DB8073DF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8473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0DB96-0A71-468C-AB1A-948DB89AAD62}" type="datetimeFigureOut">
              <a:rPr lang="hu-HU" smtClean="0"/>
              <a:t>2024. 12. 04.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172CD-2DC0-4C3B-832D-54DB8073DF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71679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b="1" cap="all" dirty="0" smtClean="0"/>
              <a:t>A munkaviszonyból származó jogok és kötelezettségek </a:t>
            </a:r>
            <a:endParaRPr lang="hu-HU" b="1" cap="all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dirty="0" smtClean="0"/>
              <a:t>Gyulavári Tamás</a:t>
            </a:r>
          </a:p>
          <a:p>
            <a:r>
              <a:rPr lang="hu-HU" dirty="0" err="1"/>
              <a:t>g</a:t>
            </a:r>
            <a:r>
              <a:rPr lang="hu-HU" dirty="0" err="1" smtClean="0"/>
              <a:t>yulavari.tamas</a:t>
            </a:r>
            <a:r>
              <a:rPr lang="hu-HU" dirty="0" smtClean="0"/>
              <a:t>@</a:t>
            </a:r>
            <a:r>
              <a:rPr lang="hu-HU" dirty="0" err="1" smtClean="0"/>
              <a:t>jak.ppke.hu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6998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47675"/>
            <a:ext cx="9144000" cy="47815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hu-H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hu-H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/>
            </a:r>
            <a:br>
              <a:rPr lang="hu-H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</a:br>
            <a:r>
              <a:rPr lang="hu-HU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Munkaidő</a:t>
            </a:r>
            <a:endParaRPr lang="hu-HU" sz="4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27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-34925" y="115888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defRPr/>
            </a:pPr>
            <a:r>
              <a:rPr lang="hu-H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A munkaidő fogalma</a:t>
            </a:r>
            <a:endParaRPr lang="hu-H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+mj-ea"/>
              <a:cs typeface="+mj-cs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142875" y="1341438"/>
            <a:ext cx="9001125" cy="467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30000"/>
              </a:spcBef>
              <a:defRPr/>
            </a:pPr>
            <a:r>
              <a:rPr lang="hu-HU" sz="2400" b="1" dirty="0" smtClean="0"/>
              <a:t>Munkaidő: a munkavégzésre előírt idő kezdetétől annak befejezéséig tartó idő</a:t>
            </a:r>
            <a:endParaRPr lang="hu-HU" sz="2400" b="1" dirty="0"/>
          </a:p>
          <a:p>
            <a:pPr>
              <a:spcBef>
                <a:spcPct val="30000"/>
              </a:spcBef>
              <a:defRPr/>
            </a:pPr>
            <a:r>
              <a:rPr lang="hu-HU" sz="2400" u="sng" dirty="0" smtClean="0"/>
              <a:t>Ide tartozik:</a:t>
            </a:r>
          </a:p>
          <a:p>
            <a:pPr marL="342900" indent="-342900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2400" dirty="0"/>
              <a:t>s</a:t>
            </a:r>
            <a:r>
              <a:rPr lang="hu-HU" sz="2400" dirty="0" smtClean="0"/>
              <a:t>zokásos előkészítő és befejező tevékenységek időtartama</a:t>
            </a:r>
          </a:p>
          <a:p>
            <a:pPr marL="342900" indent="-342900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2400" dirty="0"/>
              <a:t>k</a:t>
            </a:r>
            <a:r>
              <a:rPr lang="hu-HU" sz="2400" dirty="0" smtClean="0"/>
              <a:t>észenléti jellegű munkakörnél a munkaközi szünet</a:t>
            </a:r>
            <a:endParaRPr lang="hu-HU" sz="2400" dirty="0"/>
          </a:p>
          <a:p>
            <a:pPr>
              <a:spcBef>
                <a:spcPct val="30000"/>
              </a:spcBef>
              <a:defRPr/>
            </a:pPr>
            <a:endParaRPr lang="hu-HU" sz="2400" u="sng" dirty="0" smtClean="0"/>
          </a:p>
          <a:p>
            <a:pPr>
              <a:spcBef>
                <a:spcPct val="30000"/>
              </a:spcBef>
              <a:defRPr/>
            </a:pPr>
            <a:r>
              <a:rPr lang="hu-HU" sz="2400" u="sng" dirty="0" smtClean="0"/>
              <a:t>Nem tartozik ide:</a:t>
            </a:r>
            <a:endParaRPr lang="hu-HU" sz="2400" u="sng" dirty="0"/>
          </a:p>
          <a:p>
            <a:pPr marL="342900" indent="-342900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2400" dirty="0"/>
              <a:t>o</a:t>
            </a:r>
            <a:r>
              <a:rPr lang="hu-HU" sz="2400" dirty="0" smtClean="0"/>
              <a:t>tthonról a munkába és a munkából otthonra utazás tartama</a:t>
            </a:r>
            <a:endParaRPr lang="hu-HU" sz="2400" dirty="0"/>
          </a:p>
          <a:p>
            <a:pPr marL="342900" indent="-342900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2400" dirty="0" smtClean="0"/>
              <a:t>munkaközi szünet (kivéve a készenléti jellegű munkakört)</a:t>
            </a:r>
          </a:p>
          <a:p>
            <a:pPr>
              <a:spcBef>
                <a:spcPct val="30000"/>
              </a:spcBef>
              <a:defRPr/>
            </a:pPr>
            <a:r>
              <a:rPr lang="hu-HU" sz="2400" dirty="0" smtClean="0"/>
              <a:t>TYCO ítélet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01284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47675"/>
            <a:ext cx="9144000" cy="4565501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5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Munkaidő mértéke és beosztása</a:t>
            </a:r>
          </a:p>
        </p:txBody>
      </p:sp>
    </p:spTree>
    <p:extLst>
      <p:ext uri="{BB962C8B-B14F-4D97-AF65-F5344CB8AC3E}">
        <p14:creationId xmlns:p14="http://schemas.microsoft.com/office/powerpoint/2010/main" val="194061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-34925" y="11588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defRPr/>
            </a:pPr>
            <a:r>
              <a:rPr lang="hu-H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A munkaidő mértéke</a:t>
            </a:r>
            <a:endParaRPr lang="hu-H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+mj-ea"/>
              <a:cs typeface="+mj-cs"/>
            </a:endParaRPr>
          </a:p>
        </p:txBody>
      </p:sp>
      <p:sp>
        <p:nvSpPr>
          <p:cNvPr id="6" name="Text Box 81"/>
          <p:cNvSpPr txBox="1">
            <a:spLocks noChangeArrowheads="1"/>
          </p:cNvSpPr>
          <p:nvPr/>
        </p:nvSpPr>
        <p:spPr bwMode="auto">
          <a:xfrm>
            <a:off x="323850" y="1484784"/>
            <a:ext cx="8605838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30000"/>
              </a:spcBef>
              <a:defRPr/>
            </a:pPr>
            <a:r>
              <a:rPr lang="hu-HU" sz="2200" b="1" dirty="0" smtClean="0">
                <a:latin typeface="+mn-lt"/>
              </a:rPr>
              <a:t>Teljes munkaidő:</a:t>
            </a:r>
          </a:p>
          <a:p>
            <a:pPr marL="342900" indent="-342900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2200" dirty="0" smtClean="0">
                <a:latin typeface="+mn-lt"/>
              </a:rPr>
              <a:t>Rövidebb teljes munkaidő </a:t>
            </a:r>
          </a:p>
          <a:p>
            <a:pPr marL="342900" indent="-342900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2200" dirty="0" smtClean="0">
                <a:latin typeface="+mn-lt"/>
              </a:rPr>
              <a:t>Általános teljes munkaidő (napi 8, heti 40 óra)</a:t>
            </a:r>
          </a:p>
          <a:p>
            <a:pPr marL="342900" indent="-342900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2200" dirty="0" smtClean="0">
                <a:latin typeface="+mn-lt"/>
              </a:rPr>
              <a:t>Hosszabb teljes munkaidő (napi 12, heti 60 óra)</a:t>
            </a:r>
          </a:p>
          <a:p>
            <a:pPr>
              <a:spcBef>
                <a:spcPct val="30000"/>
              </a:spcBef>
              <a:defRPr/>
            </a:pPr>
            <a:r>
              <a:rPr lang="hu-HU" sz="2200" dirty="0" smtClean="0">
                <a:latin typeface="+mn-lt"/>
              </a:rPr>
              <a:t>	Korlátozottan:</a:t>
            </a:r>
          </a:p>
          <a:p>
            <a:pPr marL="1257300" lvl="2" indent="-342900">
              <a:spcBef>
                <a:spcPct val="30000"/>
              </a:spcBef>
              <a:buFont typeface="Courier New" pitchFamily="49" charset="0"/>
              <a:buChar char="o"/>
              <a:defRPr/>
            </a:pPr>
            <a:r>
              <a:rPr lang="hu-HU" sz="2200" dirty="0" smtClean="0">
                <a:latin typeface="+mn-lt"/>
              </a:rPr>
              <a:t>készenléti jellegű munkakör</a:t>
            </a:r>
          </a:p>
          <a:p>
            <a:pPr marL="1257300" lvl="2" indent="-342900">
              <a:spcBef>
                <a:spcPct val="30000"/>
              </a:spcBef>
              <a:buFont typeface="Courier New" pitchFamily="49" charset="0"/>
              <a:buChar char="o"/>
              <a:defRPr/>
            </a:pPr>
            <a:r>
              <a:rPr lang="hu-HU" sz="2200" dirty="0">
                <a:latin typeface="+mn-lt"/>
              </a:rPr>
              <a:t>m</a:t>
            </a:r>
            <a:r>
              <a:rPr lang="hu-HU" sz="2200" dirty="0" smtClean="0">
                <a:latin typeface="+mn-lt"/>
              </a:rPr>
              <a:t>unkáltató hozzátartozója</a:t>
            </a:r>
            <a:endParaRPr lang="hu-HU" sz="2200" dirty="0">
              <a:latin typeface="+mn-lt"/>
            </a:endParaRPr>
          </a:p>
          <a:p>
            <a:pPr marL="0" lvl="2">
              <a:spcBef>
                <a:spcPct val="30000"/>
              </a:spcBef>
              <a:defRPr/>
            </a:pPr>
            <a:endParaRPr lang="hu-HU" sz="2200" b="1" dirty="0" smtClean="0">
              <a:latin typeface="+mn-lt"/>
            </a:endParaRPr>
          </a:p>
          <a:p>
            <a:pPr marL="0" lvl="2">
              <a:spcBef>
                <a:spcPct val="30000"/>
              </a:spcBef>
              <a:defRPr/>
            </a:pPr>
            <a:r>
              <a:rPr lang="hu-HU" sz="2200" b="1" dirty="0" smtClean="0">
                <a:latin typeface="+mn-lt"/>
              </a:rPr>
              <a:t>Részmunkaidő:</a:t>
            </a:r>
          </a:p>
          <a:p>
            <a:pPr marL="0" lvl="2">
              <a:spcBef>
                <a:spcPct val="30000"/>
              </a:spcBef>
              <a:defRPr/>
            </a:pPr>
            <a:r>
              <a:rPr lang="hu-HU" sz="2200" dirty="0" smtClean="0">
                <a:latin typeface="+mn-lt"/>
              </a:rPr>
              <a:t>Általános teljes munkaidőnél rövidebb (nincs minimum)</a:t>
            </a:r>
          </a:p>
          <a:p>
            <a:pPr marL="0" lvl="2">
              <a:spcBef>
                <a:spcPct val="30000"/>
              </a:spcBef>
              <a:defRPr/>
            </a:pPr>
            <a:r>
              <a:rPr lang="hu-HU" sz="2200" dirty="0" smtClean="0">
                <a:latin typeface="+mn-lt"/>
              </a:rPr>
              <a:t>de: egyenlő bér elvénél időarányosság!</a:t>
            </a:r>
            <a:endParaRPr lang="hu-HU" sz="2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050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-34925" y="115888"/>
            <a:ext cx="91440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defRPr/>
            </a:pPr>
            <a:r>
              <a:rPr lang="hu-H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Beosztás</a:t>
            </a:r>
          </a:p>
          <a:p>
            <a:pPr marL="457200" indent="-457200" algn="ctr">
              <a:defRPr/>
            </a:pPr>
            <a:r>
              <a:rPr lang="hu-H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szerinti munkaidő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233363" y="1844675"/>
            <a:ext cx="8607425" cy="4081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30000"/>
              </a:spcBef>
              <a:defRPr/>
            </a:pPr>
            <a:r>
              <a:rPr lang="hu-HU" sz="2400" dirty="0">
                <a:latin typeface="+mn-lt"/>
              </a:rPr>
              <a:t>Beosztás szerinti munkaidő </a:t>
            </a:r>
            <a:r>
              <a:rPr lang="hu-HU" sz="2400" b="1" dirty="0">
                <a:latin typeface="+mn-lt"/>
              </a:rPr>
              <a:t>napi mértéke: </a:t>
            </a:r>
          </a:p>
          <a:p>
            <a:pPr marL="342900" lvl="2" indent="-342900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2400" dirty="0">
                <a:latin typeface="+mn-lt"/>
              </a:rPr>
              <a:t>minimum 	4 óra (</a:t>
            </a:r>
            <a:r>
              <a:rPr lang="hu-HU" sz="2400" dirty="0" err="1">
                <a:latin typeface="+mn-lt"/>
              </a:rPr>
              <a:t>kiv</a:t>
            </a:r>
            <a:r>
              <a:rPr lang="hu-HU" sz="2400" dirty="0">
                <a:latin typeface="+mn-lt"/>
              </a:rPr>
              <a:t>. részmunkaidő esetén </a:t>
            </a:r>
            <a:r>
              <a:rPr lang="hu-HU" sz="2400" dirty="0" smtClean="0">
                <a:latin typeface="+mn-lt"/>
              </a:rPr>
              <a:t>nincs) </a:t>
            </a:r>
            <a:r>
              <a:rPr lang="hu-HU" sz="2400" dirty="0" smtClean="0">
                <a:latin typeface="+mn-lt"/>
                <a:sym typeface="Wingdings" pitchFamily="2" charset="2"/>
              </a:rPr>
              <a:t> csak a </a:t>
            </a:r>
            <a:r>
              <a:rPr lang="hu-HU" sz="2400" dirty="0" smtClean="0">
                <a:latin typeface="+mn-lt"/>
              </a:rPr>
              <a:t>rendes munkaidőre</a:t>
            </a:r>
            <a:endParaRPr lang="hu-HU" sz="2400" dirty="0">
              <a:latin typeface="+mn-lt"/>
            </a:endParaRPr>
          </a:p>
          <a:p>
            <a:pPr marL="342900" lvl="2" indent="-342900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2400" dirty="0">
                <a:latin typeface="+mn-lt"/>
              </a:rPr>
              <a:t>legfeljebb 	12 óra (24 óra</a:t>
            </a:r>
            <a:r>
              <a:rPr lang="hu-HU" sz="2400" dirty="0" smtClean="0">
                <a:latin typeface="+mn-lt"/>
              </a:rPr>
              <a:t>) </a:t>
            </a:r>
            <a:r>
              <a:rPr lang="hu-HU" sz="2400" dirty="0" smtClean="0">
                <a:latin typeface="+mn-lt"/>
                <a:sym typeface="Wingdings" pitchFamily="2" charset="2"/>
              </a:rPr>
              <a:t> </a:t>
            </a:r>
            <a:r>
              <a:rPr lang="hu-HU" sz="2400" dirty="0" smtClean="0">
                <a:latin typeface="+mn-lt"/>
              </a:rPr>
              <a:t>a rendkívüli munkaidővel együtt!</a:t>
            </a:r>
            <a:endParaRPr lang="hu-HU" sz="2400" dirty="0">
              <a:latin typeface="+mn-lt"/>
            </a:endParaRPr>
          </a:p>
          <a:p>
            <a:pPr marL="701675" lvl="2" indent="-342900">
              <a:spcBef>
                <a:spcPct val="30000"/>
              </a:spcBef>
              <a:defRPr/>
            </a:pPr>
            <a:endParaRPr lang="hu-HU" sz="2400" dirty="0">
              <a:latin typeface="+mn-lt"/>
            </a:endParaRPr>
          </a:p>
          <a:p>
            <a:pPr marL="342900" indent="-342900">
              <a:spcBef>
                <a:spcPct val="30000"/>
              </a:spcBef>
              <a:defRPr/>
            </a:pPr>
            <a:r>
              <a:rPr lang="hu-HU" sz="2400" dirty="0">
                <a:latin typeface="+mn-lt"/>
              </a:rPr>
              <a:t>Beosztás szerinti munkaidő </a:t>
            </a:r>
            <a:r>
              <a:rPr lang="hu-HU" sz="2400" b="1" dirty="0">
                <a:latin typeface="+mn-lt"/>
              </a:rPr>
              <a:t>heti mértéke:</a:t>
            </a:r>
          </a:p>
          <a:p>
            <a:pPr marL="342900" lvl="2" indent="-342900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2400" dirty="0">
                <a:latin typeface="+mn-lt"/>
              </a:rPr>
              <a:t>minimum 	20 óra (</a:t>
            </a:r>
            <a:r>
              <a:rPr lang="hu-HU" sz="2400" dirty="0" err="1">
                <a:latin typeface="+mn-lt"/>
              </a:rPr>
              <a:t>kiv</a:t>
            </a:r>
            <a:r>
              <a:rPr lang="hu-HU" sz="2400" dirty="0">
                <a:latin typeface="+mn-lt"/>
              </a:rPr>
              <a:t>. részmunkaidő esetén nincs</a:t>
            </a:r>
            <a:r>
              <a:rPr lang="hu-HU" sz="2400" dirty="0" smtClean="0">
                <a:latin typeface="+mn-lt"/>
              </a:rPr>
              <a:t>) </a:t>
            </a:r>
            <a:r>
              <a:rPr lang="hu-HU" sz="2400" dirty="0">
                <a:sym typeface="Wingdings" pitchFamily="2" charset="2"/>
              </a:rPr>
              <a:t> csak a </a:t>
            </a:r>
            <a:r>
              <a:rPr lang="hu-HU" sz="2400" dirty="0"/>
              <a:t>rendes munkaidőre</a:t>
            </a:r>
          </a:p>
          <a:p>
            <a:pPr marL="342900" lvl="2" indent="-342900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2400" dirty="0" smtClean="0">
                <a:latin typeface="+mn-lt"/>
              </a:rPr>
              <a:t>legfeljebb </a:t>
            </a:r>
            <a:r>
              <a:rPr lang="hu-HU" sz="2400" dirty="0">
                <a:latin typeface="+mn-lt"/>
              </a:rPr>
              <a:t>	48 óra (72 óra</a:t>
            </a:r>
            <a:r>
              <a:rPr lang="hu-HU" sz="2400" dirty="0" smtClean="0">
                <a:latin typeface="+mn-lt"/>
              </a:rPr>
              <a:t>) </a:t>
            </a:r>
            <a:r>
              <a:rPr lang="hu-HU" sz="2400" dirty="0">
                <a:sym typeface="Wingdings" pitchFamily="2" charset="2"/>
              </a:rPr>
              <a:t> </a:t>
            </a:r>
            <a:r>
              <a:rPr lang="hu-HU" sz="2400" dirty="0"/>
              <a:t>a rendkívüli munkaidővel együtt</a:t>
            </a:r>
            <a:r>
              <a:rPr lang="hu-HU" sz="2400" dirty="0" smtClean="0"/>
              <a:t>!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39204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1325" y="1772816"/>
            <a:ext cx="8229600" cy="4032448"/>
          </a:xfrm>
        </p:spPr>
        <p:txBody>
          <a:bodyPr>
            <a:normAutofit/>
          </a:bodyPr>
          <a:lstStyle/>
          <a:p>
            <a:pPr marL="0" lvl="1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182563" algn="l"/>
              </a:tabLst>
            </a:pPr>
            <a:r>
              <a:rPr lang="hu-HU" sz="2400" b="1" dirty="0" smtClean="0">
                <a:ea typeface="Verdana" pitchFamily="34" charset="0"/>
                <a:cs typeface="Verdana" pitchFamily="34" charset="0"/>
              </a:rPr>
              <a:t>Egy héttel korábban, hét napra előre, írásban</a:t>
            </a:r>
          </a:p>
          <a:p>
            <a:pPr marL="0" lvl="1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182563" algn="l"/>
              </a:tabLst>
            </a:pPr>
            <a:r>
              <a:rPr lang="hu-HU" sz="2400" dirty="0" smtClean="0">
                <a:ea typeface="Verdana" pitchFamily="34" charset="0"/>
                <a:cs typeface="Verdana" pitchFamily="34" charset="0"/>
              </a:rPr>
              <a:t>(hétfőn a jövő hetit)</a:t>
            </a:r>
          </a:p>
          <a:p>
            <a:pPr marL="0" lvl="1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182563" algn="l"/>
              </a:tabLst>
            </a:pPr>
            <a:endParaRPr lang="hu-HU" sz="2400" dirty="0" smtClean="0">
              <a:ea typeface="Verdana" pitchFamily="34" charset="0"/>
              <a:cs typeface="Verdana" pitchFamily="34" charset="0"/>
            </a:endParaRPr>
          </a:p>
          <a:p>
            <a:pPr marL="0" indent="0">
              <a:buNone/>
            </a:pPr>
            <a:r>
              <a:rPr lang="hu-HU" sz="2400" b="1" dirty="0" smtClean="0">
                <a:ea typeface="Verdana" pitchFamily="34" charset="0"/>
                <a:cs typeface="Verdana" pitchFamily="34" charset="0"/>
              </a:rPr>
              <a:t>4 nappal korábban lehet módosítani: </a:t>
            </a:r>
            <a:r>
              <a:rPr lang="hu-HU" sz="2400" dirty="0" smtClean="0">
                <a:ea typeface="Verdana" pitchFamily="34" charset="0"/>
                <a:cs typeface="Verdana" pitchFamily="34" charset="0"/>
              </a:rPr>
              <a:t>ha a munkáltató gazdálkodásában </a:t>
            </a:r>
            <a:r>
              <a:rPr lang="hu-HU" sz="2400" dirty="0">
                <a:ea typeface="Verdana" pitchFamily="34" charset="0"/>
                <a:cs typeface="Verdana" pitchFamily="34" charset="0"/>
              </a:rPr>
              <a:t>vagy működésében előre nem látható körülmény merül </a:t>
            </a:r>
            <a:r>
              <a:rPr lang="hu-HU" sz="2400" dirty="0" smtClean="0">
                <a:ea typeface="Verdana" pitchFamily="34" charset="0"/>
                <a:cs typeface="Verdana" pitchFamily="34" charset="0"/>
              </a:rPr>
              <a:t>fel</a:t>
            </a:r>
          </a:p>
          <a:p>
            <a:pPr marL="0" indent="0">
              <a:buNone/>
            </a:pPr>
            <a:endParaRPr lang="hu-HU" sz="2400" dirty="0">
              <a:ea typeface="Verdana" pitchFamily="34" charset="0"/>
              <a:cs typeface="Verdana" pitchFamily="34" charset="0"/>
            </a:endParaRPr>
          </a:p>
          <a:p>
            <a:pPr marL="182563" indent="-182563" eaLnBrk="1" hangingPunct="1">
              <a:lnSpc>
                <a:spcPct val="80000"/>
              </a:lnSpc>
              <a:buFontTx/>
              <a:buNone/>
              <a:tabLst>
                <a:tab pos="182563" algn="l"/>
              </a:tabLst>
            </a:pPr>
            <a:endParaRPr lang="hu-HU" sz="2400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-15875" y="119063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u-H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Munkaidő-beosztás közlése</a:t>
            </a:r>
            <a:endParaRPr lang="hu-H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2344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47675"/>
            <a:ext cx="9144000" cy="4565501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5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R</a:t>
            </a:r>
            <a:r>
              <a:rPr lang="hu-HU" sz="5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endkívüli munkaidő</a:t>
            </a:r>
          </a:p>
        </p:txBody>
      </p:sp>
    </p:spTree>
    <p:extLst>
      <p:ext uri="{BB962C8B-B14F-4D97-AF65-F5344CB8AC3E}">
        <p14:creationId xmlns:p14="http://schemas.microsoft.com/office/powerpoint/2010/main" val="411268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1325" y="823913"/>
            <a:ext cx="8229600" cy="5400675"/>
          </a:xfrm>
        </p:spPr>
        <p:txBody>
          <a:bodyPr/>
          <a:lstStyle/>
          <a:p>
            <a:pPr marL="182563" lvl="1" indent="-182563"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tabLst>
                <a:tab pos="182563" algn="l"/>
              </a:tabLst>
            </a:pPr>
            <a:r>
              <a:rPr lang="hu-HU" sz="2400" b="1" dirty="0" smtClean="0">
                <a:ea typeface="Verdana" pitchFamily="34" charset="0"/>
                <a:cs typeface="Verdana" pitchFamily="34" charset="0"/>
              </a:rPr>
              <a:t>Típusai:</a:t>
            </a:r>
          </a:p>
          <a:p>
            <a:r>
              <a:rPr lang="hu-HU" sz="2400" b="1" dirty="0" smtClean="0">
                <a:ea typeface="Verdana" pitchFamily="34" charset="0"/>
                <a:cs typeface="Verdana" pitchFamily="34" charset="0"/>
              </a:rPr>
              <a:t>a </a:t>
            </a:r>
            <a:r>
              <a:rPr lang="hu-HU" sz="2400" b="1" dirty="0">
                <a:ea typeface="Verdana" pitchFamily="34" charset="0"/>
                <a:cs typeface="Verdana" pitchFamily="34" charset="0"/>
              </a:rPr>
              <a:t>munkaidő-beosztástól eltérő,</a:t>
            </a:r>
          </a:p>
          <a:p>
            <a:r>
              <a:rPr lang="hu-HU" sz="2400" b="1" dirty="0" smtClean="0">
                <a:ea typeface="Verdana" pitchFamily="34" charset="0"/>
                <a:cs typeface="Verdana" pitchFamily="34" charset="0"/>
              </a:rPr>
              <a:t>a </a:t>
            </a:r>
            <a:r>
              <a:rPr lang="hu-HU" sz="2400" b="1" dirty="0">
                <a:ea typeface="Verdana" pitchFamily="34" charset="0"/>
                <a:cs typeface="Verdana" pitchFamily="34" charset="0"/>
              </a:rPr>
              <a:t>munkaidőkereten felüli,</a:t>
            </a:r>
          </a:p>
          <a:p>
            <a:r>
              <a:rPr lang="hu-HU" sz="2400" b="1" dirty="0" smtClean="0">
                <a:ea typeface="Verdana" pitchFamily="34" charset="0"/>
                <a:cs typeface="Verdana" pitchFamily="34" charset="0"/>
              </a:rPr>
              <a:t>az </a:t>
            </a:r>
            <a:r>
              <a:rPr lang="hu-HU" sz="2400" b="1" dirty="0">
                <a:ea typeface="Verdana" pitchFamily="34" charset="0"/>
                <a:cs typeface="Verdana" pitchFamily="34" charset="0"/>
              </a:rPr>
              <a:t>elszámolási időszak alkalmazása esetén az ennek alapjául szolgáló heti munkaidőt </a:t>
            </a:r>
            <a:r>
              <a:rPr lang="hu-HU" sz="2400" b="1" dirty="0" smtClean="0">
                <a:ea typeface="Verdana" pitchFamily="34" charset="0"/>
                <a:cs typeface="Verdana" pitchFamily="34" charset="0"/>
              </a:rPr>
              <a:t>meghaladó munkaidő</a:t>
            </a:r>
            <a:r>
              <a:rPr lang="hu-HU" sz="2400" b="1" dirty="0">
                <a:ea typeface="Verdana" pitchFamily="34" charset="0"/>
                <a:cs typeface="Verdana" pitchFamily="34" charset="0"/>
              </a:rPr>
              <a:t>, továbbá</a:t>
            </a:r>
          </a:p>
          <a:p>
            <a:r>
              <a:rPr lang="hu-HU" sz="2400" b="1" dirty="0" smtClean="0">
                <a:ea typeface="Verdana" pitchFamily="34" charset="0"/>
                <a:cs typeface="Verdana" pitchFamily="34" charset="0"/>
              </a:rPr>
              <a:t>az </a:t>
            </a:r>
            <a:r>
              <a:rPr lang="hu-HU" sz="2400" b="1" dirty="0">
                <a:ea typeface="Verdana" pitchFamily="34" charset="0"/>
                <a:cs typeface="Verdana" pitchFamily="34" charset="0"/>
              </a:rPr>
              <a:t>ügyelet tartama.</a:t>
            </a:r>
          </a:p>
          <a:p>
            <a:pPr marL="182563" lvl="1" indent="-182563" eaLnBrk="1" hangingPunct="1">
              <a:lnSpc>
                <a:spcPct val="80000"/>
              </a:lnSpc>
              <a:buFontTx/>
              <a:buNone/>
              <a:tabLst>
                <a:tab pos="182563" algn="l"/>
              </a:tabLst>
            </a:pPr>
            <a:endParaRPr lang="hu-HU" sz="2400" b="1" dirty="0" smtClean="0">
              <a:ea typeface="Verdana" pitchFamily="34" charset="0"/>
              <a:cs typeface="Verdana" pitchFamily="34" charset="0"/>
            </a:endParaRPr>
          </a:p>
          <a:p>
            <a:pPr marL="0" lvl="1" indent="0" algn="just" eaLnBrk="1" hangingPunct="1">
              <a:lnSpc>
                <a:spcPct val="80000"/>
              </a:lnSpc>
              <a:buFontTx/>
              <a:buNone/>
            </a:pPr>
            <a:r>
              <a:rPr lang="hu-HU" sz="2400" b="1" dirty="0" smtClean="0">
                <a:ea typeface="Verdana" pitchFamily="34" charset="0"/>
                <a:cs typeface="Verdana" pitchFamily="34" charset="0"/>
              </a:rPr>
              <a:t>Nincs korlátozva </a:t>
            </a:r>
            <a:r>
              <a:rPr lang="hu-HU" sz="2400" dirty="0">
                <a:ea typeface="Verdana" pitchFamily="34" charset="0"/>
                <a:cs typeface="Verdana" pitchFamily="34" charset="0"/>
              </a:rPr>
              <a:t>baleset, elemi csapás, súlyos kár, az egészséget vagy a környezetet fenyegető közvetlen és súlyos veszély megelőzése, elhárítása érdekében</a:t>
            </a:r>
          </a:p>
          <a:p>
            <a:pPr marL="182563" lvl="1" indent="-182563" eaLnBrk="1" hangingPunct="1">
              <a:lnSpc>
                <a:spcPct val="80000"/>
              </a:lnSpc>
              <a:buFontTx/>
              <a:buNone/>
              <a:tabLst>
                <a:tab pos="182563" algn="l"/>
              </a:tabLst>
            </a:pPr>
            <a:endParaRPr lang="hu-HU" sz="2000" b="1" dirty="0" smtClean="0">
              <a:ea typeface="Verdana" pitchFamily="34" charset="0"/>
              <a:cs typeface="Verdana" pitchFamily="34" charset="0"/>
            </a:endParaRPr>
          </a:p>
          <a:p>
            <a:pPr marL="182563" indent="-182563" eaLnBrk="1" hangingPunct="1">
              <a:lnSpc>
                <a:spcPct val="80000"/>
              </a:lnSpc>
              <a:buFontTx/>
              <a:buNone/>
              <a:tabLst>
                <a:tab pos="182563" algn="l"/>
              </a:tabLst>
            </a:pPr>
            <a:endParaRPr lang="hu-HU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-15875" y="119063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u-H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Rendkívüli </a:t>
            </a:r>
            <a:r>
              <a:rPr lang="hu-H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munkaidő - 107. §</a:t>
            </a:r>
            <a:endParaRPr lang="hu-H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2183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1325" y="1556792"/>
            <a:ext cx="8229600" cy="4693319"/>
          </a:xfrm>
        </p:spPr>
        <p:txBody>
          <a:bodyPr/>
          <a:lstStyle/>
          <a:p>
            <a:pPr marL="182563" lvl="1" indent="-182563"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tabLst>
                <a:tab pos="182563" algn="l"/>
              </a:tabLst>
            </a:pPr>
            <a:r>
              <a:rPr lang="hu-HU" sz="2400" b="1" dirty="0" smtClean="0">
                <a:ea typeface="Verdana" pitchFamily="34" charset="0"/>
                <a:cs typeface="Verdana" pitchFamily="34" charset="0"/>
              </a:rPr>
              <a:t>Mértéke: 250 óra/év (KSZ: 300 óra/év)</a:t>
            </a:r>
          </a:p>
          <a:p>
            <a:pPr marL="0" lvl="1" indent="0"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hu-HU" sz="2400" dirty="0" smtClean="0">
                <a:ea typeface="Verdana" pitchFamily="34" charset="0"/>
                <a:cs typeface="Verdana" pitchFamily="34" charset="0"/>
              </a:rPr>
              <a:t>De: heti korlátok is vannak (pl. általános teljes munkaidő esetén </a:t>
            </a:r>
            <a:r>
              <a:rPr lang="hu-HU" sz="2400" dirty="0" err="1" smtClean="0">
                <a:ea typeface="Verdana" pitchFamily="34" charset="0"/>
                <a:cs typeface="Verdana" pitchFamily="34" charset="0"/>
              </a:rPr>
              <a:t>max</a:t>
            </a:r>
            <a:r>
              <a:rPr lang="hu-HU" sz="2400" dirty="0" smtClean="0">
                <a:ea typeface="Verdana" pitchFamily="34" charset="0"/>
                <a:cs typeface="Verdana" pitchFamily="34" charset="0"/>
              </a:rPr>
              <a:t>. heti 8 óra)</a:t>
            </a:r>
          </a:p>
          <a:p>
            <a:pPr marL="0" lvl="1" indent="0"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hu-HU" sz="2400" b="1" dirty="0" smtClean="0">
                <a:ea typeface="Verdana" pitchFamily="34" charset="0"/>
                <a:cs typeface="Verdana" pitchFamily="34" charset="0"/>
              </a:rPr>
              <a:t>MSZ 400 óra/év</a:t>
            </a:r>
            <a:endParaRPr lang="hu-HU" sz="2400" b="1" dirty="0">
              <a:ea typeface="Verdana" pitchFamily="34" charset="0"/>
              <a:cs typeface="Verdana" pitchFamily="34" charset="0"/>
            </a:endParaRPr>
          </a:p>
          <a:p>
            <a:pPr marL="182563" lvl="1" indent="-182563"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tabLst>
                <a:tab pos="182563" algn="l"/>
              </a:tabLst>
            </a:pPr>
            <a:endParaRPr lang="hu-HU" sz="2400" b="1" dirty="0" smtClean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-15875" y="119063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u-H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Rendkívüli </a:t>
            </a:r>
            <a:r>
              <a:rPr lang="hu-H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munkaidő mértéke</a:t>
            </a:r>
            <a:endParaRPr lang="hu-H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8393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47675"/>
            <a:ext cx="9144000" cy="4565501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5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Rendelkezésre állás korlátai</a:t>
            </a:r>
          </a:p>
        </p:txBody>
      </p:sp>
    </p:spTree>
    <p:extLst>
      <p:ext uri="{BB962C8B-B14F-4D97-AF65-F5344CB8AC3E}">
        <p14:creationId xmlns:p14="http://schemas.microsoft.com/office/powerpoint/2010/main" val="12490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/>
          <a:lstStyle/>
          <a:p>
            <a:r>
              <a:rPr lang="hu-HU" b="1" cap="all" dirty="0" smtClean="0"/>
              <a:t>A munkáltató Jogai és kötelezettségei </a:t>
            </a:r>
            <a:endParaRPr lang="hu-HU" b="1" cap="all" dirty="0"/>
          </a:p>
        </p:txBody>
      </p:sp>
    </p:spTree>
    <p:extLst>
      <p:ext uri="{BB962C8B-B14F-4D97-AF65-F5344CB8AC3E}">
        <p14:creationId xmlns:p14="http://schemas.microsoft.com/office/powerpoint/2010/main" val="384561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1325" y="1196975"/>
            <a:ext cx="8229600" cy="5400675"/>
          </a:xfrm>
        </p:spPr>
        <p:txBody>
          <a:bodyPr/>
          <a:lstStyle/>
          <a:p>
            <a:pPr marL="0" lvl="1" indent="0"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hu-HU" sz="2400" b="1" dirty="0" smtClean="0">
                <a:ea typeface="Verdana" pitchFamily="34" charset="0"/>
                <a:cs typeface="Verdana" pitchFamily="34" charset="0"/>
              </a:rPr>
              <a:t>A munkáltató foglalkoztatási kötelezettsége a munkaszerződés szerinti munkaidőre nézve fennáll:</a:t>
            </a:r>
          </a:p>
          <a:p>
            <a:pPr marL="342900" lvl="1" indent="-342900" eaLnBrk="1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u-HU" sz="2400" dirty="0" smtClean="0">
                <a:ea typeface="Verdana" pitchFamily="34" charset="0"/>
                <a:cs typeface="Verdana" pitchFamily="34" charset="0"/>
                <a:sym typeface="Wingdings" pitchFamily="2" charset="2"/>
              </a:rPr>
              <a:t>köteles beosztani a szerződés szerinti munkaidőt</a:t>
            </a:r>
          </a:p>
          <a:p>
            <a:pPr marL="342900" lvl="1" indent="-342900" eaLnBrk="1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u-HU" sz="2400" dirty="0" smtClean="0">
                <a:ea typeface="Verdana" pitchFamily="34" charset="0"/>
                <a:cs typeface="Verdana" pitchFamily="34" charset="0"/>
                <a:sym typeface="Wingdings" pitchFamily="2" charset="2"/>
              </a:rPr>
              <a:t>a munkaidőn belül köteles munkával ellátni a munkavállalót</a:t>
            </a:r>
            <a:r>
              <a:rPr lang="hu-HU" sz="2400" b="1" dirty="0" smtClean="0"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</a:p>
          <a:p>
            <a:pPr marL="0" lvl="1" indent="0"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hu-HU" sz="2400" b="1" dirty="0"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0" lvl="1" indent="0"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hu-HU" sz="2400" b="1" dirty="0" smtClean="0"/>
              <a:t>Állásidő: </a:t>
            </a:r>
            <a:r>
              <a:rPr lang="hu-HU" sz="2400" dirty="0" smtClean="0"/>
              <a:t>ha </a:t>
            </a:r>
            <a:r>
              <a:rPr lang="hu-HU" sz="2400" dirty="0"/>
              <a:t>a munkáltató foglalkoztatási kötelezettségének a beosztás szerinti munkaidőben nem tesz </a:t>
            </a:r>
            <a:r>
              <a:rPr lang="hu-HU" sz="2400" dirty="0" smtClean="0"/>
              <a:t>eleget.</a:t>
            </a:r>
            <a:endParaRPr lang="hu-HU" sz="2400" b="1" dirty="0" smtClean="0">
              <a:ea typeface="Verdana" pitchFamily="34" charset="0"/>
              <a:cs typeface="Verdana" pitchFamily="34" charset="0"/>
            </a:endParaRPr>
          </a:p>
          <a:p>
            <a:pPr marL="0" lvl="1" indent="0"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hu-HU" sz="2400" dirty="0" smtClean="0">
              <a:ea typeface="Verdana" pitchFamily="34" charset="0"/>
              <a:cs typeface="Verdana" pitchFamily="34" charset="0"/>
            </a:endParaRPr>
          </a:p>
          <a:p>
            <a:pPr marL="0" lvl="1" indent="0"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hu-HU" sz="2400" b="1" dirty="0" smtClean="0">
              <a:ea typeface="Verdana" pitchFamily="34" charset="0"/>
              <a:cs typeface="Verdana" pitchFamily="34" charset="0"/>
            </a:endParaRPr>
          </a:p>
          <a:p>
            <a:pPr marL="0" lvl="1" indent="0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hu-HU" sz="2400" b="1" dirty="0" smtClean="0">
              <a:ea typeface="Verdana" pitchFamily="34" charset="0"/>
              <a:cs typeface="Verdana" pitchFamily="34" charset="0"/>
            </a:endParaRPr>
          </a:p>
          <a:p>
            <a:pPr marL="182563" lvl="1" indent="-182563" eaLnBrk="1" hangingPunct="1">
              <a:lnSpc>
                <a:spcPct val="80000"/>
              </a:lnSpc>
              <a:buFontTx/>
              <a:buNone/>
              <a:tabLst>
                <a:tab pos="182563" algn="l"/>
              </a:tabLst>
            </a:pPr>
            <a:endParaRPr lang="hu-HU" sz="2400" b="1" dirty="0" smtClean="0">
              <a:ea typeface="Verdana" pitchFamily="34" charset="0"/>
              <a:cs typeface="Verdana" pitchFamily="34" charset="0"/>
            </a:endParaRPr>
          </a:p>
          <a:p>
            <a:pPr marL="182563" lvl="1" indent="-182563" eaLnBrk="1" hangingPunct="1">
              <a:lnSpc>
                <a:spcPct val="80000"/>
              </a:lnSpc>
              <a:buFontTx/>
              <a:buNone/>
              <a:tabLst>
                <a:tab pos="182563" algn="l"/>
              </a:tabLst>
            </a:pPr>
            <a:endParaRPr lang="hu-HU" sz="2000" b="1" dirty="0" smtClean="0">
              <a:ea typeface="Verdana" pitchFamily="34" charset="0"/>
              <a:cs typeface="Verdana" pitchFamily="34" charset="0"/>
            </a:endParaRPr>
          </a:p>
          <a:p>
            <a:pPr marL="182563" indent="-182563" eaLnBrk="1" hangingPunct="1">
              <a:lnSpc>
                <a:spcPct val="80000"/>
              </a:lnSpc>
              <a:buFontTx/>
              <a:buNone/>
              <a:tabLst>
                <a:tab pos="182563" algn="l"/>
              </a:tabLst>
            </a:pPr>
            <a:endParaRPr lang="hu-HU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-15875" y="119063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u-H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Állásidő</a:t>
            </a:r>
            <a:endParaRPr lang="hu-H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4219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1325" y="1916832"/>
            <a:ext cx="8229600" cy="4680818"/>
          </a:xfrm>
        </p:spPr>
        <p:txBody>
          <a:bodyPr/>
          <a:lstStyle/>
          <a:p>
            <a:pPr marL="182563" lvl="1" indent="-182563"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tabLst>
                <a:tab pos="182563" algn="l"/>
              </a:tabLst>
            </a:pPr>
            <a:r>
              <a:rPr lang="hu-HU" sz="2400" b="1" dirty="0" smtClean="0">
                <a:ea typeface="Verdana" pitchFamily="34" charset="0"/>
                <a:cs typeface="Verdana" pitchFamily="34" charset="0"/>
              </a:rPr>
              <a:t>Beosztás szerinti napi munkaidőn kívüli rendelkezésre állás</a:t>
            </a:r>
          </a:p>
          <a:p>
            <a:pPr marL="182563" lvl="1" indent="-182563"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tabLst>
                <a:tab pos="182563" algn="l"/>
              </a:tabLst>
            </a:pPr>
            <a:r>
              <a:rPr lang="hu-HU" sz="2400" b="1" dirty="0" smtClean="0">
                <a:ea typeface="Verdana" pitchFamily="34" charset="0"/>
                <a:cs typeface="Verdana" pitchFamily="34" charset="0"/>
              </a:rPr>
              <a:t>Ügyelet: </a:t>
            </a:r>
            <a:r>
              <a:rPr lang="hu-HU" sz="2400" dirty="0" err="1" smtClean="0">
                <a:ea typeface="Verdana" pitchFamily="34" charset="0"/>
                <a:cs typeface="Verdana" pitchFamily="34" charset="0"/>
              </a:rPr>
              <a:t>max</a:t>
            </a:r>
            <a:r>
              <a:rPr lang="hu-HU" sz="2400" dirty="0" smtClean="0">
                <a:ea typeface="Verdana" pitchFamily="34" charset="0"/>
                <a:cs typeface="Verdana" pitchFamily="34" charset="0"/>
              </a:rPr>
              <a:t>. 24 óra, </a:t>
            </a:r>
            <a:r>
              <a:rPr lang="hu-HU" sz="2400" dirty="0" smtClean="0"/>
              <a:t>az ügyelet megkezdésének napjára beosztott rendes vagy elrendelt rendkívüli munkaidővel együtt</a:t>
            </a:r>
          </a:p>
          <a:p>
            <a:pPr marL="182563" lvl="1" indent="-182563"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tabLst>
                <a:tab pos="182563" algn="l"/>
              </a:tabLst>
            </a:pPr>
            <a:r>
              <a:rPr lang="hu-HU" sz="2400" b="1" dirty="0" smtClean="0">
                <a:ea typeface="Verdana" pitchFamily="34" charset="0"/>
                <a:cs typeface="Verdana" pitchFamily="34" charset="0"/>
              </a:rPr>
              <a:t>Készenlét: </a:t>
            </a:r>
            <a:r>
              <a:rPr lang="hu-HU" sz="2400" dirty="0" err="1" smtClean="0">
                <a:ea typeface="Verdana" pitchFamily="34" charset="0"/>
                <a:cs typeface="Verdana" pitchFamily="34" charset="0"/>
              </a:rPr>
              <a:t>max</a:t>
            </a:r>
            <a:r>
              <a:rPr lang="hu-HU" sz="2400" dirty="0" smtClean="0">
                <a:ea typeface="Verdana" pitchFamily="34" charset="0"/>
                <a:cs typeface="Verdana" pitchFamily="34" charset="0"/>
              </a:rPr>
              <a:t>. havi 168 óra; heti pihenőnapra/időre legfeljebb havi 4 alkalommal</a:t>
            </a:r>
          </a:p>
          <a:p>
            <a:pPr marL="182563" lvl="1" indent="-182563" eaLnBrk="1" hangingPunct="1">
              <a:lnSpc>
                <a:spcPct val="80000"/>
              </a:lnSpc>
              <a:buFontTx/>
              <a:buNone/>
              <a:tabLst>
                <a:tab pos="182563" algn="l"/>
              </a:tabLst>
            </a:pPr>
            <a:endParaRPr lang="hu-HU" sz="2000" b="1" dirty="0" smtClean="0">
              <a:ea typeface="Verdana" pitchFamily="34" charset="0"/>
              <a:cs typeface="Verdana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tabLst>
                <a:tab pos="182563" algn="l"/>
              </a:tabLst>
            </a:pPr>
            <a:endParaRPr lang="hu-HU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-15875" y="119063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u-H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Ügyelet, készenlét</a:t>
            </a:r>
          </a:p>
        </p:txBody>
      </p:sp>
    </p:spTree>
    <p:extLst>
      <p:ext uri="{BB962C8B-B14F-4D97-AF65-F5344CB8AC3E}">
        <p14:creationId xmlns:p14="http://schemas.microsoft.com/office/powerpoint/2010/main" val="206788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-34925" y="115888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defRPr/>
            </a:pPr>
            <a:r>
              <a:rPr lang="hu-H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Kötetlen munkarend</a:t>
            </a:r>
          </a:p>
        </p:txBody>
      </p:sp>
      <p:sp>
        <p:nvSpPr>
          <p:cNvPr id="6" name="Text Box 71"/>
          <p:cNvSpPr txBox="1">
            <a:spLocks noChangeArrowheads="1"/>
          </p:cNvSpPr>
          <p:nvPr/>
        </p:nvSpPr>
        <p:spPr bwMode="auto">
          <a:xfrm>
            <a:off x="452438" y="981075"/>
            <a:ext cx="8169275" cy="415498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Arial Narrow" pitchFamily="34" charset="0"/>
              <a:buNone/>
              <a:defRPr/>
            </a:pPr>
            <a:endParaRPr lang="hu-HU" sz="2400" b="1" dirty="0"/>
          </a:p>
          <a:p>
            <a:pPr>
              <a:buFont typeface="Arial Narrow" pitchFamily="34" charset="0"/>
              <a:buNone/>
              <a:defRPr/>
            </a:pPr>
            <a:r>
              <a:rPr lang="hu-HU" sz="2400" b="1" dirty="0"/>
              <a:t>Kötetlen munkarend: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hu-HU" sz="2400" dirty="0"/>
              <a:t>a teljes munkaidő-beosztás jogának átengedése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hu-HU" sz="2400" dirty="0"/>
              <a:t>a munkavégzés önálló megszervezésére tekintettel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hu-HU" sz="2400" dirty="0" smtClean="0"/>
              <a:t>írásban </a:t>
            </a:r>
            <a:endParaRPr lang="hu-HU" sz="2400" dirty="0"/>
          </a:p>
          <a:p>
            <a:pPr>
              <a:buFont typeface="Arial Narrow" pitchFamily="34" charset="0"/>
              <a:buNone/>
              <a:defRPr/>
            </a:pPr>
            <a:endParaRPr lang="hu-HU" sz="2400" dirty="0"/>
          </a:p>
          <a:p>
            <a:pPr>
              <a:buFont typeface="Arial Narrow" pitchFamily="34" charset="0"/>
              <a:buNone/>
              <a:defRPr/>
            </a:pPr>
            <a:r>
              <a:rPr lang="hu-HU" sz="2400" b="1" dirty="0"/>
              <a:t>Nem érinti, ha a feladatok egy részét a munkavállaló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hu-HU" sz="2400" dirty="0"/>
              <a:t>sajátos jellegüknél fogva,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hu-HU" sz="2400" dirty="0"/>
              <a:t>meghatározott időpontban vagy időszakban teljesíti</a:t>
            </a:r>
          </a:p>
          <a:p>
            <a:pPr>
              <a:defRPr/>
            </a:pPr>
            <a:endParaRPr lang="hu-HU" sz="2400" dirty="0"/>
          </a:p>
          <a:p>
            <a:pPr>
              <a:defRPr/>
            </a:pP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58989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47675"/>
            <a:ext cx="9144000" cy="4565501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5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Egyenlő és egyenlőtlen munkaidő-beosztás</a:t>
            </a:r>
          </a:p>
        </p:txBody>
      </p:sp>
    </p:spTree>
    <p:extLst>
      <p:ext uri="{BB962C8B-B14F-4D97-AF65-F5344CB8AC3E}">
        <p14:creationId xmlns:p14="http://schemas.microsoft.com/office/powerpoint/2010/main" val="202781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179388" y="1125538"/>
            <a:ext cx="871537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>
              <a:defRPr/>
            </a:pPr>
            <a:r>
              <a:rPr lang="hu-HU" sz="2400" b="1" dirty="0" smtClean="0"/>
              <a:t>Munkanapok: </a:t>
            </a:r>
            <a:r>
              <a:rPr lang="hu-HU" sz="2400" dirty="0" smtClean="0"/>
              <a:t>hétfő-péntek</a:t>
            </a:r>
          </a:p>
          <a:p>
            <a:pPr algn="just" eaLnBrk="1" hangingPunct="1">
              <a:defRPr/>
            </a:pPr>
            <a:endParaRPr lang="hu-HU" sz="2400" dirty="0" smtClean="0"/>
          </a:p>
          <a:p>
            <a:pPr algn="just" eaLnBrk="1" hangingPunct="1">
              <a:defRPr/>
            </a:pPr>
            <a:r>
              <a:rPr lang="hu-HU" sz="2400" b="1" dirty="0" smtClean="0"/>
              <a:t>Pihenőnapok: </a:t>
            </a:r>
            <a:r>
              <a:rPr lang="hu-HU" sz="2400" dirty="0" smtClean="0"/>
              <a:t>szombat-vasárnap</a:t>
            </a:r>
          </a:p>
          <a:p>
            <a:pPr algn="just" eaLnBrk="1" hangingPunct="1">
              <a:defRPr/>
            </a:pPr>
            <a:endParaRPr lang="hu-HU" sz="2400" b="1" dirty="0" smtClean="0"/>
          </a:p>
          <a:p>
            <a:pPr algn="just" eaLnBrk="1" hangingPunct="1">
              <a:defRPr/>
            </a:pPr>
            <a:r>
              <a:rPr lang="hu-HU" sz="2400" b="1" dirty="0" smtClean="0"/>
              <a:t>Beosztás szerinti napi (rendes) munkaidő mértéke: </a:t>
            </a:r>
            <a:r>
              <a:rPr lang="hu-HU" sz="2400" dirty="0" smtClean="0"/>
              <a:t>a munkaszerződés szerinti napi munkaidő</a:t>
            </a:r>
          </a:p>
          <a:p>
            <a:pPr algn="just" eaLnBrk="1" hangingPunct="1">
              <a:defRPr/>
            </a:pPr>
            <a:endParaRPr lang="hu-HU" sz="2400" dirty="0" smtClean="0"/>
          </a:p>
          <a:p>
            <a:pPr algn="just" eaLnBrk="1" hangingPunct="1">
              <a:defRPr/>
            </a:pPr>
            <a:r>
              <a:rPr lang="hu-HU" sz="2400" dirty="0" smtClean="0"/>
              <a:t>Az általános munkarend szerinti munkanapra eső munkaszüneti napra eső napi munkaidő „kiesik”</a:t>
            </a:r>
            <a:endParaRPr lang="hu-HU" sz="2400" dirty="0"/>
          </a:p>
          <a:p>
            <a:pPr algn="just" eaLnBrk="1" hangingPunct="1">
              <a:defRPr/>
            </a:pPr>
            <a:endParaRPr lang="hu-HU" sz="2400" dirty="0"/>
          </a:p>
          <a:p>
            <a:pPr algn="just" eaLnBrk="1" hangingPunct="1">
              <a:defRPr/>
            </a:pPr>
            <a:r>
              <a:rPr lang="hu-HU" sz="2400" dirty="0" smtClean="0"/>
              <a:t>A munkáltató a munkaidő-beosztásakor az általános munkarendben teljesítendő munkaidőt oszthatja be</a:t>
            </a:r>
            <a:endParaRPr lang="hu-HU" sz="2400" dirty="0"/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-34925" y="115888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defRPr/>
            </a:pPr>
            <a:r>
              <a:rPr lang="hu-H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Verdana" pitchFamily="34" charset="0"/>
                <a:cs typeface="Verdana" pitchFamily="34" charset="0"/>
              </a:rPr>
              <a:t>Általános, egyenlő, kötött </a:t>
            </a:r>
            <a:r>
              <a:rPr lang="hu-H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Verdana" pitchFamily="34" charset="0"/>
                <a:cs typeface="Verdana" pitchFamily="34" charset="0"/>
              </a:rPr>
              <a:t>munkarend</a:t>
            </a:r>
          </a:p>
        </p:txBody>
      </p:sp>
    </p:spTree>
    <p:extLst>
      <p:ext uri="{BB962C8B-B14F-4D97-AF65-F5344CB8AC3E}">
        <p14:creationId xmlns:p14="http://schemas.microsoft.com/office/powerpoint/2010/main" val="136216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179388" y="1341438"/>
            <a:ext cx="8715375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30000"/>
              </a:spcBef>
              <a:defRPr/>
            </a:pPr>
            <a:r>
              <a:rPr lang="hu-HU" sz="2400" b="1" dirty="0">
                <a:latin typeface="+mn-lt"/>
              </a:rPr>
              <a:t>Típusai: </a:t>
            </a:r>
            <a:r>
              <a:rPr lang="hu-HU" sz="2400" dirty="0">
                <a:latin typeface="+mn-lt"/>
              </a:rPr>
              <a:t>munkaidőkeret vagy elszámolási időszak</a:t>
            </a:r>
          </a:p>
          <a:p>
            <a:pPr>
              <a:spcBef>
                <a:spcPct val="30000"/>
              </a:spcBef>
              <a:defRPr/>
            </a:pPr>
            <a:endParaRPr lang="hu-HU" sz="2400" dirty="0">
              <a:latin typeface="+mn-lt"/>
            </a:endParaRPr>
          </a:p>
          <a:p>
            <a:pPr>
              <a:spcBef>
                <a:spcPct val="30000"/>
              </a:spcBef>
              <a:defRPr/>
            </a:pPr>
            <a:r>
              <a:rPr lang="hu-HU" sz="2400" b="1" dirty="0">
                <a:latin typeface="+mn-lt"/>
              </a:rPr>
              <a:t>Jellemzői:</a:t>
            </a:r>
          </a:p>
          <a:p>
            <a:pPr marL="342900" indent="-342900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2400" dirty="0">
                <a:latin typeface="+mn-lt"/>
              </a:rPr>
              <a:t>Napi egyenlőtlen munkaidő-beosztás</a:t>
            </a:r>
          </a:p>
          <a:p>
            <a:pPr marL="342900" indent="-342900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2400" dirty="0">
                <a:latin typeface="+mn-lt"/>
              </a:rPr>
              <a:t>Munkaidő beosztása szombatra vagy vasárnapra</a:t>
            </a:r>
          </a:p>
          <a:p>
            <a:pPr marL="342900" indent="-342900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2400" dirty="0">
                <a:latin typeface="+mn-lt"/>
              </a:rPr>
              <a:t>Munkaidő beosztása munkaszüneti napra</a:t>
            </a:r>
          </a:p>
          <a:p>
            <a:pPr marL="342900" indent="-342900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2400" dirty="0">
                <a:latin typeface="+mn-lt"/>
              </a:rPr>
              <a:t>Beosztás szerinti heti munkaidő átlagosan számít</a:t>
            </a:r>
          </a:p>
          <a:p>
            <a:pPr marL="342900" indent="-342900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2400" dirty="0">
                <a:latin typeface="+mn-lt"/>
              </a:rPr>
              <a:t>Heti pihenőnapok összevonása</a:t>
            </a:r>
          </a:p>
          <a:p>
            <a:pPr marL="342900" indent="-342900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2400" dirty="0">
                <a:latin typeface="+mn-lt"/>
              </a:rPr>
              <a:t>Heti átlag 48 órás pihenőidő alkalmazása</a:t>
            </a: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-34925" y="115888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defRPr/>
            </a:pPr>
            <a:r>
              <a:rPr lang="hu-H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Egyenlőtlen munkaidő-beosztás</a:t>
            </a:r>
          </a:p>
        </p:txBody>
      </p:sp>
    </p:spTree>
    <p:extLst>
      <p:ext uri="{BB962C8B-B14F-4D97-AF65-F5344CB8AC3E}">
        <p14:creationId xmlns:p14="http://schemas.microsoft.com/office/powerpoint/2010/main" val="256561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-34925" y="11588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defRPr/>
            </a:pPr>
            <a:r>
              <a:rPr lang="hu-H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Munkaidőkeret</a:t>
            </a:r>
            <a:endParaRPr lang="hu-H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+mj-ea"/>
              <a:cs typeface="+mj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23790" y="1340768"/>
            <a:ext cx="8605838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lvl="2" algn="just">
              <a:spcBef>
                <a:spcPct val="30000"/>
              </a:spcBef>
              <a:defRPr/>
            </a:pPr>
            <a:r>
              <a:rPr lang="hu-HU" sz="2400" dirty="0" smtClean="0"/>
              <a:t>A </a:t>
            </a:r>
            <a:r>
              <a:rPr lang="hu-HU" sz="2400" dirty="0"/>
              <a:t>munkaidő-keretben teljesítendő </a:t>
            </a:r>
            <a:r>
              <a:rPr lang="hu-HU" sz="2400" dirty="0" smtClean="0"/>
              <a:t>munkaidőt</a:t>
            </a:r>
          </a:p>
          <a:p>
            <a:pPr marL="342900" lvl="2" indent="-342900" algn="just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2400" b="1" dirty="0" smtClean="0"/>
              <a:t>a </a:t>
            </a:r>
            <a:r>
              <a:rPr lang="hu-HU" sz="2400" b="1" dirty="0"/>
              <a:t>munkaidőkeret </a:t>
            </a:r>
            <a:r>
              <a:rPr lang="hu-HU" sz="2400" b="1" dirty="0" smtClean="0"/>
              <a:t>tartama,</a:t>
            </a:r>
          </a:p>
          <a:p>
            <a:pPr marL="342900" lvl="2" indent="-342900" algn="just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2400" b="1" dirty="0" smtClean="0"/>
              <a:t>a </a:t>
            </a:r>
            <a:r>
              <a:rPr lang="hu-HU" sz="2400" b="1" dirty="0"/>
              <a:t>napi munkaidő </a:t>
            </a:r>
            <a:r>
              <a:rPr lang="hu-HU" sz="2400" b="1" dirty="0" smtClean="0"/>
              <a:t>és</a:t>
            </a:r>
          </a:p>
          <a:p>
            <a:pPr marL="342900" lvl="2" indent="-342900" algn="just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2400" b="1" dirty="0" smtClean="0"/>
              <a:t>az </a:t>
            </a:r>
            <a:r>
              <a:rPr lang="hu-HU" sz="2400" b="1" dirty="0"/>
              <a:t>általános </a:t>
            </a:r>
            <a:r>
              <a:rPr lang="hu-HU" sz="2400" b="1" dirty="0" smtClean="0"/>
              <a:t>munkarend</a:t>
            </a:r>
          </a:p>
          <a:p>
            <a:pPr marL="0" lvl="2" algn="just">
              <a:spcBef>
                <a:spcPct val="30000"/>
              </a:spcBef>
              <a:defRPr/>
            </a:pPr>
            <a:r>
              <a:rPr lang="hu-HU" sz="2400" dirty="0" smtClean="0"/>
              <a:t>alapul </a:t>
            </a:r>
            <a:r>
              <a:rPr lang="hu-HU" sz="2400" dirty="0"/>
              <a:t>vételével kell </a:t>
            </a:r>
            <a:r>
              <a:rPr lang="hu-HU" sz="2400" dirty="0" smtClean="0"/>
              <a:t>megállapítani.</a:t>
            </a:r>
          </a:p>
          <a:p>
            <a:pPr marL="0" lvl="2" algn="just">
              <a:spcBef>
                <a:spcPct val="30000"/>
              </a:spcBef>
              <a:defRPr/>
            </a:pPr>
            <a:r>
              <a:rPr lang="hu-HU" sz="2400" dirty="0" smtClean="0"/>
              <a:t>Ennek </a:t>
            </a:r>
            <a:r>
              <a:rPr lang="hu-HU" sz="2400" dirty="0"/>
              <a:t>során az általános munkarend szerinti munkanapra eső munkaszüneti napot figyelmen kívül kell hagyni.</a:t>
            </a:r>
            <a:r>
              <a:rPr lang="hu-HU" sz="2400" dirty="0">
                <a:latin typeface="+mn-lt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5289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557338"/>
            <a:ext cx="7772400" cy="20431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6000" b="1" cap="all" dirty="0" smtClean="0"/>
              <a:t>A munka díjazása</a:t>
            </a:r>
            <a:endParaRPr lang="hu-HU" sz="6000" b="1" cap="all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48748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9261802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artalom helye 2"/>
          <p:cNvSpPr>
            <a:spLocks noGrp="1"/>
          </p:cNvSpPr>
          <p:nvPr>
            <p:ph idx="1"/>
          </p:nvPr>
        </p:nvSpPr>
        <p:spPr>
          <a:xfrm>
            <a:off x="179388" y="549275"/>
            <a:ext cx="8507412" cy="5576888"/>
          </a:xfrm>
        </p:spPr>
        <p:txBody>
          <a:bodyPr/>
          <a:lstStyle/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hu-HU" altLang="hu-HU" b="1" smtClean="0"/>
              <a:t>Munkaviszonnyal összefüggésben járó juttatások</a:t>
            </a: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endParaRPr lang="hu-HU" altLang="hu-HU" b="1" smtClean="0"/>
          </a:p>
          <a:p>
            <a:pPr marL="0" indent="0" algn="ctr" eaLnBrk="1" hangingPunct="1">
              <a:buFont typeface="Arial" panose="020B0604020202020204" pitchFamily="34" charset="0"/>
              <a:buNone/>
            </a:pPr>
            <a:endParaRPr lang="hu-HU" altLang="hu-HU" b="1" smtClean="0"/>
          </a:p>
          <a:p>
            <a:pPr marL="0" indent="0" algn="ctr" eaLnBrk="1" hangingPunct="1">
              <a:buFont typeface="Arial" panose="020B0604020202020204" pitchFamily="34" charset="0"/>
              <a:buNone/>
            </a:pPr>
            <a:endParaRPr lang="hu-HU" altLang="hu-HU" b="1" smtClean="0"/>
          </a:p>
          <a:p>
            <a:pPr marL="0" indent="0" algn="ctr" eaLnBrk="1" hangingPunct="1">
              <a:buFont typeface="Arial" panose="020B0604020202020204" pitchFamily="34" charset="0"/>
              <a:buNone/>
            </a:pPr>
            <a:endParaRPr lang="hu-HU" altLang="hu-HU" b="1" smtClean="0"/>
          </a:p>
          <a:p>
            <a:pPr marL="0" indent="0" algn="ctr" eaLnBrk="1" hangingPunct="1">
              <a:buFont typeface="Arial" panose="020B0604020202020204" pitchFamily="34" charset="0"/>
              <a:buNone/>
            </a:pPr>
            <a:endParaRPr lang="hu-HU" altLang="hu-HU" b="1" smtClean="0"/>
          </a:p>
          <a:p>
            <a:pPr marL="0" indent="0" algn="ctr" eaLnBrk="1" hangingPunct="1">
              <a:buFont typeface="Arial" panose="020B0604020202020204" pitchFamily="34" charset="0"/>
              <a:buNone/>
            </a:pPr>
            <a:endParaRPr lang="hu-HU" altLang="hu-HU" b="1" smtClean="0"/>
          </a:p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hu-HU" altLang="hu-HU" b="1" smtClean="0"/>
              <a:t>                     </a:t>
            </a: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hu-HU" altLang="hu-HU" b="1" smtClean="0"/>
              <a:t>                         </a:t>
            </a:r>
            <a:r>
              <a:rPr lang="hu-HU" altLang="hu-HU" smtClean="0"/>
              <a:t>Ellenszolgáltatási jelleg hiánya  </a:t>
            </a: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endParaRPr lang="hu-HU" altLang="hu-HU" b="1" smtClean="0"/>
          </a:p>
        </p:txBody>
      </p:sp>
      <p:graphicFrame>
        <p:nvGraphicFramePr>
          <p:cNvPr id="10" name="Táblázat 9"/>
          <p:cNvGraphicFramePr>
            <a:graphicFrameLocks noGrp="1"/>
          </p:cNvGraphicFramePr>
          <p:nvPr/>
        </p:nvGraphicFramePr>
        <p:xfrm>
          <a:off x="827088" y="2924175"/>
          <a:ext cx="7489824" cy="20891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96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66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66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89150">
                <a:tc>
                  <a:txBody>
                    <a:bodyPr/>
                    <a:lstStyle/>
                    <a:p>
                      <a:pPr algn="ctr"/>
                      <a:r>
                        <a:rPr lang="hu-HU" sz="3200" dirty="0" smtClean="0"/>
                        <a:t>Munkabér  </a:t>
                      </a:r>
                      <a:endParaRPr lang="hu-HU" sz="3200" dirty="0"/>
                    </a:p>
                  </a:txBody>
                  <a:tcPr marL="91452" marR="91452" marT="45740" marB="457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200" dirty="0" smtClean="0"/>
                        <a:t>Költségtérítés</a:t>
                      </a:r>
                      <a:r>
                        <a:rPr lang="hu-HU" sz="3200" baseline="0" dirty="0" smtClean="0"/>
                        <a:t> </a:t>
                      </a:r>
                      <a:endParaRPr lang="hu-HU" sz="3200" dirty="0"/>
                    </a:p>
                  </a:txBody>
                  <a:tcPr marL="91452" marR="91452" marT="45740" marB="457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200" dirty="0" smtClean="0"/>
                        <a:t>Szociális – Kulturális juttatás</a:t>
                      </a:r>
                      <a:endParaRPr lang="hu-HU" sz="3200" dirty="0"/>
                    </a:p>
                  </a:txBody>
                  <a:tcPr marL="91452" marR="91452" marT="45740" marB="4574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4" name="Egyenes összekötő nyíllal 13"/>
          <p:cNvCxnSpPr/>
          <p:nvPr/>
        </p:nvCxnSpPr>
        <p:spPr>
          <a:xfrm flipH="1">
            <a:off x="2124075" y="1484313"/>
            <a:ext cx="2447925" cy="14398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Egyenes összekötő nyíllal 15"/>
          <p:cNvCxnSpPr>
            <a:endCxn id="10" idx="0"/>
          </p:cNvCxnSpPr>
          <p:nvPr/>
        </p:nvCxnSpPr>
        <p:spPr>
          <a:xfrm>
            <a:off x="4572000" y="1484313"/>
            <a:ext cx="0" cy="14398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Egyenes összekötő nyíllal 17"/>
          <p:cNvCxnSpPr/>
          <p:nvPr/>
        </p:nvCxnSpPr>
        <p:spPr>
          <a:xfrm>
            <a:off x="4572000" y="1484313"/>
            <a:ext cx="2520950" cy="14398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Jobb oldali kapcsos zárójel 18"/>
          <p:cNvSpPr/>
          <p:nvPr/>
        </p:nvSpPr>
        <p:spPr>
          <a:xfrm rot="5400000">
            <a:off x="5276850" y="2693988"/>
            <a:ext cx="750888" cy="4608512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5499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b="1" cap="small" dirty="0" smtClean="0"/>
              <a:t>Bérformák </a:t>
            </a:r>
            <a:endParaRPr lang="hu-HU" b="1" cap="small" dirty="0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609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0495">
                <a:tc>
                  <a:txBody>
                    <a:bodyPr/>
                    <a:lstStyle/>
                    <a:p>
                      <a:pPr algn="ctr"/>
                      <a:r>
                        <a:rPr lang="hu-HU" sz="3200" b="1" dirty="0" smtClean="0"/>
                        <a:t>IDŐBÉR</a:t>
                      </a:r>
                      <a:endParaRPr lang="hu-HU" sz="3200" b="1" dirty="0"/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200" b="1" dirty="0" smtClean="0"/>
                        <a:t>TELJESÍTMÉNYBÉR</a:t>
                      </a:r>
                      <a:r>
                        <a:rPr lang="hu-HU" sz="3200" dirty="0" smtClean="0"/>
                        <a:t> </a:t>
                      </a:r>
                      <a:endParaRPr lang="hu-HU" sz="3200" dirty="0"/>
                    </a:p>
                  </a:txBody>
                  <a:tcPr marT="45709" marB="4570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82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800" dirty="0" smtClean="0"/>
                        <a:t>A munkában töltött idő egységére megállapított bér (pl. havibér, órabér)</a:t>
                      </a:r>
                    </a:p>
                    <a:p>
                      <a:endParaRPr lang="hu-HU" sz="2800" dirty="0"/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hu-HU" sz="2800" baseline="0" dirty="0" smtClean="0"/>
                        <a:t>A munkával elért teljesítmény alapján járó munkabér  </a:t>
                      </a:r>
                      <a:endParaRPr lang="hu-HU" sz="2800" dirty="0"/>
                    </a:p>
                  </a:txBody>
                  <a:tcPr marT="45709" marB="4570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2121">
                <a:tc gridSpan="2">
                  <a:txBody>
                    <a:bodyPr/>
                    <a:lstStyle/>
                    <a:p>
                      <a:pPr algn="ctr"/>
                      <a:r>
                        <a:rPr lang="hu-HU" sz="3200" b="1" dirty="0" smtClean="0"/>
                        <a:t>ALKALMAZOTT BÉRFORMA :</a:t>
                      </a:r>
                    </a:p>
                    <a:p>
                      <a:pPr marL="457200" indent="-457200" algn="l">
                        <a:buFont typeface="Arial" pitchFamily="34" charset="0"/>
                        <a:buChar char="•"/>
                      </a:pPr>
                      <a:r>
                        <a:rPr lang="hu-HU" sz="3200" b="0" dirty="0" smtClean="0"/>
                        <a:t>Időbér, </a:t>
                      </a:r>
                    </a:p>
                    <a:p>
                      <a:pPr marL="457200" indent="-457200" algn="l">
                        <a:buFont typeface="Arial" pitchFamily="34" charset="0"/>
                        <a:buChar char="•"/>
                      </a:pPr>
                      <a:r>
                        <a:rPr lang="hu-HU" sz="3200" b="0" dirty="0" smtClean="0"/>
                        <a:t>Időbért helyettesítő</a:t>
                      </a:r>
                      <a:r>
                        <a:rPr lang="hu-HU" sz="3200" b="0" baseline="0" dirty="0" smtClean="0"/>
                        <a:t> teljesítménybér, </a:t>
                      </a:r>
                    </a:p>
                    <a:p>
                      <a:pPr marL="457200" indent="-457200" algn="l">
                        <a:buFont typeface="Arial" pitchFamily="34" charset="0"/>
                        <a:buChar char="•"/>
                      </a:pPr>
                      <a:r>
                        <a:rPr lang="hu-HU" sz="3200" b="0" baseline="0" dirty="0" smtClean="0"/>
                        <a:t>Kombinált bérforma. </a:t>
                      </a:r>
                      <a:endParaRPr lang="hu-HU" sz="3200" b="0" dirty="0" smtClean="0"/>
                    </a:p>
                  </a:txBody>
                  <a:tcPr marT="45709" marB="45709"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10440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hu-HU" sz="3600" b="1" cap="small" dirty="0" smtClean="0"/>
              <a:t>munkáltatói kötelezettségek</a:t>
            </a:r>
            <a:br>
              <a:rPr lang="hu-HU" sz="3600" b="1" cap="small" dirty="0" smtClean="0"/>
            </a:br>
            <a:r>
              <a:rPr lang="hu-HU" sz="3200" b="1" cap="small" dirty="0" smtClean="0"/>
              <a:t>Mt. 51. § </a:t>
            </a:r>
            <a:endParaRPr lang="hu-HU" sz="3200" b="1" cap="small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590498"/>
              </p:ext>
            </p:extLst>
          </p:nvPr>
        </p:nvGraphicFramePr>
        <p:xfrm>
          <a:off x="457200" y="1268759"/>
          <a:ext cx="8363272" cy="5309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816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816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2517"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 smtClean="0">
                          <a:solidFill>
                            <a:srgbClr val="FF0000"/>
                          </a:solidFill>
                        </a:rPr>
                        <a:t>Munkáltatói kötelezettség </a:t>
                      </a:r>
                      <a:endParaRPr lang="hu-HU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 smtClean="0">
                          <a:solidFill>
                            <a:srgbClr val="FF0000"/>
                          </a:solidFill>
                        </a:rPr>
                        <a:t>Ebből</a:t>
                      </a:r>
                      <a:r>
                        <a:rPr lang="hu-HU" sz="2000" b="1" baseline="0" dirty="0" smtClean="0">
                          <a:solidFill>
                            <a:srgbClr val="FF0000"/>
                          </a:solidFill>
                        </a:rPr>
                        <a:t> eredő munkavállalói jog </a:t>
                      </a:r>
                      <a:endParaRPr lang="hu-HU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163">
                <a:tc>
                  <a:txBody>
                    <a:bodyPr/>
                    <a:lstStyle/>
                    <a:p>
                      <a:r>
                        <a:rPr lang="hu-HU" sz="2000" b="1" dirty="0" smtClean="0"/>
                        <a:t>Foglalkoztatási kötelezettség </a:t>
                      </a:r>
                      <a:endParaRPr lang="hu-H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Foglalkoztatási igény (pl. gyes</a:t>
                      </a:r>
                      <a:r>
                        <a:rPr lang="hu-HU" sz="2000" baseline="0" dirty="0" smtClean="0"/>
                        <a:t> után) </a:t>
                      </a:r>
                      <a:endParaRPr lang="hu-H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545">
                <a:tc>
                  <a:txBody>
                    <a:bodyPr/>
                    <a:lstStyle/>
                    <a:p>
                      <a:r>
                        <a:rPr lang="hu-HU" sz="2000" b="1" dirty="0" smtClean="0"/>
                        <a:t>Munkabér fizetése </a:t>
                      </a:r>
                      <a:endParaRPr lang="hu-H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Munkabérhez való jog,</a:t>
                      </a:r>
                      <a:r>
                        <a:rPr lang="hu-HU" baseline="0" dirty="0" smtClean="0"/>
                        <a:t> munkabér védelme (kifizetés szabályai)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10640"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A munkavégzéshez szükséges feltételek megteremtése,</a:t>
                      </a:r>
                      <a:r>
                        <a:rPr lang="hu-HU" sz="2000" baseline="0" dirty="0" smtClean="0"/>
                        <a:t> a munka megszervezése, utasítás, irányítás, </a:t>
                      </a:r>
                      <a:r>
                        <a:rPr lang="hu-HU" sz="2000" dirty="0" smtClean="0"/>
                        <a:t>tájékoztatás 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Munkahely,</a:t>
                      </a:r>
                      <a:r>
                        <a:rPr lang="hu-HU" baseline="0" dirty="0" smtClean="0"/>
                        <a:t> munkaeszközök biztosítása, a munkavégzéshez szükséges konkrét és egyértelmű utasítások szerinti munkavégzés, esetleges képzések, továbbképzések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7451"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Az egészséges és</a:t>
                      </a:r>
                      <a:r>
                        <a:rPr lang="hu-HU" sz="2000" baseline="0" dirty="0" smtClean="0"/>
                        <a:t> biztonságos munkavégzés feltételeinek megteremtése 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Munkaruha, védőruha, védőeszköz</a:t>
                      </a:r>
                      <a:r>
                        <a:rPr lang="hu-HU" baseline="0" dirty="0" smtClean="0"/>
                        <a:t> stb. 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0775"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A munkavállaló indokolt</a:t>
                      </a:r>
                      <a:r>
                        <a:rPr lang="hu-HU" sz="2000" baseline="0" dirty="0" smtClean="0"/>
                        <a:t> költségeinek megtérítése 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Utazási</a:t>
                      </a:r>
                      <a:r>
                        <a:rPr lang="hu-HU" baseline="0" dirty="0" smtClean="0"/>
                        <a:t> és egyéb költségek (pl. napidíj) megtérítése 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970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Teljesítménybér </a:t>
            </a:r>
          </a:p>
        </p:txBody>
      </p:sp>
      <p:sp>
        <p:nvSpPr>
          <p:cNvPr id="12291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a munkavállalót kizárólag </a:t>
            </a:r>
            <a:r>
              <a:rPr lang="hu-HU" altLang="hu-HU" b="1" smtClean="0"/>
              <a:t>számára előre meghatározott teljesítmény-követelmény </a:t>
            </a:r>
            <a:r>
              <a:rPr lang="hu-HU" altLang="hu-HU" smtClean="0"/>
              <a:t>alapján illeti meg. </a:t>
            </a:r>
          </a:p>
          <a:p>
            <a:pPr eaLnBrk="1" hangingPunct="1"/>
            <a:r>
              <a:rPr lang="hu-HU" altLang="hu-HU" smtClean="0"/>
              <a:t>Alkalmazásának alapja: MSZ, egyoldalú munkáltatói intézkedés vagy KSZ </a:t>
            </a:r>
          </a:p>
          <a:p>
            <a:pPr marL="400050" lvl="1" indent="0" eaLnBrk="1" hangingPunct="1">
              <a:buFont typeface="Arial" panose="020B0604020202020204" pitchFamily="34" charset="0"/>
              <a:buNone/>
            </a:pPr>
            <a:r>
              <a:rPr lang="hu-HU" altLang="hu-HU" smtClean="0"/>
              <a:t>DE! MSZ-ben foglalt megállapodás kell, ha a munkabért </a:t>
            </a:r>
            <a:r>
              <a:rPr lang="hu-HU" altLang="hu-HU" b="1" smtClean="0"/>
              <a:t>kizárólag teljesítménybérben</a:t>
            </a:r>
            <a:r>
              <a:rPr lang="hu-HU" altLang="hu-HU" smtClean="0"/>
              <a:t> határozzák meg</a:t>
            </a:r>
            <a:endParaRPr lang="hu-HU" altLang="hu-HU" b="1" i="1" smtClean="0"/>
          </a:p>
          <a:p>
            <a:pPr eaLnBrk="1" hangingPunct="1"/>
            <a:endParaRPr lang="hu-HU" altLang="hu-HU" smtClean="0"/>
          </a:p>
          <a:p>
            <a:pPr eaLnBrk="1" hangingPunct="1"/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146797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b="1" cap="small" dirty="0" smtClean="0"/>
              <a:t>Munkabér-elemek</a:t>
            </a:r>
            <a:endParaRPr lang="hu-HU" b="1" cap="small" dirty="0"/>
          </a:p>
        </p:txBody>
      </p:sp>
      <p:sp>
        <p:nvSpPr>
          <p:cNvPr id="17411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Arial" panose="020B0604020202020204" pitchFamily="34" charset="0"/>
              <a:buAutoNum type="arabicPeriod"/>
            </a:pPr>
            <a:r>
              <a:rPr lang="hu-HU" altLang="hu-HU" smtClean="0"/>
              <a:t>Alapbér </a:t>
            </a:r>
          </a:p>
          <a:p>
            <a:pPr marL="514350" indent="-514350" eaLnBrk="1" hangingPunct="1">
              <a:buFont typeface="Arial" panose="020B0604020202020204" pitchFamily="34" charset="0"/>
              <a:buAutoNum type="arabicPeriod"/>
            </a:pPr>
            <a:r>
              <a:rPr lang="hu-HU" altLang="hu-HU" smtClean="0"/>
              <a:t>Prémium </a:t>
            </a:r>
          </a:p>
          <a:p>
            <a:pPr marL="514350" indent="-514350" eaLnBrk="1" hangingPunct="1">
              <a:buFont typeface="Arial" panose="020B0604020202020204" pitchFamily="34" charset="0"/>
              <a:buAutoNum type="arabicPeriod"/>
            </a:pPr>
            <a:r>
              <a:rPr lang="hu-HU" altLang="hu-HU" smtClean="0"/>
              <a:t>Jutalék </a:t>
            </a:r>
          </a:p>
          <a:p>
            <a:pPr marL="514350" indent="-514350" eaLnBrk="1" hangingPunct="1">
              <a:buFont typeface="Arial" panose="020B0604020202020204" pitchFamily="34" charset="0"/>
              <a:buAutoNum type="arabicPeriod"/>
            </a:pPr>
            <a:r>
              <a:rPr lang="hu-HU" altLang="hu-HU" smtClean="0"/>
              <a:t>Jutalom</a:t>
            </a:r>
          </a:p>
          <a:p>
            <a:pPr marL="514350" indent="-514350" eaLnBrk="1" hangingPunct="1">
              <a:buFont typeface="Arial" panose="020B0604020202020204" pitchFamily="34" charset="0"/>
              <a:buAutoNum type="arabicPeriod"/>
            </a:pPr>
            <a:r>
              <a:rPr lang="hu-HU" altLang="hu-HU" smtClean="0"/>
              <a:t>Bérpótlékok</a:t>
            </a:r>
          </a:p>
          <a:p>
            <a:pPr marL="514350" indent="-514350" eaLnBrk="1" hangingPunct="1">
              <a:buFont typeface="Arial" panose="020B0604020202020204" pitchFamily="34" charset="0"/>
              <a:buAutoNum type="arabicPeriod"/>
            </a:pPr>
            <a:r>
              <a:rPr lang="hu-HU" altLang="hu-HU" smtClean="0"/>
              <a:t>Távolléti díj </a:t>
            </a:r>
          </a:p>
          <a:p>
            <a:pPr marL="514350" indent="-514350" eaLnBrk="1" hangingPunct="1">
              <a:buFont typeface="Arial" panose="020B0604020202020204" pitchFamily="34" charset="0"/>
              <a:buAutoNum type="arabicPeriod"/>
            </a:pPr>
            <a:r>
              <a:rPr lang="hu-HU" altLang="hu-HU" smtClean="0"/>
              <a:t>Egyéb (pl. borravaló)</a:t>
            </a:r>
          </a:p>
        </p:txBody>
      </p:sp>
    </p:spTree>
    <p:extLst>
      <p:ext uri="{BB962C8B-B14F-4D97-AF65-F5344CB8AC3E}">
        <p14:creationId xmlns:p14="http://schemas.microsoft.com/office/powerpoint/2010/main" val="315310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b="1" cap="small" dirty="0" smtClean="0"/>
              <a:t>Minimálbér 2023 </a:t>
            </a:r>
            <a:endParaRPr lang="hu-HU" b="1" cap="small" dirty="0"/>
          </a:p>
        </p:txBody>
      </p:sp>
      <p:sp>
        <p:nvSpPr>
          <p:cNvPr id="19459" name="Tartalom helye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329237"/>
          </a:xfrm>
        </p:spPr>
        <p:txBody>
          <a:bodyPr/>
          <a:lstStyle/>
          <a:p>
            <a:pPr eaLnBrk="1" hangingPunct="1"/>
            <a:r>
              <a:rPr lang="hu-HU" altLang="hu-HU" dirty="0" smtClean="0"/>
              <a:t>Célja: a munkabér legalább egy minimális szociális szintet érjen el – bruttó 232.000 ft</a:t>
            </a:r>
          </a:p>
          <a:p>
            <a:pPr eaLnBrk="1" hangingPunct="1"/>
            <a:r>
              <a:rPr lang="hu-HU" altLang="hu-HU" dirty="0" smtClean="0"/>
              <a:t>Érdekképviseleti szervekkel folyatott </a:t>
            </a:r>
            <a:r>
              <a:rPr lang="hu-HU" altLang="hu-HU" b="1" i="1" dirty="0" smtClean="0"/>
              <a:t>konzultációt</a:t>
            </a:r>
            <a:r>
              <a:rPr lang="hu-HU" altLang="hu-HU" b="1" dirty="0" smtClean="0"/>
              <a:t> </a:t>
            </a:r>
            <a:r>
              <a:rPr lang="hu-HU" altLang="hu-HU" dirty="0" smtClean="0"/>
              <a:t>követően</a:t>
            </a:r>
            <a:r>
              <a:rPr lang="hu-HU" altLang="hu-HU" b="1" dirty="0" smtClean="0"/>
              <a:t> </a:t>
            </a:r>
            <a:r>
              <a:rPr lang="hu-HU" altLang="hu-HU" dirty="0" smtClean="0"/>
              <a:t>a </a:t>
            </a:r>
            <a:r>
              <a:rPr lang="hu-HU" altLang="hu-HU" b="1" dirty="0" smtClean="0"/>
              <a:t>kormány rendeletben </a:t>
            </a:r>
            <a:r>
              <a:rPr lang="hu-HU" altLang="hu-HU" dirty="0" smtClean="0"/>
              <a:t>állapítja meg</a:t>
            </a:r>
          </a:p>
          <a:p>
            <a:pPr eaLnBrk="1" hangingPunct="1"/>
            <a:r>
              <a:rPr lang="hu-HU" altLang="hu-HU" dirty="0" smtClean="0"/>
              <a:t>Mértékét: évente felülvizsgálják</a:t>
            </a:r>
          </a:p>
          <a:p>
            <a:pPr eaLnBrk="1" hangingPunct="1"/>
            <a:r>
              <a:rPr lang="hu-HU" altLang="hu-HU" b="1" dirty="0" smtClean="0"/>
              <a:t>Garantált bérminimum: </a:t>
            </a:r>
            <a:r>
              <a:rPr lang="hu-HU" altLang="hu-HU" dirty="0" smtClean="0"/>
              <a:t>szakképzettek magasabb minimálbére 296.400 ft </a:t>
            </a:r>
          </a:p>
          <a:p>
            <a:pPr eaLnBrk="1" hangingPunct="1"/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198681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b="1" cap="small" dirty="0" smtClean="0"/>
              <a:t>Garantált bérminimum</a:t>
            </a:r>
            <a:endParaRPr lang="hu-HU" b="1" cap="small" dirty="0"/>
          </a:p>
        </p:txBody>
      </p:sp>
      <p:sp>
        <p:nvSpPr>
          <p:cNvPr id="19459" name="Tartalom helye 2"/>
          <p:cNvSpPr>
            <a:spLocks noGrp="1"/>
          </p:cNvSpPr>
          <p:nvPr>
            <p:ph idx="1"/>
          </p:nvPr>
        </p:nvSpPr>
        <p:spPr>
          <a:xfrm>
            <a:off x="457200" y="1989138"/>
            <a:ext cx="8229600" cy="4608512"/>
          </a:xfrm>
        </p:spPr>
        <p:txBody>
          <a:bodyPr/>
          <a:lstStyle/>
          <a:p>
            <a:pPr eaLnBrk="1" hangingPunct="1">
              <a:defRPr/>
            </a:pPr>
            <a:r>
              <a:rPr lang="hu-HU" dirty="0" smtClean="0"/>
              <a:t>a munkavállalónak rendelkeznie kell </a:t>
            </a:r>
            <a:r>
              <a:rPr lang="hu-HU" b="1" dirty="0" smtClean="0"/>
              <a:t>középfokú végzettséggel, szakképzettséggel</a:t>
            </a:r>
            <a:r>
              <a:rPr lang="hu-HU" dirty="0" smtClean="0"/>
              <a:t>, </a:t>
            </a:r>
            <a:r>
              <a:rPr lang="hu-HU" b="1" dirty="0" smtClean="0"/>
              <a:t>és</a:t>
            </a:r>
          </a:p>
          <a:p>
            <a:pPr eaLnBrk="1" hangingPunct="1">
              <a:defRPr/>
            </a:pPr>
            <a:r>
              <a:rPr lang="hu-HU" dirty="0" smtClean="0"/>
              <a:t>a </a:t>
            </a:r>
            <a:r>
              <a:rPr lang="hu-HU" b="1" dirty="0" smtClean="0"/>
              <a:t>munkakör betöltésének feltétele </a:t>
            </a:r>
            <a:r>
              <a:rPr lang="hu-HU" dirty="0" smtClean="0"/>
              <a:t>kell, hogy legyen ez a képzettségi szint.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hu-HU" altLang="hu-HU" dirty="0" smtClean="0"/>
              <a:t>Nem garantált bér!</a:t>
            </a:r>
          </a:p>
          <a:p>
            <a:pPr eaLnBrk="1" hangingPunct="1">
              <a:defRPr/>
            </a:pPr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311654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b="1" cap="small" dirty="0" smtClean="0"/>
              <a:t>Bérpótlék </a:t>
            </a:r>
            <a:endParaRPr lang="hu-HU" b="1" cap="small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smtClean="0"/>
              <a:t>Fogalma: a szokásostól eltérő, nehezebb munkavégzési körülményeket díjazzák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hu-HU" dirty="0" smtClean="0"/>
              <a:t>Fajtái: törvény alapján járó, felek megállapodása (MSZ, KSZ) alapján járó pótlékok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hu-HU" dirty="0" smtClean="0"/>
              <a:t>Alapja: egy órára járó alapbér (eltérő megállapodás hiányában)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hu-HU" dirty="0" smtClean="0"/>
              <a:t>Rendkívüli munkavégzésért járó bérpótlék beépítése az alapbérbe tilos!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6014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4213" y="2205038"/>
            <a:ext cx="8229600" cy="15843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b="1" cap="all" dirty="0" smtClean="0"/>
              <a:t>Díjazás munkavégzés hiányában</a:t>
            </a:r>
            <a:endParaRPr lang="hu-HU" b="1" cap="all" dirty="0"/>
          </a:p>
        </p:txBody>
      </p:sp>
    </p:spTree>
    <p:extLst>
      <p:ext uri="{BB962C8B-B14F-4D97-AF65-F5344CB8AC3E}">
        <p14:creationId xmlns:p14="http://schemas.microsoft.com/office/powerpoint/2010/main" val="301932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b="1" cap="small" dirty="0" smtClean="0"/>
              <a:t>Állásidőre járó díjazás  </a:t>
            </a:r>
            <a:endParaRPr lang="hu-HU" b="1" cap="small" dirty="0"/>
          </a:p>
        </p:txBody>
      </p:sp>
      <p:sp>
        <p:nvSpPr>
          <p:cNvPr id="32771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hu-HU" altLang="hu-HU" smtClean="0"/>
              <a:t> </a:t>
            </a: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539750" y="1484313"/>
          <a:ext cx="7704138" cy="35687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6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05873">
                <a:tc>
                  <a:txBody>
                    <a:bodyPr/>
                    <a:lstStyle/>
                    <a:p>
                      <a:pPr algn="ctr"/>
                      <a:r>
                        <a:rPr lang="hu-HU" sz="2400" b="1" dirty="0" smtClean="0"/>
                        <a:t>Állásidő fogalma</a:t>
                      </a:r>
                      <a:endParaRPr lang="hu-HU" sz="2400" b="1" dirty="0"/>
                    </a:p>
                  </a:txBody>
                  <a:tcPr marL="91431" marR="91431" marT="45734" marB="45734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/>
                        <a:t>Ha a munkáltató foglalkoztatási</a:t>
                      </a:r>
                      <a:r>
                        <a:rPr lang="hu-HU" sz="2000" baseline="0" dirty="0" smtClean="0"/>
                        <a:t> kötelezettségének a beosztás szerinti munkaidőben nem tesz eleget. </a:t>
                      </a:r>
                    </a:p>
                    <a:p>
                      <a:pPr algn="ctr"/>
                      <a:r>
                        <a:rPr lang="hu-HU" sz="2000" b="1" baseline="0" dirty="0" smtClean="0"/>
                        <a:t>Kivétel: elháríthatatlan külső ok</a:t>
                      </a:r>
                      <a:r>
                        <a:rPr lang="hu-HU" sz="2000" baseline="0" dirty="0" smtClean="0"/>
                        <a:t>. </a:t>
                      </a:r>
                      <a:endParaRPr lang="hu-HU" sz="2000" dirty="0"/>
                    </a:p>
                  </a:txBody>
                  <a:tcPr marL="91431" marR="91431" marT="45734" marB="45734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2827">
                <a:tc>
                  <a:txBody>
                    <a:bodyPr/>
                    <a:lstStyle/>
                    <a:p>
                      <a:pPr algn="ctr"/>
                      <a:r>
                        <a:rPr lang="hu-HU" sz="2400" b="1" dirty="0" smtClean="0"/>
                        <a:t>Díjazás</a:t>
                      </a:r>
                      <a:endParaRPr lang="hu-HU" sz="2400" b="1" dirty="0"/>
                    </a:p>
                  </a:txBody>
                  <a:tcPr marL="91431" marR="91431" marT="45734" marB="45734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/>
                        <a:t>Alapbér </a:t>
                      </a:r>
                    </a:p>
                    <a:p>
                      <a:pPr algn="ctr"/>
                      <a:r>
                        <a:rPr lang="hu-HU" sz="2000" dirty="0" smtClean="0"/>
                        <a:t>(+ esetleg</a:t>
                      </a:r>
                      <a:r>
                        <a:rPr lang="hu-HU" sz="2000" baseline="0" dirty="0" smtClean="0"/>
                        <a:t> bérpótlék)</a:t>
                      </a:r>
                      <a:endParaRPr lang="hu-HU" sz="2000" dirty="0"/>
                    </a:p>
                  </a:txBody>
                  <a:tcPr marL="91431" marR="91431" marT="45734" marB="4573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374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smtClean="0"/>
              <a:t/>
            </a:r>
            <a:br>
              <a:rPr lang="hu-HU" dirty="0" smtClean="0"/>
            </a:br>
            <a:r>
              <a:rPr lang="hu-HU" b="1" cap="all" dirty="0" smtClean="0"/>
              <a:t>Távolléti </a:t>
            </a:r>
            <a:r>
              <a:rPr lang="hu-HU" b="1" cap="all" dirty="0"/>
              <a:t>díj jár</a:t>
            </a:r>
            <a:br>
              <a:rPr lang="hu-HU" b="1" cap="all" dirty="0"/>
            </a:br>
            <a:endParaRPr lang="hu-HU" b="1" cap="all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hu-HU" dirty="0" smtClean="0"/>
              <a:t>Igazolt távollétek: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hu-HU" dirty="0" smtClean="0"/>
              <a:t>Közérdekből (pl. </a:t>
            </a:r>
            <a:r>
              <a:rPr lang="hu-HU" dirty="0" err="1" smtClean="0"/>
              <a:t>á.polgári</a:t>
            </a:r>
            <a:r>
              <a:rPr lang="hu-HU" dirty="0" smtClean="0"/>
              <a:t> köt. teljesítése, kötelező véradás,)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hu-HU" dirty="0" smtClean="0"/>
              <a:t>Pihenőidő (munkaszüneti nap, </a:t>
            </a:r>
            <a:r>
              <a:rPr lang="hu-HU" b="1" dirty="0" smtClean="0"/>
              <a:t>szabadság</a:t>
            </a:r>
            <a:r>
              <a:rPr lang="hu-HU" dirty="0" smtClean="0"/>
              <a:t>, szoptatási munkaidő-kedvezmény) miatt 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u-HU" dirty="0" smtClean="0"/>
              <a:t>a munkavállaló akadályozva van a munkavégzésben. </a:t>
            </a:r>
          </a:p>
          <a:p>
            <a:pPr marL="57150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hu-HU" dirty="0"/>
              <a:t> Betegszabadság (Mt. 137.§): távolléti díj 70%-ának megfelelő </a:t>
            </a:r>
            <a:r>
              <a:rPr lang="hu-HU" dirty="0" smtClean="0"/>
              <a:t>díjazás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0351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b="1" dirty="0" smtClean="0"/>
              <a:t>Távolléti díj számítása</a:t>
            </a:r>
            <a:br>
              <a:rPr lang="hu-HU" b="1" dirty="0" smtClean="0"/>
            </a:br>
            <a:r>
              <a:rPr lang="hu-HU" b="1" dirty="0" smtClean="0"/>
              <a:t>(Mt.148-152.§)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916113"/>
            <a:ext cx="8229600" cy="4525962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hu-HU" sz="2400" dirty="0" smtClean="0"/>
              <a:t>A távolléti díjat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hu-HU" sz="2400" dirty="0"/>
              <a:t>az esedékessége időpontjában érvényes </a:t>
            </a:r>
            <a:r>
              <a:rPr lang="hu-HU" sz="2400" b="1" u="sng" dirty="0" smtClean="0"/>
              <a:t>alapbér/pótlékátalány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hu-HU" sz="2400" dirty="0" smtClean="0"/>
              <a:t>az esedékesség időpontját megelőző utolsó 6 naptári hónapra kifizetett 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hu-HU" sz="2400" b="1" u="sng" dirty="0" smtClean="0"/>
              <a:t>teljesítménybér, valamint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hu-HU" sz="2400" b="1" u="sng" dirty="0" smtClean="0"/>
              <a:t>bérpótlék 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u-HU" sz="2400" dirty="0" smtClean="0"/>
              <a:t>figyelembevételével kell megállapítani.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hu-HU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endParaRPr lang="hu-HU" sz="2400" dirty="0" smtClean="0"/>
          </a:p>
        </p:txBody>
      </p:sp>
    </p:spTree>
    <p:extLst>
      <p:ext uri="{BB962C8B-B14F-4D97-AF65-F5344CB8AC3E}">
        <p14:creationId xmlns:p14="http://schemas.microsoft.com/office/powerpoint/2010/main" val="42201444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8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692150"/>
            <a:ext cx="8207375" cy="4897438"/>
          </a:xfrm>
          <a:solidFill>
            <a:schemeClr val="hlink"/>
          </a:solidFill>
          <a:ln>
            <a:solidFill>
              <a:schemeClr val="hlink"/>
            </a:solidFill>
          </a:ln>
        </p:spPr>
        <p:txBody>
          <a:bodyPr/>
          <a:lstStyle/>
          <a:p>
            <a:pPr marL="1117600" indent="-1117600" eaLnBrk="1" hangingPunct="1">
              <a:defRPr/>
            </a:pPr>
            <a:r>
              <a:rPr lang="hu-HU" sz="4800" b="1" dirty="0" smtClean="0">
                <a:solidFill>
                  <a:schemeClr val="bg1"/>
                </a:solidFill>
              </a:rPr>
              <a:t>A MUNKAJOGI KÁRTÉRÍTÉSI FELELŐSSÉG  RENDSZERE</a:t>
            </a:r>
            <a:br>
              <a:rPr lang="hu-HU" sz="4800" b="1" dirty="0" smtClean="0">
                <a:solidFill>
                  <a:schemeClr val="bg1"/>
                </a:solidFill>
              </a:rPr>
            </a:br>
            <a:endParaRPr lang="hu-HU" sz="48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84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cap="small" dirty="0" smtClean="0"/>
              <a:t>Utasítások kiadása</a:t>
            </a:r>
            <a:endParaRPr lang="hu-HU" b="1" cap="small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Munkavégzés szinte teljes folyamatára kiterjedő, széleskörű </a:t>
            </a:r>
          </a:p>
          <a:p>
            <a:r>
              <a:rPr lang="hu-HU" dirty="0" smtClean="0"/>
              <a:t>A munkavégzés irányítása, illetve vezetése céljából </a:t>
            </a:r>
          </a:p>
          <a:p>
            <a:r>
              <a:rPr lang="hu-HU" dirty="0" smtClean="0"/>
              <a:t>Főszabály: szóbeliség </a:t>
            </a:r>
          </a:p>
          <a:p>
            <a:r>
              <a:rPr lang="hu-HU" dirty="0" smtClean="0"/>
              <a:t>Kivételesen írásbeliség: </a:t>
            </a:r>
          </a:p>
          <a:p>
            <a:pPr lvl="1"/>
            <a:r>
              <a:rPr lang="hu-HU" dirty="0" smtClean="0"/>
              <a:t>Munkaviszonyra vonatkozó szabály, vagy megállapodás írja elő </a:t>
            </a:r>
          </a:p>
          <a:p>
            <a:pPr lvl="1"/>
            <a:r>
              <a:rPr lang="hu-HU" dirty="0" smtClean="0"/>
              <a:t>Munkavállaló kérésére bármikor </a:t>
            </a:r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3146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773238"/>
          </a:xfrm>
          <a:solidFill>
            <a:schemeClr val="hlink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hu-HU" b="1" smtClean="0">
                <a:solidFill>
                  <a:schemeClr val="bg1"/>
                </a:solidFill>
              </a:rPr>
              <a:t>A MUNKAJOGI FELELŐSSÉG KÉT FORMÁJA</a:t>
            </a:r>
          </a:p>
        </p:txBody>
      </p:sp>
      <p:sp>
        <p:nvSpPr>
          <p:cNvPr id="31437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276475"/>
            <a:ext cx="4038600" cy="4321175"/>
          </a:xfrm>
        </p:spPr>
        <p:txBody>
          <a:bodyPr/>
          <a:lstStyle/>
          <a:p>
            <a:pPr eaLnBrk="1" hangingPunct="1">
              <a:defRPr/>
            </a:pPr>
            <a:r>
              <a:rPr lang="hu-HU" b="1" dirty="0" smtClean="0">
                <a:solidFill>
                  <a:schemeClr val="hlink"/>
                </a:solidFill>
              </a:rPr>
              <a:t>MUNKAVÁLLALÓI</a:t>
            </a:r>
          </a:p>
          <a:p>
            <a:pPr eaLnBrk="1" hangingPunct="1">
              <a:buFontTx/>
              <a:buChar char="-"/>
              <a:defRPr/>
            </a:pPr>
            <a:r>
              <a:rPr lang="hu-HU" dirty="0" smtClean="0"/>
              <a:t>Felróhatóság</a:t>
            </a:r>
          </a:p>
          <a:p>
            <a:pPr eaLnBrk="1" hangingPunct="1">
              <a:buFontTx/>
              <a:buChar char="-"/>
              <a:defRPr/>
            </a:pPr>
            <a:r>
              <a:rPr lang="hu-HU" dirty="0" smtClean="0"/>
              <a:t>Munkáltató bizonyít</a:t>
            </a:r>
          </a:p>
          <a:p>
            <a:pPr eaLnBrk="1" hangingPunct="1">
              <a:buFontTx/>
              <a:buChar char="-"/>
              <a:defRPr/>
            </a:pPr>
            <a:r>
              <a:rPr lang="hu-HU" dirty="0"/>
              <a:t>Teljes </a:t>
            </a:r>
            <a:r>
              <a:rPr lang="hu-HU" dirty="0" smtClean="0"/>
              <a:t>körű</a:t>
            </a:r>
            <a:endParaRPr lang="hu-HU" dirty="0"/>
          </a:p>
        </p:txBody>
      </p:sp>
      <p:sp>
        <p:nvSpPr>
          <p:cNvPr id="31437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716463" y="2249488"/>
            <a:ext cx="4038600" cy="4608512"/>
          </a:xfrm>
        </p:spPr>
        <p:txBody>
          <a:bodyPr/>
          <a:lstStyle/>
          <a:p>
            <a:pPr eaLnBrk="1" hangingPunct="1">
              <a:defRPr/>
            </a:pPr>
            <a:r>
              <a:rPr lang="hu-HU" b="1" dirty="0" smtClean="0">
                <a:solidFill>
                  <a:schemeClr val="hlink"/>
                </a:solidFill>
              </a:rPr>
              <a:t>MUNKÁLTATÓI</a:t>
            </a:r>
          </a:p>
          <a:p>
            <a:pPr eaLnBrk="1" hangingPunct="1">
              <a:buFontTx/>
              <a:buChar char="-"/>
              <a:defRPr/>
            </a:pPr>
            <a:r>
              <a:rPr lang="hu-HU" dirty="0" smtClean="0"/>
              <a:t>Objektív</a:t>
            </a:r>
          </a:p>
          <a:p>
            <a:pPr eaLnBrk="1" hangingPunct="1">
              <a:buFontTx/>
              <a:buChar char="-"/>
              <a:defRPr/>
            </a:pPr>
            <a:r>
              <a:rPr lang="hu-HU" dirty="0" smtClean="0"/>
              <a:t>Munkáltató bizonyít</a:t>
            </a:r>
          </a:p>
          <a:p>
            <a:pPr eaLnBrk="1" hangingPunct="1">
              <a:buFontTx/>
              <a:buChar char="-"/>
              <a:defRPr/>
            </a:pPr>
            <a:r>
              <a:rPr lang="hu-HU" dirty="0" smtClean="0"/>
              <a:t>Teljes körű</a:t>
            </a:r>
          </a:p>
        </p:txBody>
      </p:sp>
    </p:spTree>
    <p:extLst>
      <p:ext uri="{BB962C8B-B14F-4D97-AF65-F5344CB8AC3E}">
        <p14:creationId xmlns:p14="http://schemas.microsoft.com/office/powerpoint/2010/main" val="237829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E73094B3-05A9-4AD2-BFE8-4483ADDC9BBA}" type="slidenum">
              <a:rPr lang="hu-HU" altLang="hu-HU" sz="14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41</a:t>
            </a:fld>
            <a:endParaRPr lang="hu-HU" altLang="hu-HU" sz="1400" smtClean="0">
              <a:latin typeface="Arial" panose="020B0604020202020204" pitchFamily="34" charset="0"/>
            </a:endParaRPr>
          </a:p>
        </p:txBody>
      </p:sp>
      <p:sp>
        <p:nvSpPr>
          <p:cNvPr id="316420" name="Rectangle 4"/>
          <p:cNvSpPr>
            <a:spLocks noGrp="1" noChangeArrowheads="1"/>
          </p:cNvSpPr>
          <p:nvPr>
            <p:ph type="title" idx="4294967295"/>
          </p:nvPr>
        </p:nvSpPr>
        <p:spPr>
          <a:solidFill>
            <a:srgbClr val="FFC000"/>
          </a:solidFill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u-HU" sz="3200" b="1" dirty="0">
                <a:solidFill>
                  <a:schemeClr val="bg2"/>
                </a:solidFill>
              </a:rPr>
              <a:t>A MUNKAVÁLLALÓI FELELŐSSÉG KÉT FAJTÁJA</a:t>
            </a:r>
          </a:p>
        </p:txBody>
      </p:sp>
      <p:sp>
        <p:nvSpPr>
          <p:cNvPr id="316421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07950" y="2698750"/>
            <a:ext cx="4505325" cy="33877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FELRÓHATÓSÁGON</a:t>
            </a:r>
            <a:r>
              <a:rPr lang="hu-HU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ALAPULÓ KÁRTÉRÍTÉSI FELELŐSSÉG</a:t>
            </a:r>
          </a:p>
        </p:txBody>
      </p:sp>
      <p:sp>
        <p:nvSpPr>
          <p:cNvPr id="316422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787900" y="2636838"/>
            <a:ext cx="4105275" cy="345281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sz="30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OBJEKTÍV</a:t>
            </a:r>
            <a:r>
              <a:rPr lang="hu-HU" sz="3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KÁRTÉRÍTÉSI FELELŐSSÉG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hu-HU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Általános megőrzési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hu-HU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Pénzkezelői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hu-H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Leltárfelelősség</a:t>
            </a:r>
            <a:endParaRPr lang="hu-HU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9570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549275"/>
            <a:ext cx="7772400" cy="5111750"/>
          </a:xfrm>
          <a:solidFill>
            <a:schemeClr val="hlink"/>
          </a:solidFill>
        </p:spPr>
        <p:txBody>
          <a:bodyPr/>
          <a:lstStyle/>
          <a:p>
            <a:pPr eaLnBrk="1" hangingPunct="1">
              <a:defRPr/>
            </a:pPr>
            <a:r>
              <a:rPr lang="hu-HU" b="1" dirty="0" smtClean="0">
                <a:solidFill>
                  <a:schemeClr val="bg1"/>
                </a:solidFill>
              </a:rPr>
              <a:t>A MUNKAVÁLLALÓ </a:t>
            </a:r>
            <a:r>
              <a:rPr lang="hu-HU" b="1" u="sng" dirty="0" smtClean="0">
                <a:solidFill>
                  <a:schemeClr val="bg1"/>
                </a:solidFill>
              </a:rPr>
              <a:t>FELRÓHATÓSÁGON</a:t>
            </a:r>
            <a:r>
              <a:rPr lang="hu-HU" b="1" dirty="0" smtClean="0">
                <a:solidFill>
                  <a:schemeClr val="bg1"/>
                </a:solidFill>
              </a:rPr>
              <a:t> ALAPULÓ FELELŐSSÉGE</a:t>
            </a:r>
            <a:r>
              <a:rPr lang="hu-HU" sz="4800" b="1" dirty="0" smtClean="0">
                <a:solidFill>
                  <a:schemeClr val="bg1"/>
                </a:solidFill>
              </a:rPr>
              <a:t/>
            </a:r>
            <a:br>
              <a:rPr lang="hu-HU" sz="4800" b="1" dirty="0" smtClean="0">
                <a:solidFill>
                  <a:schemeClr val="bg1"/>
                </a:solidFill>
              </a:rPr>
            </a:br>
            <a:r>
              <a:rPr lang="hu-HU" sz="4800" b="1" dirty="0" smtClean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3434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B946DCD3-720B-42E6-AA67-E37D9B1216B6}" type="slidenum">
              <a:rPr lang="hu-HU" altLang="hu-HU" sz="14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43</a:t>
            </a:fld>
            <a:endParaRPr lang="hu-HU" altLang="hu-HU" sz="1400" smtClean="0">
              <a:latin typeface="Arial" panose="020B0604020202020204" pitchFamily="34" charset="0"/>
            </a:endParaRPr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 idx="4294967295"/>
          </p:nvPr>
        </p:nvSpPr>
        <p:spPr>
          <a:solidFill>
            <a:srgbClr val="FFC000"/>
          </a:solidFill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u-HU" b="1" dirty="0">
                <a:solidFill>
                  <a:schemeClr val="bg2"/>
                </a:solidFill>
              </a:rPr>
              <a:t>Felelősség a </a:t>
            </a:r>
            <a:r>
              <a:rPr lang="hu-HU" b="1" dirty="0" smtClean="0">
                <a:solidFill>
                  <a:schemeClr val="bg2"/>
                </a:solidFill>
              </a:rPr>
              <a:t>felróhatóan </a:t>
            </a:r>
            <a:r>
              <a:rPr lang="hu-HU" b="1" dirty="0">
                <a:solidFill>
                  <a:schemeClr val="bg2"/>
                </a:solidFill>
              </a:rPr>
              <a:t>okozott kárért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2205038"/>
            <a:ext cx="8507412" cy="4464050"/>
          </a:xfrm>
        </p:spPr>
        <p:txBody>
          <a:bodyPr rtlCol="0">
            <a:normAutofit/>
          </a:bodyPr>
          <a:lstStyle/>
          <a:p>
            <a:pPr algn="just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u-HU" sz="4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munkaviszonyból </a:t>
            </a:r>
            <a:r>
              <a:rPr lang="hu-HU" sz="4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származó </a:t>
            </a:r>
            <a:r>
              <a:rPr lang="hu-HU" sz="4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kötelezettségének megszegésével </a:t>
            </a:r>
            <a:r>
              <a:rPr lang="hu-HU" sz="4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okozott </a:t>
            </a:r>
            <a:r>
              <a:rPr lang="hu-HU" sz="4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kárt köteles megtéríteni</a:t>
            </a:r>
            <a:r>
              <a:rPr lang="hu-HU" sz="4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</a:t>
            </a:r>
          </a:p>
          <a:p>
            <a:pPr algn="just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u-HU" sz="4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ha </a:t>
            </a:r>
            <a:r>
              <a:rPr lang="hu-HU" sz="4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nem úgy járt el, </a:t>
            </a:r>
            <a:r>
              <a:rPr lang="hu-HU" sz="4200" b="1" u="sng" dirty="0">
                <a:solidFill>
                  <a:srgbClr val="DADAD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ahogy az adott helyzetben általában elvárható</a:t>
            </a:r>
            <a:r>
              <a:rPr lang="hu-HU" sz="4200" b="1" u="sng" dirty="0" smtClean="0">
                <a:solidFill>
                  <a:srgbClr val="DADAD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endParaRPr lang="hu-HU" sz="42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0981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03CFCF00-3165-460A-99B6-4044A80518D6}" type="slidenum">
              <a:rPr lang="hu-HU" altLang="hu-HU" sz="14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44</a:t>
            </a:fld>
            <a:endParaRPr lang="hu-HU" altLang="hu-HU" sz="1400" smtClean="0">
              <a:latin typeface="Arial" panose="020B0604020202020204" pitchFamily="34" charset="0"/>
            </a:endParaRPr>
          </a:p>
        </p:txBody>
      </p:sp>
      <p:sp>
        <p:nvSpPr>
          <p:cNvPr id="274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92100"/>
            <a:ext cx="8229600" cy="1049338"/>
          </a:xfrm>
          <a:solidFill>
            <a:srgbClr val="FFC000"/>
          </a:solidFill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u-HU" sz="3200" b="1" dirty="0">
                <a:solidFill>
                  <a:schemeClr val="bg2"/>
                </a:solidFill>
              </a:rPr>
              <a:t>FELTÉTELEI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989138"/>
            <a:ext cx="8229600" cy="4392612"/>
          </a:xfrm>
        </p:spPr>
        <p:txBody>
          <a:bodyPr rtlCol="0">
            <a:normAutofit/>
          </a:bodyPr>
          <a:lstStyle/>
          <a:p>
            <a:pPr marL="609600" indent="-609600" fontAlgn="auto">
              <a:spcAft>
                <a:spcPts val="0"/>
              </a:spcAft>
              <a:buFontTx/>
              <a:buAutoNum type="arabicPeriod"/>
              <a:defRPr/>
            </a:pPr>
            <a:r>
              <a:rPr lang="hu-HU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Munkaviszony fennállása </a:t>
            </a:r>
          </a:p>
          <a:p>
            <a:pPr marL="609600" indent="-609600" fontAlgn="auto">
              <a:spcAft>
                <a:spcPts val="0"/>
              </a:spcAft>
              <a:buFontTx/>
              <a:buAutoNum type="arabicPeriod"/>
              <a:defRPr/>
            </a:pPr>
            <a:r>
              <a:rPr lang="hu-HU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Munkaviszonyból származó kötelezettség megszegése</a:t>
            </a:r>
          </a:p>
          <a:p>
            <a:pPr marL="609600" indent="-609600" fontAlgn="auto">
              <a:spcAft>
                <a:spcPts val="0"/>
              </a:spcAft>
              <a:buFontTx/>
              <a:buAutoNum type="arabicPeriod"/>
              <a:defRPr/>
            </a:pPr>
            <a:r>
              <a:rPr lang="hu-HU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Felróhatóság</a:t>
            </a:r>
          </a:p>
          <a:p>
            <a:pPr marL="609600" indent="-609600" fontAlgn="auto">
              <a:spcAft>
                <a:spcPts val="0"/>
              </a:spcAft>
              <a:buFontTx/>
              <a:buAutoNum type="arabicPeriod"/>
              <a:defRPr/>
            </a:pPr>
            <a:r>
              <a:rPr lang="hu-HU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Kár keletkezése</a:t>
            </a:r>
          </a:p>
          <a:p>
            <a:pPr marL="609600" indent="-609600" fontAlgn="auto">
              <a:spcAft>
                <a:spcPts val="0"/>
              </a:spcAft>
              <a:buFontTx/>
              <a:buAutoNum type="arabicPeriod"/>
              <a:defRPr/>
            </a:pPr>
            <a:r>
              <a:rPr lang="hu-HU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Okozati összefüggés a munkavállaló magatartása és a kár között</a:t>
            </a:r>
          </a:p>
        </p:txBody>
      </p:sp>
    </p:spTree>
    <p:extLst>
      <p:ext uri="{BB962C8B-B14F-4D97-AF65-F5344CB8AC3E}">
        <p14:creationId xmlns:p14="http://schemas.microsoft.com/office/powerpoint/2010/main" val="261362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F38BF676-2831-4468-BBD1-5D682C972FBA}" type="slidenum">
              <a:rPr lang="hu-HU" altLang="hu-HU" sz="14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45</a:t>
            </a:fld>
            <a:endParaRPr lang="hu-HU" altLang="hu-HU" sz="1400" smtClean="0">
              <a:latin typeface="Arial" panose="020B0604020202020204" pitchFamily="34" charset="0"/>
            </a:endParaRPr>
          </a:p>
        </p:txBody>
      </p:sp>
      <p:sp>
        <p:nvSpPr>
          <p:cNvPr id="16387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081087"/>
          </a:xfrm>
          <a:solidFill>
            <a:srgbClr val="FFC000"/>
          </a:solidFill>
        </p:spPr>
        <p:txBody>
          <a:bodyPr/>
          <a:lstStyle/>
          <a:p>
            <a:pPr algn="ctr">
              <a:defRPr/>
            </a:pPr>
            <a:r>
              <a:rPr lang="hu-HU" altLang="hu-HU" b="1" dirty="0" smtClean="0">
                <a:solidFill>
                  <a:schemeClr val="bg2"/>
                </a:solidFill>
              </a:rPr>
              <a:t>Kármegosztás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205038"/>
            <a:ext cx="8856662" cy="4652962"/>
          </a:xfrm>
        </p:spPr>
        <p:txBody>
          <a:bodyPr rtlCol="0">
            <a:normAutofit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u-HU" sz="28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Nem kell megtéríteni</a:t>
            </a:r>
            <a:r>
              <a:rPr lang="hu-HU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azt a kárt,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u-HU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1. amelynek bekövetkezése a károkozás idején nem volt előrelátható – „</a:t>
            </a:r>
            <a:r>
              <a:rPr lang="hu-HU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előreláthatósági klauzula</a:t>
            </a:r>
            <a:r>
              <a:rPr lang="hu-HU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”</a:t>
            </a:r>
          </a:p>
          <a:p>
            <a:pPr lvl="2" algn="just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hu-HU" sz="28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Távoli okozati összefüggés esetén </a:t>
            </a:r>
          </a:p>
          <a:p>
            <a:pPr lvl="2" algn="just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hu-HU" sz="28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Jelentősége főként: elmaradt </a:t>
            </a:r>
            <a:r>
              <a:rPr lang="hu-HU" sz="28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haszonnál</a:t>
            </a:r>
            <a:endParaRPr lang="hu-HU" sz="2800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6ACAE190-235C-47DA-8CE8-4CFA3EEEEF1A}" type="slidenum">
              <a:rPr lang="hu-HU" altLang="hu-HU" sz="14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46</a:t>
            </a:fld>
            <a:endParaRPr lang="hu-HU" altLang="hu-HU" sz="1400" smtClean="0">
              <a:latin typeface="Arial" panose="020B0604020202020204" pitchFamily="34" charset="0"/>
            </a:endParaRPr>
          </a:p>
        </p:txBody>
      </p:sp>
      <p:sp>
        <p:nvSpPr>
          <p:cNvPr id="16387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081087"/>
          </a:xfrm>
          <a:solidFill>
            <a:srgbClr val="FFC000"/>
          </a:solidFill>
        </p:spPr>
        <p:txBody>
          <a:bodyPr/>
          <a:lstStyle/>
          <a:p>
            <a:pPr algn="ctr">
              <a:defRPr/>
            </a:pPr>
            <a:r>
              <a:rPr lang="hu-HU" altLang="hu-HU" b="1" dirty="0" smtClean="0">
                <a:solidFill>
                  <a:schemeClr val="bg2"/>
                </a:solidFill>
              </a:rPr>
              <a:t>Kármegosztás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060575"/>
            <a:ext cx="8856662" cy="47974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u-HU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Nem kell megtéríteni</a:t>
            </a:r>
            <a:r>
              <a:rPr lang="hu-HU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azt a kárt,</a:t>
            </a:r>
          </a:p>
          <a:p>
            <a:pPr algn="just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u-H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hu-HU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 amelyet a </a:t>
            </a:r>
            <a:r>
              <a:rPr lang="hu-HU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munkáltató vétkes magatartása </a:t>
            </a:r>
            <a:r>
              <a:rPr lang="hu-HU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okozott, </a:t>
            </a:r>
            <a:r>
              <a:rPr lang="hu-H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hu-HU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u-H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r>
              <a:rPr lang="hu-HU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 amely abból származott, hogy a </a:t>
            </a:r>
            <a:r>
              <a:rPr lang="hu-HU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munkáltató kárenyhítési kötelezettségének nem </a:t>
            </a:r>
            <a:r>
              <a:rPr lang="hu-HU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tett eleget</a:t>
            </a:r>
            <a:r>
              <a:rPr lang="hu-H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algn="just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u-H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4. </a:t>
            </a:r>
            <a:r>
              <a:rPr lang="hu-HU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Méltányossági kármérséklés</a:t>
            </a:r>
            <a:endParaRPr lang="hu-HU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fontAlgn="auto">
              <a:spcAft>
                <a:spcPts val="0"/>
              </a:spcAft>
              <a:defRPr/>
            </a:pP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17460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96975"/>
            <a:ext cx="7772400" cy="3887788"/>
          </a:xfrm>
          <a:solidFill>
            <a:schemeClr val="hlink"/>
          </a:solidFill>
        </p:spPr>
        <p:txBody>
          <a:bodyPr/>
          <a:lstStyle/>
          <a:p>
            <a:pPr eaLnBrk="1" hangingPunct="1">
              <a:defRPr/>
            </a:pPr>
            <a:r>
              <a:rPr lang="hu-HU" b="1" dirty="0" smtClean="0">
                <a:solidFill>
                  <a:schemeClr val="bg2"/>
                </a:solidFill>
              </a:rPr>
              <a:t>MUNKAVÁLLALÓI</a:t>
            </a:r>
            <a:br>
              <a:rPr lang="hu-HU" b="1" dirty="0" smtClean="0">
                <a:solidFill>
                  <a:schemeClr val="bg2"/>
                </a:solidFill>
              </a:rPr>
            </a:br>
            <a:r>
              <a:rPr lang="hu-HU" b="1" dirty="0" smtClean="0">
                <a:solidFill>
                  <a:schemeClr val="bg2"/>
                </a:solidFill>
              </a:rPr>
              <a:t>KÁRFELELŐSSÉG FELRÓHATÓSÁG NÉLKÜL</a:t>
            </a:r>
            <a:br>
              <a:rPr lang="hu-HU" b="1" dirty="0" smtClean="0">
                <a:solidFill>
                  <a:schemeClr val="bg2"/>
                </a:solidFill>
              </a:rPr>
            </a:br>
            <a:endParaRPr lang="hu-HU" b="1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15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hlink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hu-HU" b="1" smtClean="0">
                <a:solidFill>
                  <a:schemeClr val="bg2"/>
                </a:solidFill>
              </a:rPr>
              <a:t>HÁROM TÍPUSA</a:t>
            </a:r>
          </a:p>
        </p:txBody>
      </p:sp>
      <p:sp>
        <p:nvSpPr>
          <p:cNvPr id="382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92375"/>
            <a:ext cx="8229600" cy="352742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hu-HU" sz="3600" smtClean="0"/>
              <a:t>A) ÁLTALÁNOS MEGŐRZÉSI FELELŐSSÉG</a:t>
            </a:r>
          </a:p>
          <a:p>
            <a:pPr eaLnBrk="1" hangingPunct="1">
              <a:buFontTx/>
              <a:buNone/>
              <a:defRPr/>
            </a:pPr>
            <a:r>
              <a:rPr lang="hu-HU" sz="3600" smtClean="0"/>
              <a:t>B) PÉNZTÁROSI FELELŐSSÉG</a:t>
            </a:r>
          </a:p>
          <a:p>
            <a:pPr eaLnBrk="1" hangingPunct="1">
              <a:buFontTx/>
              <a:buNone/>
              <a:defRPr/>
            </a:pPr>
            <a:r>
              <a:rPr lang="hu-HU" sz="3600" smtClean="0"/>
              <a:t>C) LELTÁRFELELŐSSÉG</a:t>
            </a:r>
          </a:p>
        </p:txBody>
      </p:sp>
    </p:spTree>
    <p:extLst>
      <p:ext uri="{BB962C8B-B14F-4D97-AF65-F5344CB8AC3E}">
        <p14:creationId xmlns:p14="http://schemas.microsoft.com/office/powerpoint/2010/main" val="167046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E4C4BC22-78A3-4008-ACB6-16760B1BE5BC}" type="slidenum">
              <a:rPr lang="hu-HU" altLang="hu-HU" sz="14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49</a:t>
            </a:fld>
            <a:endParaRPr lang="hu-HU" altLang="hu-HU" sz="1400" smtClean="0">
              <a:latin typeface="Arial" panose="020B0604020202020204" pitchFamily="34" charset="0"/>
            </a:endParaRPr>
          </a:p>
        </p:txBody>
      </p:sp>
      <p:sp>
        <p:nvSpPr>
          <p:cNvPr id="3840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92100"/>
            <a:ext cx="8229600" cy="1697038"/>
          </a:xfrm>
          <a:solidFill>
            <a:srgbClr val="FFC000"/>
          </a:solidFill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u-HU" b="1" smtClean="0">
                <a:solidFill>
                  <a:schemeClr val="bg2"/>
                </a:solidFill>
              </a:rPr>
              <a:t>A) ÁLTALÁNOS </a:t>
            </a:r>
            <a:r>
              <a:rPr lang="hu-HU" b="1" dirty="0" smtClean="0">
                <a:solidFill>
                  <a:schemeClr val="bg2"/>
                </a:solidFill>
              </a:rPr>
              <a:t>MEGŐRZÉSI </a:t>
            </a:r>
            <a:r>
              <a:rPr lang="hu-HU" b="1" dirty="0">
                <a:solidFill>
                  <a:schemeClr val="bg2"/>
                </a:solidFill>
              </a:rPr>
              <a:t>FELELŐSSÉG</a:t>
            </a:r>
          </a:p>
        </p:txBody>
      </p:sp>
      <p:sp>
        <p:nvSpPr>
          <p:cNvPr id="3840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276475"/>
            <a:ext cx="8229600" cy="403225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hu-HU" sz="37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visszaszolgáltatási vagy elszámolási kötelezettség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hu-HU" sz="37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jegyzék vagy elismervény alapján vette </a:t>
            </a:r>
            <a:r>
              <a:rPr lang="hu-HU" sz="37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át,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hu-HU" sz="37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állandó </a:t>
            </a:r>
            <a:r>
              <a:rPr lang="hu-HU" sz="37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őrizet, kizárólagos használat 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hu-HU" sz="37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hiány </a:t>
            </a:r>
            <a:endParaRPr lang="hu-HU" sz="37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0760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hu-HU" sz="3200" b="1" cap="small" dirty="0" smtClean="0"/>
              <a:t>Utasítás megtagadása, eltérés az utasítástól</a:t>
            </a:r>
            <a:br>
              <a:rPr lang="hu-HU" sz="3200" b="1" cap="small" dirty="0" smtClean="0"/>
            </a:br>
            <a:r>
              <a:rPr lang="hu-HU" sz="3200" b="1" cap="small" dirty="0" smtClean="0"/>
              <a:t>Mt. 54. § </a:t>
            </a:r>
            <a:endParaRPr lang="hu-HU" sz="3200" b="1" cap="small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hu-HU" u="sng" cap="small" dirty="0"/>
              <a:t>Köteles megtagadni</a:t>
            </a:r>
            <a:r>
              <a:rPr lang="hu-HU" dirty="0" smtClean="0"/>
              <a:t>: </a:t>
            </a:r>
            <a:r>
              <a:rPr lang="hu-HU" b="1" dirty="0" smtClean="0"/>
              <a:t> </a:t>
            </a:r>
            <a:r>
              <a:rPr lang="hu-HU" b="1" dirty="0"/>
              <a:t>más személy </a:t>
            </a:r>
            <a:r>
              <a:rPr lang="hu-HU" dirty="0" smtClean="0"/>
              <a:t>egészségét vagy a </a:t>
            </a:r>
            <a:r>
              <a:rPr lang="hu-HU" b="1" dirty="0" smtClean="0"/>
              <a:t>környezetet </a:t>
            </a:r>
            <a:r>
              <a:rPr lang="hu-HU" dirty="0"/>
              <a:t>közvetlenül és súlyosan veszélyeztető utasítás. </a:t>
            </a:r>
          </a:p>
          <a:p>
            <a:pPr marL="514350" indent="-514350">
              <a:buAutoNum type="arabicPeriod"/>
            </a:pPr>
            <a:r>
              <a:rPr lang="hu-HU" u="sng" cap="small" dirty="0" smtClean="0"/>
              <a:t>Megtagadhatja</a:t>
            </a:r>
            <a:r>
              <a:rPr lang="hu-HU" u="sng" dirty="0" smtClean="0"/>
              <a:t>: </a:t>
            </a:r>
            <a:r>
              <a:rPr lang="hu-HU" b="1" dirty="0" smtClean="0">
                <a:effectLst/>
              </a:rPr>
              <a:t>munkaviszonyra vonatkozó szabál</a:t>
            </a:r>
            <a:r>
              <a:rPr lang="hu-HU" dirty="0" smtClean="0">
                <a:effectLst/>
              </a:rPr>
              <a:t>yba ütközés</a:t>
            </a:r>
            <a:r>
              <a:rPr lang="hu-HU" dirty="0"/>
              <a:t> </a:t>
            </a:r>
            <a:r>
              <a:rPr lang="hu-HU" dirty="0" smtClean="0"/>
              <a:t>vagy a </a:t>
            </a:r>
            <a:r>
              <a:rPr lang="hu-HU" b="1" dirty="0" smtClean="0"/>
              <a:t>munkavállaló</a:t>
            </a:r>
            <a:r>
              <a:rPr lang="hu-HU" dirty="0" smtClean="0"/>
              <a:t> életét, testi épségét vagy egészségét közvetlenül és súlyosan veszélyeztetné. </a:t>
            </a:r>
            <a:endParaRPr lang="hu-HU" dirty="0" smtClean="0">
              <a:effectLst/>
            </a:endParaRPr>
          </a:p>
          <a:p>
            <a:pPr marL="514350" indent="-514350">
              <a:buAutoNum type="arabicPeriod"/>
            </a:pPr>
            <a:r>
              <a:rPr lang="hu-HU" u="sng" cap="small" dirty="0" smtClean="0"/>
              <a:t>Eltérés és figyelmeztetés</a:t>
            </a:r>
            <a:r>
              <a:rPr lang="hu-HU" u="sng" dirty="0" smtClean="0"/>
              <a:t>: </a:t>
            </a:r>
            <a:r>
              <a:rPr lang="hu-HU" dirty="0" smtClean="0"/>
              <a:t>h</a:t>
            </a:r>
            <a:r>
              <a:rPr lang="hu-HU" dirty="0" smtClean="0">
                <a:effectLst/>
              </a:rPr>
              <a:t>a ez a munkáltató kártól való megóvása miatt feltétlenül indokolt és értesítésre nincs mód.  </a:t>
            </a:r>
          </a:p>
          <a:p>
            <a:pPr marL="514350" indent="-514350">
              <a:buAutoNum type="arabicPeriod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81371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1841500"/>
          </a:xfrm>
          <a:solidFill>
            <a:schemeClr val="hlink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hu-HU" b="1" dirty="0" smtClean="0">
                <a:solidFill>
                  <a:schemeClr val="bg2"/>
                </a:solidFill>
              </a:rPr>
              <a:t>MENTESÜLÉS</a:t>
            </a:r>
          </a:p>
        </p:txBody>
      </p:sp>
      <p:sp>
        <p:nvSpPr>
          <p:cNvPr id="388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36838"/>
            <a:ext cx="8229600" cy="338296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hu-HU" dirty="0" smtClean="0"/>
              <a:t>Ha </a:t>
            </a:r>
            <a:r>
              <a:rPr lang="hu-HU" b="1" dirty="0" smtClean="0"/>
              <a:t>bizonyítja</a:t>
            </a:r>
            <a:r>
              <a:rPr lang="hu-HU" dirty="0" smtClean="0"/>
              <a:t>, 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hu-HU" sz="4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 hiányt </a:t>
            </a:r>
            <a:r>
              <a:rPr lang="hu-HU" sz="4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részéről </a:t>
            </a:r>
            <a:r>
              <a:rPr lang="hu-HU" sz="4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elháríthatatlan ok idézte elő </a:t>
            </a:r>
          </a:p>
        </p:txBody>
      </p:sp>
    </p:spTree>
    <p:extLst>
      <p:ext uri="{BB962C8B-B14F-4D97-AF65-F5344CB8AC3E}">
        <p14:creationId xmlns:p14="http://schemas.microsoft.com/office/powerpoint/2010/main" val="101289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3646A12C-A76F-4A9B-9538-CB1ECAE3AB71}" type="slidenum">
              <a:rPr lang="hu-HU" altLang="hu-HU" sz="14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51</a:t>
            </a:fld>
            <a:endParaRPr lang="hu-HU" altLang="hu-HU" sz="1400" smtClean="0">
              <a:latin typeface="Arial" panose="020B0604020202020204" pitchFamily="34" charset="0"/>
            </a:endParaRPr>
          </a:p>
        </p:txBody>
      </p:sp>
      <p:sp>
        <p:nvSpPr>
          <p:cNvPr id="391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92100"/>
            <a:ext cx="8229600" cy="1265238"/>
          </a:xfrm>
          <a:solidFill>
            <a:srgbClr val="FFC000"/>
          </a:solidFill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u-HU" b="1" dirty="0" smtClean="0">
                <a:solidFill>
                  <a:schemeClr val="bg2"/>
                </a:solidFill>
              </a:rPr>
              <a:t>B) PÉNZTÁROSI </a:t>
            </a:r>
            <a:r>
              <a:rPr lang="hu-HU" b="1" dirty="0">
                <a:solidFill>
                  <a:schemeClr val="bg2"/>
                </a:solidFill>
              </a:rPr>
              <a:t>FELELŐSSÉG</a:t>
            </a:r>
          </a:p>
        </p:txBody>
      </p:sp>
      <p:sp>
        <p:nvSpPr>
          <p:cNvPr id="391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7950" y="1844675"/>
            <a:ext cx="8928100" cy="4876800"/>
          </a:xfrm>
        </p:spPr>
        <p:txBody>
          <a:bodyPr rtlCol="0">
            <a:normAutofit/>
          </a:bodyPr>
          <a:lstStyle/>
          <a:p>
            <a:pPr marL="0" indent="0"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hu-HU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ALANYI KÖRE: </a:t>
            </a:r>
            <a:endParaRPr lang="hu-HU" sz="40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hu-HU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Pénztárost</a:t>
            </a:r>
            <a:r>
              <a:rPr lang="hu-HU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pénzkezelőt vagy </a:t>
            </a:r>
            <a:r>
              <a:rPr lang="hu-HU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értékkezelőt</a:t>
            </a:r>
            <a:endParaRPr lang="hu-HU" sz="4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hu-HU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Akkor is, ha jegyzék vagy elismervény nélkül vette </a:t>
            </a:r>
            <a:r>
              <a:rPr lang="hu-HU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át</a:t>
            </a:r>
            <a:endParaRPr lang="hu-HU" sz="4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hu-HU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Korlátlan felelősség </a:t>
            </a:r>
            <a:r>
              <a:rPr lang="hu-HU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terheli</a:t>
            </a:r>
            <a:endParaRPr lang="hu-HU" sz="4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451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FF8F881C-554D-40FD-A042-A01E2CD21689}" type="slidenum">
              <a:rPr lang="hu-HU" altLang="hu-HU" sz="14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52</a:t>
            </a:fld>
            <a:endParaRPr lang="hu-HU" altLang="hu-HU" sz="1400" smtClean="0">
              <a:latin typeface="Arial" panose="020B0604020202020204" pitchFamily="34" charset="0"/>
            </a:endParaRPr>
          </a:p>
        </p:txBody>
      </p:sp>
      <p:sp>
        <p:nvSpPr>
          <p:cNvPr id="393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260350"/>
            <a:ext cx="7924800" cy="1081088"/>
          </a:xfrm>
          <a:solidFill>
            <a:srgbClr val="FFC000"/>
          </a:solidFill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u-HU" b="1" dirty="0" smtClean="0">
                <a:solidFill>
                  <a:schemeClr val="bg2"/>
                </a:solidFill>
              </a:rPr>
              <a:t>C) LELTÁRFELELŐSSÉG</a:t>
            </a:r>
            <a:endParaRPr lang="hu-HU" b="1" dirty="0">
              <a:solidFill>
                <a:schemeClr val="bg2"/>
              </a:solidFill>
            </a:endParaRPr>
          </a:p>
        </p:txBody>
      </p:sp>
      <p:sp>
        <p:nvSpPr>
          <p:cNvPr id="393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7950" y="1844675"/>
            <a:ext cx="8856663" cy="467995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sz="3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Írásbeli </a:t>
            </a:r>
            <a:r>
              <a:rPr lang="hu-HU" sz="34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leltárfelelősségi </a:t>
            </a:r>
            <a:r>
              <a:rPr lang="hu-HU" sz="34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megállapodás</a:t>
            </a:r>
            <a:endParaRPr lang="hu-HU" sz="3400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fontAlgn="auto">
              <a:spcAft>
                <a:spcPts val="0"/>
              </a:spcAft>
              <a:defRPr/>
            </a:pPr>
            <a:r>
              <a:rPr lang="hu-HU" sz="3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Leltári készlet szabályszerű </a:t>
            </a:r>
            <a:r>
              <a:rPr lang="hu-HU" sz="34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átadása-átvétele</a:t>
            </a:r>
            <a:r>
              <a:rPr lang="hu-HU" sz="3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fontAlgn="auto">
              <a:spcAft>
                <a:spcPts val="0"/>
              </a:spcAft>
              <a:defRPr/>
            </a:pPr>
            <a:r>
              <a:rPr lang="hu-HU" sz="3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Leltárfelvétel </a:t>
            </a:r>
            <a:r>
              <a:rPr lang="hu-HU" sz="3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 </a:t>
            </a:r>
            <a:r>
              <a:rPr lang="hu-HU" sz="34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Leltárhiány</a:t>
            </a:r>
            <a:endParaRPr lang="hu-HU" sz="3400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fontAlgn="auto">
              <a:spcAft>
                <a:spcPts val="0"/>
              </a:spcAft>
              <a:defRPr/>
            </a:pPr>
            <a:r>
              <a:rPr lang="hu-HU" sz="3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Min</a:t>
            </a:r>
            <a:r>
              <a:rPr lang="hu-HU" sz="3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 a </a:t>
            </a:r>
            <a:r>
              <a:rPr lang="hu-HU" sz="34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leltáridőszak felében</a:t>
            </a:r>
            <a:r>
              <a:rPr lang="hu-HU" sz="3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hu-HU" sz="3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munkaviszony</a:t>
            </a:r>
            <a:endParaRPr lang="hu-HU" sz="3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fontAlgn="auto">
              <a:spcAft>
                <a:spcPts val="0"/>
              </a:spcAft>
              <a:defRPr/>
            </a:pPr>
            <a:r>
              <a:rPr lang="hu-HU" sz="3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Nem felelős </a:t>
            </a:r>
            <a:r>
              <a:rPr lang="hu-HU" sz="3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is kezel – előzetes hozzájárulás</a:t>
            </a:r>
            <a:endParaRPr lang="hu-HU" sz="3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1335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1D093024-4662-45C7-A6D4-BCADA6C1D226}" type="slidenum">
              <a:rPr lang="hu-HU" altLang="hu-HU" sz="14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53</a:t>
            </a:fld>
            <a:endParaRPr lang="hu-HU" altLang="hu-HU" sz="1400" smtClean="0">
              <a:latin typeface="Arial" panose="020B0604020202020204" pitchFamily="34" charset="0"/>
            </a:endParaRPr>
          </a:p>
        </p:txBody>
      </p:sp>
      <p:sp>
        <p:nvSpPr>
          <p:cNvPr id="394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15888"/>
            <a:ext cx="8229600" cy="1217612"/>
          </a:xfrm>
          <a:solidFill>
            <a:srgbClr val="FFC000"/>
          </a:solidFill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u-HU" sz="3600" b="1" dirty="0" smtClean="0">
                <a:solidFill>
                  <a:schemeClr val="bg2"/>
                </a:solidFill>
              </a:rPr>
              <a:t>LELTÁRHIÁNY</a:t>
            </a:r>
            <a:endParaRPr lang="hu-HU" sz="3600" b="1" dirty="0">
              <a:solidFill>
                <a:schemeClr val="bg2"/>
              </a:solidFill>
            </a:endParaRPr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700213"/>
            <a:ext cx="8229600" cy="4818062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u-HU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- az értékesítésre, forgalmazásra vagy kezelésre szabályszerűen átadott és átvett anyagban (</a:t>
            </a:r>
            <a:r>
              <a:rPr lang="hu-HU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leltári készlet</a:t>
            </a:r>
            <a:r>
              <a:rPr lang="hu-HU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) </a:t>
            </a:r>
          </a:p>
          <a:p>
            <a:pPr algn="just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u-HU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- </a:t>
            </a:r>
            <a:r>
              <a:rPr lang="hu-HU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ismeretlen </a:t>
            </a:r>
            <a:r>
              <a:rPr lang="hu-HU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okból </a:t>
            </a:r>
            <a:r>
              <a:rPr lang="hu-HU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hiány </a:t>
            </a:r>
            <a:r>
              <a:rPr lang="hu-HU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keletkezett, </a:t>
            </a:r>
          </a:p>
          <a:p>
            <a:pPr algn="just" fontAlgn="auto">
              <a:spcAft>
                <a:spcPts val="0"/>
              </a:spcAft>
              <a:buFontTx/>
              <a:buChar char="-"/>
              <a:defRPr/>
            </a:pPr>
            <a:r>
              <a:rPr lang="hu-HU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 hiány meghaladja a </a:t>
            </a:r>
            <a:r>
              <a:rPr lang="hu-HU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forgalmi veszteséget </a:t>
            </a:r>
            <a:r>
              <a:rPr lang="hu-H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(ún. káló</a:t>
            </a:r>
            <a:r>
              <a:rPr lang="hu-HU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hu-HU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Természetes mennyiségi csökkenés</a:t>
            </a: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hu-HU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Kezeléssel járó veszteség </a:t>
            </a:r>
          </a:p>
        </p:txBody>
      </p:sp>
    </p:spTree>
    <p:extLst>
      <p:ext uri="{BB962C8B-B14F-4D97-AF65-F5344CB8AC3E}">
        <p14:creationId xmlns:p14="http://schemas.microsoft.com/office/powerpoint/2010/main" val="175635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785813"/>
            <a:ext cx="7772400" cy="4875212"/>
          </a:xfrm>
          <a:solidFill>
            <a:schemeClr val="hlink"/>
          </a:solidFill>
        </p:spPr>
        <p:txBody>
          <a:bodyPr/>
          <a:lstStyle/>
          <a:p>
            <a:pPr eaLnBrk="1" hangingPunct="1">
              <a:defRPr/>
            </a:pPr>
            <a:r>
              <a:rPr lang="hu-HU" sz="6000" b="1" dirty="0" smtClean="0">
                <a:solidFill>
                  <a:schemeClr val="bg2"/>
                </a:solidFill>
              </a:rPr>
              <a:t>A </a:t>
            </a:r>
            <a:r>
              <a:rPr lang="hu-HU" sz="6000" b="1" u="sng" dirty="0" smtClean="0">
                <a:solidFill>
                  <a:schemeClr val="bg2"/>
                </a:solidFill>
              </a:rPr>
              <a:t>MUNKÁLTATÓ</a:t>
            </a:r>
            <a:r>
              <a:rPr lang="hu-HU" sz="6000" b="1" dirty="0" smtClean="0">
                <a:solidFill>
                  <a:schemeClr val="bg2"/>
                </a:solidFill>
              </a:rPr>
              <a:t> KÁRTÉRÍTÉSI FELELŐSSÉGE</a:t>
            </a:r>
            <a:br>
              <a:rPr lang="hu-HU" sz="6000" b="1" dirty="0" smtClean="0">
                <a:solidFill>
                  <a:schemeClr val="bg2"/>
                </a:solidFill>
              </a:rPr>
            </a:br>
            <a:endParaRPr lang="hu-HU" sz="6000" b="1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1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206500"/>
          </a:xfrm>
          <a:solidFill>
            <a:schemeClr val="hlink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hu-HU" sz="3600" b="1" dirty="0" smtClean="0">
                <a:solidFill>
                  <a:schemeClr val="bg2"/>
                </a:solidFill>
              </a:rPr>
              <a:t>Munkáltatói kárfelelősség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4105275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hu-HU" sz="4400" dirty="0" smtClean="0"/>
              <a:t>A munkáltató köteles megtéríteni a munkavállalónak</a:t>
            </a:r>
          </a:p>
          <a:p>
            <a:pPr>
              <a:buFontTx/>
              <a:buChar char="-"/>
              <a:defRPr/>
            </a:pPr>
            <a:r>
              <a:rPr lang="hu-HU" sz="4400" dirty="0" smtClean="0"/>
              <a:t>a </a:t>
            </a:r>
            <a:r>
              <a:rPr lang="hu-HU" sz="4400" b="1" dirty="0" smtClean="0"/>
              <a:t>munkaviszonnyal összefüggésben </a:t>
            </a:r>
          </a:p>
          <a:p>
            <a:pPr>
              <a:buFontTx/>
              <a:buChar char="-"/>
              <a:defRPr/>
            </a:pPr>
            <a:r>
              <a:rPr lang="hu-HU" sz="4400" b="1" dirty="0" smtClean="0"/>
              <a:t>okozott </a:t>
            </a:r>
            <a:r>
              <a:rPr lang="hu-HU" sz="4400" dirty="0" smtClean="0"/>
              <a:t>kárt.</a:t>
            </a:r>
          </a:p>
        </p:txBody>
      </p:sp>
    </p:spTree>
    <p:extLst>
      <p:ext uri="{BB962C8B-B14F-4D97-AF65-F5344CB8AC3E}">
        <p14:creationId xmlns:p14="http://schemas.microsoft.com/office/powerpoint/2010/main" val="271499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hlink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hu-HU" b="1" smtClean="0">
                <a:solidFill>
                  <a:schemeClr val="bg2"/>
                </a:solidFill>
              </a:rPr>
              <a:t>FELTÉTELEI</a:t>
            </a:r>
          </a:p>
        </p:txBody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6563" y="2428875"/>
            <a:ext cx="8229600" cy="44640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hu-HU" sz="4000" dirty="0" smtClean="0"/>
              <a:t>1. Munkaviszony fennállása</a:t>
            </a:r>
          </a:p>
          <a:p>
            <a:pPr eaLnBrk="1" hangingPunct="1">
              <a:buFontTx/>
              <a:buNone/>
              <a:defRPr/>
            </a:pPr>
            <a:r>
              <a:rPr lang="hu-HU" sz="4000" dirty="0" smtClean="0"/>
              <a:t>2. Munkaviszonnyal összefüggés</a:t>
            </a:r>
          </a:p>
          <a:p>
            <a:pPr eaLnBrk="1" hangingPunct="1">
              <a:buFontTx/>
              <a:buNone/>
              <a:defRPr/>
            </a:pPr>
            <a:r>
              <a:rPr lang="hu-HU" sz="4000" dirty="0" smtClean="0"/>
              <a:t>3. Kár bekövetkezése</a:t>
            </a:r>
          </a:p>
          <a:p>
            <a:pPr eaLnBrk="1" hangingPunct="1">
              <a:buFontTx/>
              <a:buNone/>
              <a:defRPr/>
            </a:pPr>
            <a:endParaRPr lang="en-GB" sz="4000" dirty="0" smtClean="0"/>
          </a:p>
        </p:txBody>
      </p:sp>
    </p:spTree>
    <p:extLst>
      <p:ext uri="{BB962C8B-B14F-4D97-AF65-F5344CB8AC3E}">
        <p14:creationId xmlns:p14="http://schemas.microsoft.com/office/powerpoint/2010/main" val="267597953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206500"/>
          </a:xfrm>
          <a:solidFill>
            <a:schemeClr val="hlink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hu-HU" sz="3600" b="1" dirty="0" smtClean="0">
                <a:solidFill>
                  <a:schemeClr val="bg2"/>
                </a:solidFill>
              </a:rPr>
              <a:t>KIMENTÉS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5370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hu-HU" sz="3800" dirty="0" smtClean="0"/>
              <a:t>a) </a:t>
            </a:r>
            <a:r>
              <a:rPr lang="hu-HU" sz="3800" dirty="0"/>
              <a:t>A</a:t>
            </a:r>
            <a:r>
              <a:rPr lang="hu-HU" sz="3800" dirty="0" smtClean="0"/>
              <a:t> kárt az </a:t>
            </a:r>
            <a:r>
              <a:rPr lang="hu-HU" sz="3800" b="1" dirty="0" smtClean="0"/>
              <a:t>ellenőrzési körén kívül eső </a:t>
            </a:r>
            <a:r>
              <a:rPr lang="hu-HU" sz="3800" dirty="0" smtClean="0"/>
              <a:t>körülmény okozta, </a:t>
            </a:r>
          </a:p>
          <a:p>
            <a:pPr marL="0" indent="0">
              <a:buFontTx/>
              <a:buNone/>
              <a:defRPr/>
            </a:pPr>
            <a:r>
              <a:rPr lang="hu-HU" sz="3800" dirty="0" smtClean="0"/>
              <a:t>amellyel </a:t>
            </a:r>
            <a:r>
              <a:rPr lang="hu-HU" sz="3800" b="1" dirty="0" smtClean="0"/>
              <a:t>nem kellett számolnia </a:t>
            </a:r>
            <a:r>
              <a:rPr lang="hu-HU" sz="3800" dirty="0" smtClean="0"/>
              <a:t>és </a:t>
            </a:r>
          </a:p>
          <a:p>
            <a:pPr marL="0" indent="0">
              <a:buFontTx/>
              <a:buNone/>
              <a:defRPr/>
            </a:pPr>
            <a:r>
              <a:rPr lang="hu-HU" sz="3800" b="1" dirty="0" smtClean="0"/>
              <a:t>nem volt elvárható</a:t>
            </a:r>
            <a:r>
              <a:rPr lang="hu-HU" sz="3800" dirty="0" smtClean="0"/>
              <a:t>, hogy a károkozó körülmény bekövetkezését </a:t>
            </a:r>
            <a:r>
              <a:rPr lang="hu-HU" sz="3800" b="1" dirty="0" smtClean="0"/>
              <a:t>elkerülje </a:t>
            </a:r>
            <a:r>
              <a:rPr lang="hu-HU" sz="3800" dirty="0" smtClean="0"/>
              <a:t>vagy a kárt </a:t>
            </a:r>
            <a:r>
              <a:rPr lang="hu-HU" sz="3800" b="1" dirty="0" smtClean="0"/>
              <a:t>elhárítsa</a:t>
            </a:r>
            <a:r>
              <a:rPr lang="hu-HU" sz="3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2191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206500"/>
          </a:xfrm>
          <a:solidFill>
            <a:schemeClr val="hlink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hu-HU" sz="3600" b="1" dirty="0" smtClean="0">
                <a:solidFill>
                  <a:schemeClr val="bg2"/>
                </a:solidFill>
              </a:rPr>
              <a:t>KIMENTÉS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5370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hu-HU" sz="4600" dirty="0" smtClean="0"/>
              <a:t>b) </a:t>
            </a:r>
            <a:r>
              <a:rPr lang="hu-HU" sz="4600" b="1" dirty="0" smtClean="0"/>
              <a:t>Kizárólag </a:t>
            </a:r>
          </a:p>
          <a:p>
            <a:pPr marL="0" indent="0">
              <a:buFontTx/>
              <a:buNone/>
              <a:defRPr/>
            </a:pPr>
            <a:r>
              <a:rPr lang="hu-HU" sz="4600" dirty="0" smtClean="0"/>
              <a:t>	a </a:t>
            </a:r>
            <a:r>
              <a:rPr lang="hu-HU" sz="4600" b="1" dirty="0" smtClean="0"/>
              <a:t>károsult </a:t>
            </a:r>
          </a:p>
          <a:p>
            <a:pPr marL="0" indent="0">
              <a:buFontTx/>
              <a:buNone/>
              <a:defRPr/>
            </a:pPr>
            <a:r>
              <a:rPr lang="hu-HU" sz="4600" b="1" dirty="0" smtClean="0"/>
              <a:t>	elháríthatatlan 	magatartása </a:t>
            </a:r>
            <a:r>
              <a:rPr lang="hu-HU" sz="4600" dirty="0" smtClean="0"/>
              <a:t>okozta.</a:t>
            </a:r>
          </a:p>
        </p:txBody>
      </p:sp>
    </p:spTree>
    <p:extLst>
      <p:ext uri="{BB962C8B-B14F-4D97-AF65-F5344CB8AC3E}">
        <p14:creationId xmlns:p14="http://schemas.microsoft.com/office/powerpoint/2010/main" val="394809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4FDB2590-F3C4-43BA-AE33-0C197D8CF11C}" type="slidenum">
              <a:rPr lang="hu-HU" altLang="hu-HU" sz="14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59</a:t>
            </a:fld>
            <a:endParaRPr lang="hu-HU" altLang="hu-HU" sz="1400" smtClean="0">
              <a:latin typeface="Arial" panose="020B0604020202020204" pitchFamily="34" charset="0"/>
            </a:endParaRPr>
          </a:p>
        </p:txBody>
      </p:sp>
      <p:sp>
        <p:nvSpPr>
          <p:cNvPr id="16387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081087"/>
          </a:xfrm>
          <a:solidFill>
            <a:srgbClr val="FFC000"/>
          </a:solidFill>
        </p:spPr>
        <p:txBody>
          <a:bodyPr/>
          <a:lstStyle/>
          <a:p>
            <a:pPr algn="ctr">
              <a:defRPr/>
            </a:pPr>
            <a:r>
              <a:rPr lang="hu-HU" altLang="hu-HU" b="1" dirty="0" smtClean="0">
                <a:solidFill>
                  <a:schemeClr val="bg2"/>
                </a:solidFill>
              </a:rPr>
              <a:t>Kármegosztás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12875"/>
            <a:ext cx="8856662" cy="5445125"/>
          </a:xfrm>
        </p:spPr>
        <p:txBody>
          <a:bodyPr rtlCol="0">
            <a:normAutofit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u-HU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Nem kell megtéríteni</a:t>
            </a:r>
            <a:r>
              <a:rPr lang="hu-HU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azt a kárt,</a:t>
            </a: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FontTx/>
              <a:buNone/>
              <a:defRPr/>
            </a:pPr>
            <a:r>
              <a:rPr lang="hu-H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1. bekövetkezése </a:t>
            </a:r>
            <a:r>
              <a:rPr lang="hu-HU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 károkozás idején </a:t>
            </a:r>
            <a:r>
              <a:rPr lang="hu-HU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nem volt előrelátható </a:t>
            </a:r>
            <a:endParaRPr lang="hu-HU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FontTx/>
              <a:buNone/>
              <a:defRPr/>
            </a:pPr>
            <a:r>
              <a:rPr lang="hu-H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hu-HU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 A</a:t>
            </a:r>
            <a:r>
              <a:rPr lang="hu-H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hu-HU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munkavállaló </a:t>
            </a:r>
            <a:r>
              <a:rPr lang="hu-HU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vétkes magatartása </a:t>
            </a:r>
            <a:r>
              <a:rPr lang="hu-H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okozott 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u-H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3. A munkavállaló </a:t>
            </a:r>
            <a:r>
              <a:rPr lang="hu-HU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kárenyhítési kötelezettségének nem </a:t>
            </a:r>
            <a:r>
              <a:rPr lang="hu-HU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tett eleget</a:t>
            </a:r>
            <a:r>
              <a:rPr lang="hu-H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algn="just" fontAlgn="auto">
              <a:spcAft>
                <a:spcPts val="0"/>
              </a:spcAft>
              <a:defRPr/>
            </a:pP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27028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6046" y="620688"/>
            <a:ext cx="8229600" cy="54620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hu-HU" b="1" cap="all" dirty="0" smtClean="0"/>
          </a:p>
          <a:p>
            <a:pPr marL="0" indent="0" algn="ctr">
              <a:buNone/>
            </a:pPr>
            <a:r>
              <a:rPr lang="hu-HU" b="1" cap="all" dirty="0" smtClean="0"/>
              <a:t>Figyelmeztetés</a:t>
            </a:r>
          </a:p>
          <a:p>
            <a:pPr marL="0" indent="0" algn="ctr">
              <a:buNone/>
            </a:pPr>
            <a:r>
              <a:rPr lang="hu-HU" b="1" cap="all" dirty="0" smtClean="0"/>
              <a:t> </a:t>
            </a:r>
          </a:p>
          <a:p>
            <a:pPr marL="0" indent="0" algn="ctr">
              <a:buNone/>
            </a:pPr>
            <a:r>
              <a:rPr lang="hu-HU" b="1" i="1" cap="all" dirty="0" smtClean="0">
                <a:solidFill>
                  <a:srgbClr val="FF0000"/>
                </a:solidFill>
              </a:rPr>
              <a:t>Hátrányos jogkövetkezmény </a:t>
            </a:r>
          </a:p>
          <a:p>
            <a:pPr marL="0" indent="0" algn="ctr">
              <a:buNone/>
            </a:pPr>
            <a:endParaRPr lang="hu-HU" b="1" cap="all" dirty="0" smtClean="0"/>
          </a:p>
          <a:p>
            <a:pPr marL="0" indent="0" algn="ctr">
              <a:buNone/>
            </a:pPr>
            <a:r>
              <a:rPr lang="hu-HU" b="1" cap="all" dirty="0" smtClean="0"/>
              <a:t>Munkaviszony megszüntetése </a:t>
            </a:r>
          </a:p>
          <a:p>
            <a:pPr marL="0" indent="0" algn="ctr">
              <a:buNone/>
            </a:pPr>
            <a:endParaRPr lang="hu-HU" b="1" cap="all" dirty="0" smtClean="0"/>
          </a:p>
          <a:p>
            <a:pPr marL="0" indent="0" algn="ctr">
              <a:buNone/>
            </a:pPr>
            <a:r>
              <a:rPr lang="hu-HU" b="1" dirty="0" smtClean="0"/>
              <a:t>Kettős értékelés tilalma! </a:t>
            </a:r>
            <a:endParaRPr lang="hu-HU" b="1" cap="all" dirty="0"/>
          </a:p>
        </p:txBody>
      </p:sp>
      <p:sp>
        <p:nvSpPr>
          <p:cNvPr id="4" name="Lefelé nyíl 3"/>
          <p:cNvSpPr/>
          <p:nvPr/>
        </p:nvSpPr>
        <p:spPr>
          <a:xfrm>
            <a:off x="4334882" y="1888994"/>
            <a:ext cx="484632" cy="576064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Lefelé nyíl 4"/>
          <p:cNvSpPr/>
          <p:nvPr/>
        </p:nvSpPr>
        <p:spPr>
          <a:xfrm>
            <a:off x="4348530" y="2924944"/>
            <a:ext cx="484632" cy="631087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2976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>
              <a:defRPr/>
            </a:pPr>
            <a:r>
              <a:rPr lang="hu-HU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KÁR MÉRSÉKLÉSE </a:t>
            </a:r>
            <a:endParaRPr lang="hu-HU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69265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hu-HU" sz="3000" dirty="0" smtClean="0"/>
              <a:t>A </a:t>
            </a:r>
            <a:r>
              <a:rPr lang="hu-HU" sz="30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bíróság</a:t>
            </a:r>
            <a:r>
              <a:rPr lang="hu-HU" sz="3000" dirty="0" smtClean="0"/>
              <a:t> a munkáltatót </a:t>
            </a:r>
            <a:r>
              <a:rPr lang="hu-HU" sz="3000" b="1" dirty="0" smtClean="0"/>
              <a:t>rendkívüli méltánylást érdemlő körülmények</a:t>
            </a:r>
            <a:r>
              <a:rPr lang="hu-HU" sz="3000" dirty="0" smtClean="0"/>
              <a:t> alapján a kártérítés alól részben mentesítheti. </a:t>
            </a:r>
          </a:p>
          <a:p>
            <a:pPr>
              <a:buFontTx/>
              <a:buNone/>
              <a:defRPr/>
            </a:pPr>
            <a:r>
              <a:rPr lang="hu-HU" sz="3000" dirty="0" smtClean="0"/>
              <a:t>Ennek során különösen </a:t>
            </a:r>
          </a:p>
          <a:p>
            <a:pPr>
              <a:defRPr/>
            </a:pPr>
            <a:r>
              <a:rPr lang="hu-HU" sz="3000" dirty="0" smtClean="0"/>
              <a:t>a </a:t>
            </a:r>
            <a:r>
              <a:rPr lang="hu-HU" sz="3000" b="1" dirty="0" smtClean="0"/>
              <a:t>felek vagyoni helyzetét</a:t>
            </a:r>
            <a:r>
              <a:rPr lang="hu-HU" sz="3000" dirty="0" smtClean="0"/>
              <a:t>, </a:t>
            </a:r>
          </a:p>
          <a:p>
            <a:pPr>
              <a:defRPr/>
            </a:pPr>
            <a:r>
              <a:rPr lang="hu-HU" sz="3000" dirty="0" smtClean="0"/>
              <a:t>a </a:t>
            </a:r>
            <a:r>
              <a:rPr lang="hu-HU" sz="3000" b="1" dirty="0" smtClean="0"/>
              <a:t>jogsértés súlyát</a:t>
            </a:r>
            <a:r>
              <a:rPr lang="hu-HU" sz="3000" dirty="0" smtClean="0"/>
              <a:t>, </a:t>
            </a:r>
          </a:p>
          <a:p>
            <a:pPr>
              <a:defRPr/>
            </a:pPr>
            <a:r>
              <a:rPr lang="hu-HU" sz="3000" dirty="0" smtClean="0"/>
              <a:t>a </a:t>
            </a:r>
            <a:r>
              <a:rPr lang="hu-HU" sz="3000" b="1" dirty="0" smtClean="0"/>
              <a:t>kártérítés teljesítésének</a:t>
            </a:r>
            <a:r>
              <a:rPr lang="hu-HU" sz="3000" dirty="0" smtClean="0"/>
              <a:t> következményeit értékeli. </a:t>
            </a:r>
          </a:p>
          <a:p>
            <a:pPr>
              <a:defRPr/>
            </a:pPr>
            <a:endParaRPr lang="hu-HU" sz="2400" dirty="0" smtClean="0"/>
          </a:p>
        </p:txBody>
      </p:sp>
    </p:spTree>
    <p:extLst>
      <p:ext uri="{BB962C8B-B14F-4D97-AF65-F5344CB8AC3E}">
        <p14:creationId xmlns:p14="http://schemas.microsoft.com/office/powerpoint/2010/main" val="411635542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ChangeArrowheads="1"/>
          </p:cNvSpPr>
          <p:nvPr>
            <p:ph type="title" idx="4294967295"/>
          </p:nvPr>
        </p:nvSpPr>
        <p:spPr>
          <a:solidFill>
            <a:schemeClr val="hlink"/>
          </a:solidFill>
        </p:spPr>
        <p:txBody>
          <a:bodyPr anchor="b">
            <a:normAutofit fontScale="90000"/>
          </a:bodyPr>
          <a:lstStyle/>
          <a:p>
            <a:pPr algn="ctr" eaLnBrk="1" hangingPunct="1">
              <a:defRPr/>
            </a:pPr>
            <a:r>
              <a:rPr lang="hu-HU" b="1" dirty="0" smtClean="0">
                <a:solidFill>
                  <a:schemeClr val="bg2"/>
                </a:solidFill>
              </a:rPr>
              <a:t>ÉLETBEN, EGÉSZSÉGBEN ÉS TESTI ÉPSÉGBEN </a:t>
            </a:r>
            <a:endParaRPr lang="en-GB" b="1" dirty="0" smtClean="0">
              <a:solidFill>
                <a:schemeClr val="bg2"/>
              </a:solidFill>
            </a:endParaRPr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060575"/>
            <a:ext cx="8229600" cy="4608513"/>
          </a:xfrm>
        </p:spPr>
        <p:txBody>
          <a:bodyPr/>
          <a:lstStyle/>
          <a:p>
            <a:pPr eaLnBrk="1" hangingPunct="1">
              <a:defRPr/>
            </a:pPr>
            <a:r>
              <a:rPr lang="hu-HU" smtClean="0"/>
              <a:t>Munkahelyi balesetből eredő egészségsérelem</a:t>
            </a:r>
          </a:p>
          <a:p>
            <a:pPr eaLnBrk="1" hangingPunct="1">
              <a:defRPr/>
            </a:pPr>
            <a:r>
              <a:rPr lang="hu-HU" smtClean="0"/>
              <a:t>Foglalkozási megbetegedésből eredő egészségsérelem</a:t>
            </a:r>
          </a:p>
          <a:p>
            <a:pPr eaLnBrk="1" hangingPunct="1">
              <a:defRPr/>
            </a:pPr>
            <a:r>
              <a:rPr lang="hu-HU" smtClean="0"/>
              <a:t>Egyéb egészségsérelem </a:t>
            </a:r>
          </a:p>
          <a:p>
            <a:pPr lvl="1" eaLnBrk="1" hangingPunct="1">
              <a:defRPr/>
            </a:pPr>
            <a:r>
              <a:rPr lang="hu-HU" smtClean="0"/>
              <a:t>Pl. munkahelyi konfliktushelyzetre visszavezethető egészségsérelem</a:t>
            </a: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87750348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4535488"/>
          </a:xfrm>
        </p:spPr>
        <p:txBody>
          <a:bodyPr/>
          <a:lstStyle/>
          <a:p>
            <a:pPr>
              <a:defRPr/>
            </a:pPr>
            <a:r>
              <a:rPr lang="hu-HU" sz="2800" dirty="0" smtClean="0"/>
              <a:t>A </a:t>
            </a:r>
            <a:r>
              <a:rPr lang="hu-HU" sz="2800" b="1" dirty="0" smtClean="0"/>
              <a:t>szokásos</a:t>
            </a:r>
            <a:r>
              <a:rPr lang="hu-HU" sz="2800" dirty="0" smtClean="0"/>
              <a:t> </a:t>
            </a:r>
            <a:r>
              <a:rPr lang="hu-HU" sz="2800" b="1" dirty="0" smtClean="0"/>
              <a:t>életvitel </a:t>
            </a:r>
            <a:r>
              <a:rPr lang="hu-HU" sz="2800" dirty="0" smtClean="0"/>
              <a:t>körében használt dolgok: munkahelyre való bevitelét a munkáltató nem tilthatja meg</a:t>
            </a:r>
          </a:p>
          <a:p>
            <a:pPr>
              <a:defRPr/>
            </a:pPr>
            <a:r>
              <a:rPr lang="hu-HU" sz="2800" dirty="0" smtClean="0"/>
              <a:t>A </a:t>
            </a:r>
            <a:r>
              <a:rPr lang="hu-HU" sz="2800" b="1" dirty="0" smtClean="0"/>
              <a:t>munkába járáshoz vagy a munkavégzéshez</a:t>
            </a:r>
            <a:r>
              <a:rPr lang="hu-HU" sz="2800" dirty="0" smtClean="0"/>
              <a:t> </a:t>
            </a:r>
            <a:r>
              <a:rPr lang="hu-HU" sz="2800" b="1" dirty="0" smtClean="0"/>
              <a:t>nem szükséges</a:t>
            </a:r>
            <a:r>
              <a:rPr lang="hu-HU" sz="2800" dirty="0" smtClean="0"/>
              <a:t> dolgok:  munkáltató engedélyével vihetők be a munkahelyre.</a:t>
            </a:r>
          </a:p>
          <a:p>
            <a:pPr>
              <a:defRPr/>
            </a:pPr>
            <a:r>
              <a:rPr lang="hu-HU" sz="2800" dirty="0" smtClean="0"/>
              <a:t>Megsértése – szándékos károkozásnál felel a munkáltató.</a:t>
            </a:r>
          </a:p>
          <a:p>
            <a:pPr eaLnBrk="1" hangingPunct="1">
              <a:defRPr/>
            </a:pPr>
            <a:endParaRPr lang="hu-HU" sz="2800" dirty="0" smtClean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 idx="4294967295"/>
          </p:nvPr>
        </p:nvSpPr>
        <p:spPr>
          <a:solidFill>
            <a:schemeClr val="hlink"/>
          </a:solidFill>
        </p:spPr>
        <p:txBody>
          <a:bodyPr anchor="b"/>
          <a:lstStyle/>
          <a:p>
            <a:pPr algn="ctr" eaLnBrk="1" hangingPunct="1">
              <a:defRPr/>
            </a:pPr>
            <a:r>
              <a:rPr lang="hu-HU" b="1" dirty="0" smtClean="0">
                <a:solidFill>
                  <a:schemeClr val="bg2"/>
                </a:solidFill>
              </a:rPr>
              <a:t>MUNKAHELYRE BEVITT DOLGOK</a:t>
            </a:r>
            <a:endParaRPr lang="en-GB" b="1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39800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88913"/>
            <a:ext cx="8229600" cy="1008062"/>
          </a:xfrm>
          <a:solidFill>
            <a:schemeClr val="hlink"/>
          </a:solidFill>
        </p:spPr>
        <p:txBody>
          <a:bodyPr anchor="b"/>
          <a:lstStyle/>
          <a:p>
            <a:pPr algn="ctr" eaLnBrk="1" hangingPunct="1">
              <a:defRPr/>
            </a:pPr>
            <a:r>
              <a:rPr lang="hu-HU" b="1" dirty="0" smtClean="0">
                <a:solidFill>
                  <a:schemeClr val="bg2"/>
                </a:solidFill>
              </a:rPr>
              <a:t>EGYÉB KÁROK</a:t>
            </a:r>
            <a:endParaRPr lang="en-GB" b="1" dirty="0" smtClean="0">
              <a:solidFill>
                <a:schemeClr val="bg2"/>
              </a:solidFill>
            </a:endParaRPr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00213"/>
            <a:ext cx="8229600" cy="4681537"/>
          </a:xfrm>
        </p:spPr>
        <p:txBody>
          <a:bodyPr/>
          <a:lstStyle/>
          <a:p>
            <a:pPr eaLnBrk="1" hangingPunct="1">
              <a:defRPr/>
            </a:pPr>
            <a:r>
              <a:rPr lang="hu-HU" sz="3400" dirty="0" smtClean="0"/>
              <a:t>Az Mt. által is nevesített esetek: </a:t>
            </a:r>
          </a:p>
          <a:p>
            <a:pPr lvl="1" eaLnBrk="1" hangingPunct="1">
              <a:defRPr/>
            </a:pPr>
            <a:r>
              <a:rPr lang="hu-HU" sz="3400" dirty="0" smtClean="0"/>
              <a:t> joggal való visszaélés</a:t>
            </a:r>
          </a:p>
          <a:p>
            <a:pPr lvl="1" eaLnBrk="1" hangingPunct="1">
              <a:defRPr/>
            </a:pPr>
            <a:r>
              <a:rPr lang="hu-HU" sz="3400" dirty="0" smtClean="0"/>
              <a:t> hátrányos megkülönböztetés </a:t>
            </a:r>
          </a:p>
          <a:p>
            <a:pPr lvl="1" eaLnBrk="1" hangingPunct="1">
              <a:defRPr/>
            </a:pPr>
            <a:r>
              <a:rPr lang="hu-HU" sz="3400" dirty="0" smtClean="0"/>
              <a:t> szabadság megszakítása</a:t>
            </a:r>
          </a:p>
          <a:p>
            <a:pPr lvl="1" eaLnBrk="1" hangingPunct="1">
              <a:defRPr/>
            </a:pPr>
            <a:r>
              <a:rPr lang="hu-HU" sz="3400" dirty="0" smtClean="0"/>
              <a:t> megállapodás	érvénytelensége</a:t>
            </a:r>
          </a:p>
        </p:txBody>
      </p:sp>
    </p:spTree>
    <p:extLst>
      <p:ext uri="{BB962C8B-B14F-4D97-AF65-F5344CB8AC3E}">
        <p14:creationId xmlns:p14="http://schemas.microsoft.com/office/powerpoint/2010/main" val="250935068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5175"/>
            <a:ext cx="7772400" cy="4464050"/>
          </a:xfrm>
          <a:solidFill>
            <a:schemeClr val="hlink"/>
          </a:solidFill>
        </p:spPr>
        <p:txBody>
          <a:bodyPr/>
          <a:lstStyle/>
          <a:p>
            <a:pPr eaLnBrk="1" hangingPunct="1">
              <a:defRPr/>
            </a:pPr>
            <a:r>
              <a:rPr lang="hu-HU" sz="5600" b="1" dirty="0" smtClean="0">
                <a:solidFill>
                  <a:schemeClr val="bg2"/>
                </a:solidFill>
              </a:rPr>
              <a:t>KÁRTÉRÍTÉS SZABÁLYAI</a:t>
            </a:r>
            <a:br>
              <a:rPr lang="hu-HU" sz="5600" b="1" dirty="0" smtClean="0">
                <a:solidFill>
                  <a:schemeClr val="bg2"/>
                </a:solidFill>
              </a:rPr>
            </a:br>
            <a:endParaRPr lang="hu-HU" sz="5600" b="1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03718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hlink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hu-HU" b="1" smtClean="0">
                <a:solidFill>
                  <a:schemeClr val="bg2"/>
                </a:solidFill>
              </a:rPr>
              <a:t>VAGYONI KÁR</a:t>
            </a:r>
          </a:p>
        </p:txBody>
      </p:sp>
      <p:sp>
        <p:nvSpPr>
          <p:cNvPr id="461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hu-HU" smtClean="0"/>
              <a:t>A munkáltató a 174-176. §-on alapuló felelőssége alapján a munkavállalónak:</a:t>
            </a:r>
          </a:p>
          <a:p>
            <a:pPr eaLnBrk="1" hangingPunct="1">
              <a:buFontTx/>
              <a:buNone/>
              <a:defRPr/>
            </a:pPr>
            <a:r>
              <a:rPr lang="hu-HU" smtClean="0"/>
              <a:t>A) elmaradt jövedelmét, </a:t>
            </a:r>
          </a:p>
          <a:p>
            <a:pPr eaLnBrk="1" hangingPunct="1">
              <a:buFontTx/>
              <a:buNone/>
              <a:defRPr/>
            </a:pPr>
            <a:r>
              <a:rPr lang="hu-HU" smtClean="0"/>
              <a:t>B) dologi kárát, </a:t>
            </a:r>
          </a:p>
          <a:p>
            <a:pPr eaLnBrk="1" hangingPunct="1">
              <a:buFontTx/>
              <a:buNone/>
              <a:defRPr/>
            </a:pPr>
            <a:r>
              <a:rPr lang="hu-HU" smtClean="0"/>
              <a:t>C) a sérelemmel, illetve ennek elhárításával összefüggésben felmerült indokolt költségeit köteles megtéríteni.</a:t>
            </a:r>
          </a:p>
        </p:txBody>
      </p:sp>
    </p:spTree>
    <p:extLst>
      <p:ext uri="{BB962C8B-B14F-4D97-AF65-F5344CB8AC3E}">
        <p14:creationId xmlns:p14="http://schemas.microsoft.com/office/powerpoint/2010/main" val="323750085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391025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hu-HU" sz="7200" b="1" i="1" dirty="0" smtClean="0">
                <a:solidFill>
                  <a:schemeClr val="hlink"/>
                </a:solidFill>
              </a:rPr>
              <a:t>Köszönöm a figyelmet!</a:t>
            </a:r>
          </a:p>
        </p:txBody>
      </p:sp>
    </p:spTree>
    <p:extLst>
      <p:ext uri="{BB962C8B-B14F-4D97-AF65-F5344CB8AC3E}">
        <p14:creationId xmlns:p14="http://schemas.microsoft.com/office/powerpoint/2010/main" val="123905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hu-HU" sz="3200" b="1" cap="small" dirty="0" smtClean="0"/>
              <a:t>Hátrányos jogkövetkezmény</a:t>
            </a:r>
            <a:br>
              <a:rPr lang="hu-HU" sz="3200" b="1" cap="small" dirty="0" smtClean="0"/>
            </a:br>
            <a:r>
              <a:rPr lang="hu-HU" sz="3200" b="1" cap="small" dirty="0" smtClean="0"/>
              <a:t>Mt. 56. §</a:t>
            </a:r>
            <a:endParaRPr lang="hu-HU" sz="3200" b="1" cap="small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hu-HU" sz="2400" dirty="0" smtClean="0"/>
              <a:t>Vétkes kötelezettségszegés esetére </a:t>
            </a:r>
            <a:r>
              <a:rPr lang="hu-HU" sz="2400" b="1" dirty="0" smtClean="0"/>
              <a:t>KSZ </a:t>
            </a:r>
            <a:r>
              <a:rPr lang="hu-HU" sz="2400" dirty="0" smtClean="0"/>
              <a:t>vagy KSZ hiányában </a:t>
            </a:r>
            <a:r>
              <a:rPr lang="hu-HU" sz="2400" b="1" dirty="0" smtClean="0"/>
              <a:t>MUNKASZERZŐDÉS</a:t>
            </a:r>
            <a:endParaRPr lang="hu-HU" sz="2400" dirty="0" smtClean="0"/>
          </a:p>
          <a:p>
            <a:r>
              <a:rPr lang="hu-HU" sz="2400" dirty="0" smtClean="0"/>
              <a:t>Garanciális szabályok </a:t>
            </a:r>
          </a:p>
          <a:p>
            <a:pPr marL="0" indent="0">
              <a:buNone/>
            </a:pPr>
            <a:endParaRPr lang="hu-HU" dirty="0" smtClean="0"/>
          </a:p>
          <a:p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15003"/>
              </p:ext>
            </p:extLst>
          </p:nvPr>
        </p:nvGraphicFramePr>
        <p:xfrm>
          <a:off x="479297" y="2636912"/>
          <a:ext cx="8229600" cy="41073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4311">
                <a:tc>
                  <a:txBody>
                    <a:bodyPr/>
                    <a:lstStyle/>
                    <a:p>
                      <a:pPr algn="ctr"/>
                      <a:r>
                        <a:rPr lang="hu-HU" sz="2400" b="1" dirty="0" smtClean="0">
                          <a:solidFill>
                            <a:srgbClr val="FF0000"/>
                          </a:solidFill>
                        </a:rPr>
                        <a:t>Alkalmazás </a:t>
                      </a:r>
                      <a:endParaRPr lang="hu-HU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b="1" dirty="0" smtClean="0">
                          <a:solidFill>
                            <a:srgbClr val="FF0000"/>
                          </a:solidFill>
                        </a:rPr>
                        <a:t>Hátrányos jogkövetkezmény</a:t>
                      </a:r>
                      <a:r>
                        <a:rPr lang="hu-HU" sz="24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hu-HU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9326">
                <a:tc>
                  <a:txBody>
                    <a:bodyPr/>
                    <a:lstStyle/>
                    <a:p>
                      <a:r>
                        <a:rPr lang="hu-HU" dirty="0" smtClean="0"/>
                        <a:t>Azonnali hatályú felmondás jogvesztő </a:t>
                      </a:r>
                      <a:r>
                        <a:rPr lang="hu-HU" b="1" dirty="0" smtClean="0"/>
                        <a:t>határidői</a:t>
                      </a:r>
                      <a:r>
                        <a:rPr lang="hu-HU" dirty="0" smtClean="0"/>
                        <a:t> (15 nap </a:t>
                      </a:r>
                      <a:r>
                        <a:rPr lang="hu-HU" dirty="0" err="1" smtClean="0"/>
                        <a:t>szubj</a:t>
                      </a:r>
                      <a:r>
                        <a:rPr lang="hu-HU" dirty="0" smtClean="0"/>
                        <a:t>., 1 év </a:t>
                      </a:r>
                      <a:r>
                        <a:rPr lang="hu-HU" dirty="0" err="1" smtClean="0"/>
                        <a:t>obj</a:t>
                      </a:r>
                      <a:r>
                        <a:rPr lang="hu-HU" dirty="0" smtClean="0"/>
                        <a:t>.+ </a:t>
                      </a:r>
                      <a:r>
                        <a:rPr lang="hu-HU" dirty="0" err="1" smtClean="0"/>
                        <a:t>bcs</a:t>
                      </a:r>
                      <a:r>
                        <a:rPr lang="hu-HU" baseline="0" dirty="0" smtClean="0"/>
                        <a:t> )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Csak a </a:t>
                      </a:r>
                      <a:r>
                        <a:rPr lang="hu-HU" dirty="0" err="1" smtClean="0"/>
                        <a:t>mv-al</a:t>
                      </a:r>
                      <a:r>
                        <a:rPr lang="hu-HU" baseline="0" dirty="0" smtClean="0"/>
                        <a:t> összefüggő, annak feltételeit </a:t>
                      </a:r>
                      <a:r>
                        <a:rPr lang="hu-HU" b="1" baseline="0" dirty="0" smtClean="0"/>
                        <a:t>határozott időre módosító </a:t>
                      </a:r>
                      <a:r>
                        <a:rPr lang="hu-HU" baseline="0" dirty="0" smtClean="0"/>
                        <a:t>hátrány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9974">
                <a:tc>
                  <a:txBody>
                    <a:bodyPr/>
                    <a:lstStyle/>
                    <a:p>
                      <a:r>
                        <a:rPr lang="hu-HU" dirty="0" smtClean="0"/>
                        <a:t>Írásbeli,</a:t>
                      </a:r>
                      <a:r>
                        <a:rPr lang="hu-HU" baseline="0" dirty="0" smtClean="0"/>
                        <a:t> indokolt </a:t>
                      </a:r>
                      <a:r>
                        <a:rPr lang="hu-HU" b="1" baseline="0" dirty="0" smtClean="0"/>
                        <a:t>határozat</a:t>
                      </a:r>
                      <a:r>
                        <a:rPr lang="hu-HU" baseline="0" dirty="0" smtClean="0"/>
                        <a:t> </a:t>
                      </a:r>
                    </a:p>
                    <a:p>
                      <a:r>
                        <a:rPr lang="hu-HU" baseline="0" dirty="0" smtClean="0"/>
                        <a:t>Jogorvoslati kioktatás</a:t>
                      </a:r>
                    </a:p>
                    <a:p>
                      <a:r>
                        <a:rPr lang="hu-HU" baseline="0" dirty="0" smtClean="0"/>
                        <a:t>Igényérv. határidő: közléstől számított</a:t>
                      </a:r>
                      <a:r>
                        <a:rPr lang="hu-HU" b="1" baseline="0" dirty="0" smtClean="0"/>
                        <a:t> 30 napon belül 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Nem sértheti a munkavállaló</a:t>
                      </a:r>
                      <a:r>
                        <a:rPr lang="hu-HU" baseline="0" dirty="0" smtClean="0"/>
                        <a:t> személyiségi jogát vagy </a:t>
                      </a:r>
                      <a:r>
                        <a:rPr lang="hu-HU" b="1" baseline="0" dirty="0" smtClean="0"/>
                        <a:t>emberi méltóságát </a:t>
                      </a:r>
                      <a:endParaRPr lang="hu-H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1519">
                <a:tc>
                  <a:txBody>
                    <a:bodyPr/>
                    <a:lstStyle/>
                    <a:p>
                      <a:r>
                        <a:rPr lang="hu-HU" dirty="0" smtClean="0"/>
                        <a:t>Nem állapítható meg olyan </a:t>
                      </a:r>
                      <a:r>
                        <a:rPr lang="hu-HU" dirty="0" err="1" smtClean="0"/>
                        <a:t>köt.szegés</a:t>
                      </a:r>
                      <a:r>
                        <a:rPr lang="hu-HU" dirty="0" smtClean="0"/>
                        <a:t> miatt, amelyet</a:t>
                      </a:r>
                      <a:r>
                        <a:rPr lang="hu-HU" baseline="0" dirty="0" smtClean="0"/>
                        <a:t> a </a:t>
                      </a:r>
                      <a:r>
                        <a:rPr lang="hu-HU" baseline="0" dirty="0" err="1" smtClean="0"/>
                        <a:t>m.tató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baseline="0" dirty="0" err="1" smtClean="0"/>
                        <a:t>a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baseline="0" dirty="0" err="1" smtClean="0"/>
                        <a:t>mv</a:t>
                      </a:r>
                      <a:r>
                        <a:rPr lang="hu-HU" baseline="0" dirty="0" smtClean="0"/>
                        <a:t> megszüntetésének indokaként is megjelöl. 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Pénzbüntetés nem haladhatja</a:t>
                      </a:r>
                      <a:r>
                        <a:rPr lang="hu-HU" baseline="0" dirty="0" smtClean="0"/>
                        <a:t> meg a munkavállaló </a:t>
                      </a:r>
                      <a:r>
                        <a:rPr lang="hu-HU" b="1" baseline="0" dirty="0" smtClean="0"/>
                        <a:t>egyhavi alapbérét</a:t>
                      </a:r>
                      <a:r>
                        <a:rPr lang="hu-HU" baseline="0" dirty="0" smtClean="0"/>
                        <a:t>. 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9326">
                <a:tc>
                  <a:txBody>
                    <a:bodyPr/>
                    <a:lstStyle/>
                    <a:p>
                      <a:r>
                        <a:rPr lang="hu-HU" b="1" dirty="0" smtClean="0"/>
                        <a:t>Mentesítés</a:t>
                      </a:r>
                      <a:r>
                        <a:rPr lang="hu-HU" dirty="0" smtClean="0"/>
                        <a:t> a munkavégzési és rendelkezésre</a:t>
                      </a:r>
                      <a:r>
                        <a:rPr lang="hu-HU" baseline="0" dirty="0" smtClean="0"/>
                        <a:t> állási köt alól (</a:t>
                      </a:r>
                      <a:r>
                        <a:rPr lang="hu-HU" baseline="0" dirty="0" err="1" smtClean="0"/>
                        <a:t>max</a:t>
                      </a:r>
                      <a:r>
                        <a:rPr lang="hu-HU" baseline="0" dirty="0" smtClean="0"/>
                        <a:t>. 30 nap) 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 kötelezettségszegés súlyával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b="1" baseline="0" dirty="0" smtClean="0"/>
                        <a:t>arányos</a:t>
                      </a:r>
                      <a:r>
                        <a:rPr lang="hu-HU" baseline="0" dirty="0" smtClean="0"/>
                        <a:t> 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57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/>
          <a:lstStyle/>
          <a:p>
            <a:r>
              <a:rPr lang="hu-HU" b="1" cap="all" dirty="0" smtClean="0"/>
              <a:t>A munkavállaló kötelezettségei </a:t>
            </a:r>
            <a:endParaRPr lang="hu-HU" b="1" cap="all" dirty="0"/>
          </a:p>
        </p:txBody>
      </p:sp>
    </p:spTree>
    <p:extLst>
      <p:ext uri="{BB962C8B-B14F-4D97-AF65-F5344CB8AC3E}">
        <p14:creationId xmlns:p14="http://schemas.microsoft.com/office/powerpoint/2010/main" val="260245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hu-HU" b="1" cap="small" dirty="0" smtClean="0"/>
              <a:t>A munkavállaló kötelezettségei</a:t>
            </a:r>
            <a:br>
              <a:rPr lang="hu-HU" b="1" cap="small" dirty="0" smtClean="0"/>
            </a:br>
            <a:r>
              <a:rPr lang="hu-HU" b="1" cap="small" dirty="0" smtClean="0"/>
              <a:t>Mt. 52. §  </a:t>
            </a:r>
            <a:endParaRPr lang="hu-HU" b="1" cap="small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4676955"/>
              </p:ext>
            </p:extLst>
          </p:nvPr>
        </p:nvGraphicFramePr>
        <p:xfrm>
          <a:off x="457200" y="1844824"/>
          <a:ext cx="8229600" cy="439319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8113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Munkavállalói kötelezettség 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Ebből eredő munkáltatói jog 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7670">
                <a:tc>
                  <a:txBody>
                    <a:bodyPr/>
                    <a:lstStyle/>
                    <a:p>
                      <a:r>
                        <a:rPr lang="hu-HU" b="1" dirty="0" smtClean="0"/>
                        <a:t>Munkavégzési kötelezettség 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Foglalkoztatási</a:t>
                      </a:r>
                      <a:r>
                        <a:rPr lang="hu-HU" baseline="0" dirty="0" smtClean="0"/>
                        <a:t> jogosultság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7670">
                <a:tc>
                  <a:txBody>
                    <a:bodyPr/>
                    <a:lstStyle/>
                    <a:p>
                      <a:r>
                        <a:rPr lang="hu-HU" b="1" dirty="0" smtClean="0"/>
                        <a:t>Rendelkezésre állási</a:t>
                      </a:r>
                      <a:r>
                        <a:rPr lang="hu-HU" b="1" baseline="0" dirty="0" smtClean="0"/>
                        <a:t> kötelezettség 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</a:t>
                      </a:r>
                      <a:r>
                        <a:rPr lang="hu-HU" baseline="0" dirty="0" smtClean="0"/>
                        <a:t> munka felmerülésekor azonnali foglalkoztatási jogosultság 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7670">
                <a:tc>
                  <a:txBody>
                    <a:bodyPr/>
                    <a:lstStyle/>
                    <a:p>
                      <a:r>
                        <a:rPr lang="hu-HU" dirty="0" smtClean="0"/>
                        <a:t>Elvárható szakértelemmel, gondossággal, utasítások, szabályok és szokások szerinti munkavégzés 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Irányítási,</a:t>
                      </a:r>
                      <a:r>
                        <a:rPr lang="hu-HU" baseline="0" dirty="0" smtClean="0"/>
                        <a:t> utasításadási jog 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7670">
                <a:tc>
                  <a:txBody>
                    <a:bodyPr/>
                    <a:lstStyle/>
                    <a:p>
                      <a:r>
                        <a:rPr lang="hu-HU" dirty="0" smtClean="0"/>
                        <a:t>Együttműködés a munkatársakkal és harmadik személyekkel 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Irányítási, utasításadási jog 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7670">
                <a:tc>
                  <a:txBody>
                    <a:bodyPr/>
                    <a:lstStyle/>
                    <a:p>
                      <a:r>
                        <a:rPr lang="hu-HU" dirty="0" smtClean="0"/>
                        <a:t>A munkakör ellátásához szükséges bizalomnak megfelelő magatartás 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Jogos munkáltatói</a:t>
                      </a:r>
                      <a:r>
                        <a:rPr lang="hu-HU" baseline="0" dirty="0" smtClean="0"/>
                        <a:t> érdekek védelme 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023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2955</TotalTime>
  <Words>2027</Words>
  <Application>Microsoft Office PowerPoint</Application>
  <PresentationFormat>Diavetítés a képernyőre (4:3 oldalarány)</PresentationFormat>
  <Paragraphs>372</Paragraphs>
  <Slides>66</Slides>
  <Notes>3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8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66</vt:i4>
      </vt:variant>
    </vt:vector>
  </HeadingPairs>
  <TitlesOfParts>
    <vt:vector size="75" baseType="lpstr">
      <vt:lpstr>Arial</vt:lpstr>
      <vt:lpstr>Arial Narrow</vt:lpstr>
      <vt:lpstr>Calibri</vt:lpstr>
      <vt:lpstr>Courier New</vt:lpstr>
      <vt:lpstr>Tahoma</vt:lpstr>
      <vt:lpstr>Verdana</vt:lpstr>
      <vt:lpstr>Wingdings</vt:lpstr>
      <vt:lpstr>Wingdings 2</vt:lpstr>
      <vt:lpstr>Office-téma</vt:lpstr>
      <vt:lpstr>A munkaviszonyból származó jogok és kötelezettségek </vt:lpstr>
      <vt:lpstr>A munkáltató Jogai és kötelezettségei </vt:lpstr>
      <vt:lpstr>munkáltatói kötelezettségek Mt. 51. § </vt:lpstr>
      <vt:lpstr>Utasítások kiadása</vt:lpstr>
      <vt:lpstr>Utasítás megtagadása, eltérés az utasítástól Mt. 54. § </vt:lpstr>
      <vt:lpstr>PowerPoint-bemutató</vt:lpstr>
      <vt:lpstr>Hátrányos jogkövetkezmény Mt. 56. §</vt:lpstr>
      <vt:lpstr>A munkavállaló kötelezettségei </vt:lpstr>
      <vt:lpstr>A munkavállaló kötelezettségei Mt. 52. §  </vt:lpstr>
      <vt:lpstr>  Munkaidő</vt:lpstr>
      <vt:lpstr>PowerPoint-bemutató</vt:lpstr>
      <vt:lpstr>Munkaidő mértéke és beosztása</vt:lpstr>
      <vt:lpstr>PowerPoint-bemutató</vt:lpstr>
      <vt:lpstr>PowerPoint-bemutató</vt:lpstr>
      <vt:lpstr>PowerPoint-bemutató</vt:lpstr>
      <vt:lpstr>Rendkívüli munkaidő</vt:lpstr>
      <vt:lpstr>PowerPoint-bemutató</vt:lpstr>
      <vt:lpstr>PowerPoint-bemutató</vt:lpstr>
      <vt:lpstr>Rendelkezésre állás korlátai</vt:lpstr>
      <vt:lpstr>PowerPoint-bemutató</vt:lpstr>
      <vt:lpstr>PowerPoint-bemutató</vt:lpstr>
      <vt:lpstr>PowerPoint-bemutató</vt:lpstr>
      <vt:lpstr>Egyenlő és egyenlőtlen munkaidő-beosztás</vt:lpstr>
      <vt:lpstr>PowerPoint-bemutató</vt:lpstr>
      <vt:lpstr>PowerPoint-bemutató</vt:lpstr>
      <vt:lpstr>PowerPoint-bemutató</vt:lpstr>
      <vt:lpstr>A munka díjazása</vt:lpstr>
      <vt:lpstr>PowerPoint-bemutató</vt:lpstr>
      <vt:lpstr>Bérformák </vt:lpstr>
      <vt:lpstr>Teljesítménybér </vt:lpstr>
      <vt:lpstr>Munkabér-elemek</vt:lpstr>
      <vt:lpstr>Minimálbér 2023 </vt:lpstr>
      <vt:lpstr>Garantált bérminimum</vt:lpstr>
      <vt:lpstr>Bérpótlék </vt:lpstr>
      <vt:lpstr>Díjazás munkavégzés hiányában</vt:lpstr>
      <vt:lpstr>Állásidőre járó díjazás  </vt:lpstr>
      <vt:lpstr> Távolléti díj jár </vt:lpstr>
      <vt:lpstr>Távolléti díj számítása (Mt.148-152.§)</vt:lpstr>
      <vt:lpstr>A MUNKAJOGI KÁRTÉRÍTÉSI FELELŐSSÉG  RENDSZERE </vt:lpstr>
      <vt:lpstr>A MUNKAJOGI FELELŐSSÉG KÉT FORMÁJA</vt:lpstr>
      <vt:lpstr>A MUNKAVÁLLALÓI FELELŐSSÉG KÉT FAJTÁJA</vt:lpstr>
      <vt:lpstr>A MUNKAVÁLLALÓ FELRÓHATÓSÁGON ALAPULÓ FELELŐSSÉGE  </vt:lpstr>
      <vt:lpstr>Felelősség a felróhatóan okozott kárért</vt:lpstr>
      <vt:lpstr>FELTÉTELEI</vt:lpstr>
      <vt:lpstr>Kármegosztás</vt:lpstr>
      <vt:lpstr>Kármegosztás</vt:lpstr>
      <vt:lpstr>MUNKAVÁLLALÓI KÁRFELELŐSSÉG FELRÓHATÓSÁG NÉLKÜL </vt:lpstr>
      <vt:lpstr>HÁROM TÍPUSA</vt:lpstr>
      <vt:lpstr>A) ÁLTALÁNOS MEGŐRZÉSI FELELŐSSÉG</vt:lpstr>
      <vt:lpstr>MENTESÜLÉS</vt:lpstr>
      <vt:lpstr>B) PÉNZTÁROSI FELELŐSSÉG</vt:lpstr>
      <vt:lpstr>C) LELTÁRFELELŐSSÉG</vt:lpstr>
      <vt:lpstr>LELTÁRHIÁNY</vt:lpstr>
      <vt:lpstr>A MUNKÁLTATÓ KÁRTÉRÍTÉSI FELELŐSSÉGE </vt:lpstr>
      <vt:lpstr>Munkáltatói kárfelelősség</vt:lpstr>
      <vt:lpstr>FELTÉTELEI</vt:lpstr>
      <vt:lpstr>KIMENTÉS</vt:lpstr>
      <vt:lpstr>KIMENTÉS</vt:lpstr>
      <vt:lpstr>Kármegosztás</vt:lpstr>
      <vt:lpstr>KÁR MÉRSÉKLÉSE </vt:lpstr>
      <vt:lpstr>ÉLETBEN, EGÉSZSÉGBEN ÉS TESTI ÉPSÉGBEN </vt:lpstr>
      <vt:lpstr>MUNKAHELYRE BEVITT DOLGOK</vt:lpstr>
      <vt:lpstr>EGYÉB KÁROK</vt:lpstr>
      <vt:lpstr>KÁRTÉRÍTÉS SZABÁLYAI </vt:lpstr>
      <vt:lpstr>VAGYONI KÁR</vt:lpstr>
      <vt:lpstr>PowerPoint-bemutató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munkavégzés szabályai</dc:title>
  <dc:creator>Hős Nikolett</dc:creator>
  <cp:lastModifiedBy>Gyulavári Tamás</cp:lastModifiedBy>
  <cp:revision>122</cp:revision>
  <cp:lastPrinted>2014-02-04T08:46:01Z</cp:lastPrinted>
  <dcterms:created xsi:type="dcterms:W3CDTF">2011-11-25T14:39:27Z</dcterms:created>
  <dcterms:modified xsi:type="dcterms:W3CDTF">2024-12-04T18:06:31Z</dcterms:modified>
</cp:coreProperties>
</file>