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7" r:id="rId5"/>
    <p:sldId id="268" r:id="rId6"/>
    <p:sldId id="269" r:id="rId7"/>
    <p:sldId id="270" r:id="rId8"/>
    <p:sldId id="271" r:id="rId9"/>
    <p:sldId id="272" r:id="rId10"/>
    <p:sldId id="261" r:id="rId11"/>
    <p:sldId id="262" r:id="rId12"/>
    <p:sldId id="263" r:id="rId13"/>
    <p:sldId id="264" r:id="rId14"/>
    <p:sldId id="265" r:id="rId15"/>
    <p:sldId id="273" r:id="rId16"/>
    <p:sldId id="274" r:id="rId17"/>
    <p:sldId id="275" r:id="rId18"/>
    <p:sldId id="277" r:id="rId19"/>
    <p:sldId id="278" r:id="rId20"/>
    <p:sldId id="279" r:id="rId21"/>
    <p:sldId id="280" r:id="rId22"/>
    <p:sldId id="281" r:id="rId23"/>
    <p:sldId id="282" r:id="rId24"/>
    <p:sldId id="276" r:id="rId25"/>
    <p:sldId id="283" r:id="rId26"/>
    <p:sldId id="284" r:id="rId27"/>
    <p:sldId id="285" r:id="rId28"/>
    <p:sldId id="257" r:id="rId29"/>
    <p:sldId id="293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05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E974-0023-4996-A7BD-5A3BE561D582}" type="datetimeFigureOut">
              <a:rPr lang="hu-HU" smtClean="0"/>
              <a:t>2023. 04. 04.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34CD-30AB-4584-B00F-DC8734A06D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0008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E974-0023-4996-A7BD-5A3BE561D582}" type="datetimeFigureOut">
              <a:rPr lang="hu-HU" smtClean="0"/>
              <a:t>2023. 04. 04.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34CD-30AB-4584-B00F-DC8734A06D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7896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E974-0023-4996-A7BD-5A3BE561D582}" type="datetimeFigureOut">
              <a:rPr lang="hu-HU" smtClean="0"/>
              <a:t>2023. 04. 04.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34CD-30AB-4584-B00F-DC8734A06D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3648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E974-0023-4996-A7BD-5A3BE561D582}" type="datetimeFigureOut">
              <a:rPr lang="hu-HU" smtClean="0"/>
              <a:t>2023. 04. 04.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34CD-30AB-4584-B00F-DC8734A06D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8371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E974-0023-4996-A7BD-5A3BE561D582}" type="datetimeFigureOut">
              <a:rPr lang="hu-HU" smtClean="0"/>
              <a:t>2023. 04. 04.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34CD-30AB-4584-B00F-DC8734A06D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2016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E974-0023-4996-A7BD-5A3BE561D582}" type="datetimeFigureOut">
              <a:rPr lang="hu-HU" smtClean="0"/>
              <a:t>2023. 04. 04.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34CD-30AB-4584-B00F-DC8734A06D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7795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E974-0023-4996-A7BD-5A3BE561D582}" type="datetimeFigureOut">
              <a:rPr lang="hu-HU" smtClean="0"/>
              <a:t>2023. 04. 04.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34CD-30AB-4584-B00F-DC8734A06D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3919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E974-0023-4996-A7BD-5A3BE561D582}" type="datetimeFigureOut">
              <a:rPr lang="hu-HU" smtClean="0"/>
              <a:t>2023. 04. 04.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34CD-30AB-4584-B00F-DC8734A06D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5554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E974-0023-4996-A7BD-5A3BE561D582}" type="datetimeFigureOut">
              <a:rPr lang="hu-HU" smtClean="0"/>
              <a:t>2023. 04. 04.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34CD-30AB-4584-B00F-DC8734A06D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1049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E974-0023-4996-A7BD-5A3BE561D582}" type="datetimeFigureOut">
              <a:rPr lang="hu-HU" smtClean="0"/>
              <a:t>2023. 04. 04.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34CD-30AB-4584-B00F-DC8734A06D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4607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E974-0023-4996-A7BD-5A3BE561D582}" type="datetimeFigureOut">
              <a:rPr lang="hu-HU" smtClean="0"/>
              <a:t>2023. 04. 04.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34CD-30AB-4584-B00F-DC8734A06D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0870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DE974-0023-4996-A7BD-5A3BE561D582}" type="datetimeFigureOut">
              <a:rPr lang="hu-HU" smtClean="0"/>
              <a:t>2023. 04. 04.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534CD-30AB-4584-B00F-DC8734A06D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495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/>
              <a:t>Jézus pere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2955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Forrás: Biblia</a:t>
            </a:r>
          </a:p>
          <a:p>
            <a:r>
              <a:rPr lang="hu-HU" dirty="0"/>
              <a:t>A csoda nem volt újdonság, nem állt a szokással, közfelfogással ellentétben, a büntető igazságszolgáltatás nem volt erre érzékeny.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31090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Csütörtökről péntekre virradó éjszaka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err="1"/>
              <a:t>Getszemani</a:t>
            </a:r>
            <a:r>
              <a:rPr lang="hu-HU" dirty="0"/>
              <a:t> kert</a:t>
            </a:r>
          </a:p>
          <a:p>
            <a:r>
              <a:rPr lang="hu-HU" dirty="0"/>
              <a:t>Júdás csókja</a:t>
            </a:r>
          </a:p>
          <a:p>
            <a:r>
              <a:rPr lang="hu-HU" dirty="0"/>
              <a:t>- Kit kerestek?</a:t>
            </a:r>
          </a:p>
          <a:p>
            <a:pPr marL="0" indent="0">
              <a:buNone/>
            </a:pPr>
            <a:r>
              <a:rPr lang="hu-HU" dirty="0"/>
              <a:t>    - A názáreti Jézust.</a:t>
            </a:r>
          </a:p>
          <a:p>
            <a:pPr marL="0" indent="0">
              <a:buNone/>
            </a:pPr>
            <a:r>
              <a:rPr lang="hu-HU" dirty="0"/>
              <a:t>    - Én vagyok.</a:t>
            </a:r>
          </a:p>
          <a:p>
            <a:r>
              <a:rPr lang="hu-HU" dirty="0"/>
              <a:t>Miért éjjel?</a:t>
            </a:r>
          </a:p>
          <a:p>
            <a:r>
              <a:rPr lang="hu-HU" dirty="0"/>
              <a:t>Miért titokban?</a:t>
            </a:r>
          </a:p>
          <a:p>
            <a:r>
              <a:rPr lang="hu-HU" dirty="0"/>
              <a:t>Letartóztatás, vagy szabadságtól megfosztás feljelentés végett?</a:t>
            </a:r>
          </a:p>
        </p:txBody>
      </p:sp>
    </p:spTree>
    <p:extLst>
      <p:ext uri="{BB962C8B-B14F-4D97-AF65-F5344CB8AC3E}">
        <p14:creationId xmlns:p14="http://schemas.microsoft.com/office/powerpoint/2010/main" val="1458431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Magas Tanács: főbenjáró bűntettek esetében letartóztatásra nincs joga, csak a rómaiaknak</a:t>
            </a:r>
          </a:p>
          <a:p>
            <a:r>
              <a:rPr lang="hu-HU" dirty="0"/>
              <a:t>Félrefordítás: </a:t>
            </a:r>
            <a:r>
              <a:rPr lang="hu-HU" dirty="0" err="1"/>
              <a:t>kohorsz</a:t>
            </a:r>
            <a:r>
              <a:rPr lang="hu-HU" dirty="0"/>
              <a:t> </a:t>
            </a:r>
            <a:r>
              <a:rPr lang="hu-HU" dirty="0">
                <a:latin typeface="Times New Roman"/>
                <a:cs typeface="Times New Roman"/>
              </a:rPr>
              <a:t>꞊꞊ fegyveres csapat≠ római helyőrség</a:t>
            </a:r>
          </a:p>
          <a:p>
            <a:r>
              <a:rPr lang="hu-HU" dirty="0">
                <a:latin typeface="Times New Roman"/>
                <a:cs typeface="Times New Roman"/>
              </a:rPr>
              <a:t>Törvényes parancs nincs a letartóztatásra</a:t>
            </a:r>
          </a:p>
          <a:p>
            <a:pPr marL="0" indent="0">
              <a:buNone/>
            </a:pPr>
            <a:r>
              <a:rPr lang="hu-HU" dirty="0">
                <a:latin typeface="Times New Roman"/>
                <a:cs typeface="Times New Roman"/>
              </a:rPr>
              <a:t>    - zsidóknak nem volt joga</a:t>
            </a:r>
          </a:p>
          <a:p>
            <a:pPr marL="0" indent="0">
              <a:buNone/>
            </a:pPr>
            <a:r>
              <a:rPr lang="hu-HU" dirty="0">
                <a:latin typeface="Times New Roman"/>
                <a:cs typeface="Times New Roman"/>
              </a:rPr>
              <a:t>    - rómaiaknak nem volt oka, sőt</a:t>
            </a:r>
          </a:p>
          <a:p>
            <a:pPr marL="0" indent="0">
              <a:buNone/>
            </a:pPr>
            <a:r>
              <a:rPr lang="hu-HU" dirty="0">
                <a:latin typeface="Times New Roman"/>
                <a:cs typeface="Times New Roman"/>
              </a:rPr>
              <a:t>    - egyik tanítvány ellenáll → nem büntetik meg</a:t>
            </a:r>
          </a:p>
          <a:p>
            <a:pPr marL="0" indent="0">
              <a:buNone/>
            </a:pPr>
            <a:r>
              <a:rPr lang="hu-HU" dirty="0">
                <a:latin typeface="Times New Roman"/>
                <a:cs typeface="Times New Roman"/>
              </a:rPr>
              <a:t>    - az árulás az egyik legnagyobb bűn </a:t>
            </a:r>
          </a:p>
          <a:p>
            <a:pPr marL="0" indent="0">
              <a:buNone/>
            </a:pPr>
            <a:r>
              <a:rPr lang="hu-HU" dirty="0">
                <a:latin typeface="Times New Roman"/>
                <a:cs typeface="Times New Roman"/>
              </a:rPr>
              <a:t>                   a mózesi </a:t>
            </a:r>
            <a:r>
              <a:rPr lang="hu-HU" dirty="0" err="1">
                <a:latin typeface="Times New Roman"/>
                <a:cs typeface="Times New Roman"/>
              </a:rPr>
              <a:t>tv-ek</a:t>
            </a:r>
            <a:r>
              <a:rPr lang="hu-HU" dirty="0">
                <a:latin typeface="Times New Roman"/>
                <a:cs typeface="Times New Roman"/>
              </a:rPr>
              <a:t> szerint</a:t>
            </a:r>
          </a:p>
          <a:p>
            <a:pPr marL="0" indent="0">
              <a:buNone/>
            </a:pPr>
            <a:endParaRPr lang="hu-HU" dirty="0">
              <a:latin typeface="Times New Roman"/>
              <a:cs typeface="Times New Roman"/>
            </a:endParaRPr>
          </a:p>
          <a:p>
            <a:endParaRPr lang="hu-HU" dirty="0">
              <a:latin typeface="Times New Roman"/>
              <a:cs typeface="Times New Roman"/>
            </a:endParaRP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55723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Jézust Annás elé viszik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Ki Annás?</a:t>
            </a:r>
          </a:p>
          <a:p>
            <a:pPr marL="0" indent="0">
              <a:buNone/>
            </a:pPr>
            <a:r>
              <a:rPr lang="hu-HU" dirty="0"/>
              <a:t>  - nem főpap (7-14)</a:t>
            </a:r>
          </a:p>
          <a:p>
            <a:pPr marL="0" indent="0">
              <a:buNone/>
            </a:pPr>
            <a:r>
              <a:rPr lang="hu-HU" dirty="0"/>
              <a:t>  - apósa az akkori főpapnak (+ 5 fia felváltva)</a:t>
            </a:r>
          </a:p>
          <a:p>
            <a:pPr marL="0" indent="0">
              <a:buNone/>
            </a:pPr>
            <a:r>
              <a:rPr lang="hu-HU" dirty="0"/>
              <a:t>  - főpapi tisztség 50 évig az ő családjában</a:t>
            </a:r>
          </a:p>
          <a:p>
            <a:pPr marL="0" indent="0">
              <a:buNone/>
            </a:pPr>
            <a:r>
              <a:rPr lang="hu-HU" dirty="0"/>
              <a:t>  - befolyásos, intrikus, mindenbe beleavatkozik</a:t>
            </a:r>
          </a:p>
          <a:p>
            <a:pPr marL="0" indent="0">
              <a:buNone/>
            </a:pPr>
            <a:r>
              <a:rPr lang="hu-HU" dirty="0"/>
              <a:t>  - valószínűleg tőle ered a letartóztatás ötlete</a:t>
            </a:r>
          </a:p>
          <a:p>
            <a:pPr marL="0" indent="0">
              <a:buNone/>
            </a:pPr>
            <a:r>
              <a:rPr lang="hu-HU" dirty="0"/>
              <a:t> •a főpapot a római </a:t>
            </a:r>
            <a:r>
              <a:rPr lang="hu-HU" dirty="0" err="1"/>
              <a:t>procurator</a:t>
            </a:r>
            <a:r>
              <a:rPr lang="hu-HU" dirty="0"/>
              <a:t> nevezi ki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20689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• a főpap:  Kaifás (25-36)</a:t>
            </a:r>
          </a:p>
          <a:p>
            <a:pPr marL="0" indent="0">
              <a:buNone/>
            </a:pPr>
            <a:r>
              <a:rPr lang="hu-HU" dirty="0"/>
              <a:t>  - szellemi színvonala átlagon aluli</a:t>
            </a:r>
          </a:p>
          <a:p>
            <a:pPr marL="0" indent="0">
              <a:buNone/>
            </a:pPr>
            <a:r>
              <a:rPr lang="hu-HU" dirty="0"/>
              <a:t>  - helyette apósa gyakorolja a tényleges hatalmat</a:t>
            </a:r>
          </a:p>
          <a:p>
            <a:pPr marL="0" indent="0">
              <a:buNone/>
            </a:pPr>
            <a:r>
              <a:rPr lang="hu-HU" dirty="0"/>
              <a:t>  - Annás és Kaifás 1 udvarban, 2 házban laktak</a:t>
            </a:r>
          </a:p>
          <a:p>
            <a:r>
              <a:rPr lang="hu-HU" dirty="0"/>
              <a:t>Jézust </a:t>
            </a:r>
            <a:r>
              <a:rPr lang="hu-HU" dirty="0" err="1"/>
              <a:t>Annás</a:t>
            </a:r>
            <a:r>
              <a:rPr lang="hu-HU" dirty="0"/>
              <a:t> kihallgatja, majd átviszik Kaifáshoz, ő is, és összehívják a Magas Tanácsot (éjszaka van)</a:t>
            </a:r>
          </a:p>
        </p:txBody>
      </p:sp>
    </p:spTree>
    <p:extLst>
      <p:ext uri="{BB962C8B-B14F-4D97-AF65-F5344CB8AC3E}">
        <p14:creationId xmlns:p14="http://schemas.microsoft.com/office/powerpoint/2010/main" val="389564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Jézus a Magas Tanács előtt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Magas Tanács éjjel ülésezik (????)</a:t>
            </a:r>
          </a:p>
          <a:p>
            <a:r>
              <a:rPr lang="hu-HU" dirty="0"/>
              <a:t>1.+2. </a:t>
            </a:r>
            <a:r>
              <a:rPr lang="hu-HU" dirty="0" err="1"/>
              <a:t>evangelista</a:t>
            </a:r>
            <a:r>
              <a:rPr lang="hu-HU" dirty="0"/>
              <a:t>: Jézust a főpap palotájába vezetik, a törvénytudók és vének már egybegyűltek, tanúk, főpap kérdései a vádlotthoz, gyülekezet kimondja: Jézus méltó  a halálra.</a:t>
            </a:r>
          </a:p>
          <a:p>
            <a:r>
              <a:rPr lang="hu-HU" dirty="0"/>
              <a:t>4. </a:t>
            </a:r>
            <a:r>
              <a:rPr lang="hu-HU" dirty="0" err="1"/>
              <a:t>evangelista</a:t>
            </a:r>
            <a:r>
              <a:rPr lang="hu-HU" dirty="0"/>
              <a:t>: tárgyalás éjjel folyik, de a Magas Tanácsról nem tesz említést.</a:t>
            </a:r>
          </a:p>
          <a:p>
            <a:r>
              <a:rPr lang="hu-HU" dirty="0"/>
              <a:t>3. </a:t>
            </a:r>
            <a:r>
              <a:rPr lang="hu-HU" dirty="0" err="1"/>
              <a:t>evangelista</a:t>
            </a:r>
            <a:r>
              <a:rPr lang="hu-HU" dirty="0"/>
              <a:t>: Jézus éjjel ideiglenesen a főpap palotájában, </a:t>
            </a:r>
            <a:r>
              <a:rPr lang="hu-HU" b="1" u="sng" dirty="0" err="1"/>
              <a:t>napfeltekor</a:t>
            </a:r>
            <a:r>
              <a:rPr lang="hu-HU" dirty="0"/>
              <a:t>  a Magas Tanács összeül, tanúkat nem kérdeznek, sietteti az ítélet kimondását.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36600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/>
              <a:t>Valószínűtlen, hogy éjjel a Magas Tanács összegyűlt</a:t>
            </a:r>
          </a:p>
          <a:p>
            <a:r>
              <a:rPr lang="hu-HU" dirty="0"/>
              <a:t>Lukács szerint: a papi fejedelmek és a vének jelen voltak Jézus elfogatásánál → ebből következhetne, hogy a Magas Tanács éjjel összegyűlik</a:t>
            </a:r>
          </a:p>
          <a:p>
            <a:r>
              <a:rPr lang="hu-HU" dirty="0"/>
              <a:t>Máté, Márk: „Kora reggel tanácskozásra gyűltek össze.” = újból összeültek határozathozatal céljából → az ítélet már éjjel megszületett</a:t>
            </a:r>
          </a:p>
        </p:txBody>
      </p:sp>
    </p:spTree>
    <p:extLst>
      <p:ext uri="{BB962C8B-B14F-4D97-AF65-F5344CB8AC3E}">
        <p14:creationId xmlns:p14="http://schemas.microsoft.com/office/powerpoint/2010/main" val="3870211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Tanácskozás eredménye:  Jézust átadják Pilátusnak</a:t>
            </a:r>
          </a:p>
          <a:p>
            <a:r>
              <a:rPr lang="hu-HU" dirty="0"/>
              <a:t>Tehát reggel már nem tanácskoztak az ügyről, akkor az ítélkezés mégis éjjel történt</a:t>
            </a:r>
          </a:p>
          <a:p>
            <a:r>
              <a:rPr lang="hu-HU" dirty="0"/>
              <a:t>Minden </a:t>
            </a:r>
            <a:r>
              <a:rPr lang="hu-HU" dirty="0" err="1"/>
              <a:t>evangelista</a:t>
            </a:r>
            <a:r>
              <a:rPr lang="hu-HU" dirty="0"/>
              <a:t>: Jézus elfogatása és átkísérése a főpap házába éjjel történt</a:t>
            </a:r>
          </a:p>
          <a:p>
            <a:r>
              <a:rPr lang="hu-HU" dirty="0"/>
              <a:t>A Magas Tanács kétszer ülésezhetett, a reggeli ülésen már tárgyalást nem folytattak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10481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zsidó bírósági rendszer</a:t>
            </a:r>
            <a:br>
              <a:rPr lang="hu-HU" dirty="0"/>
            </a:br>
            <a:r>
              <a:rPr lang="hu-HU" dirty="0"/>
              <a:t>3 fokozatú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u-HU" dirty="0"/>
              <a:t>•</a:t>
            </a:r>
            <a:r>
              <a:rPr lang="hu-HU" b="1" u="sng" dirty="0"/>
              <a:t>Nagy </a:t>
            </a:r>
            <a:r>
              <a:rPr lang="hu-HU" b="1" u="sng" dirty="0" err="1"/>
              <a:t>Szinhedrin</a:t>
            </a:r>
            <a:r>
              <a:rPr lang="hu-HU" b="1" u="sng" dirty="0"/>
              <a:t>/</a:t>
            </a:r>
            <a:r>
              <a:rPr lang="hu-HU" b="1" u="sng" dirty="0" err="1"/>
              <a:t>Szanhedrin</a:t>
            </a:r>
            <a:endParaRPr lang="hu-HU" b="1" u="sng" dirty="0"/>
          </a:p>
          <a:p>
            <a:pPr marL="0" indent="0">
              <a:buNone/>
            </a:pPr>
            <a:r>
              <a:rPr lang="hu-HU" dirty="0"/>
              <a:t>                              (Vének Tanácsa)</a:t>
            </a:r>
          </a:p>
          <a:p>
            <a:pPr marL="0" indent="0">
              <a:buNone/>
            </a:pPr>
            <a:r>
              <a:rPr lang="hu-HU" dirty="0"/>
              <a:t>                                      71 fő</a:t>
            </a:r>
          </a:p>
          <a:p>
            <a:pPr marL="0" indent="0">
              <a:buNone/>
            </a:pPr>
            <a:r>
              <a:rPr lang="hu-HU" dirty="0"/>
              <a:t>+ 2 </a:t>
            </a:r>
            <a:r>
              <a:rPr lang="hu-HU" dirty="0" err="1"/>
              <a:t>szinhedrion</a:t>
            </a:r>
            <a:r>
              <a:rPr lang="hu-HU" dirty="0"/>
              <a:t> (23-23 bíró) helyettesítésképpen</a:t>
            </a:r>
          </a:p>
          <a:p>
            <a:pPr marL="0" indent="0" algn="ctr">
              <a:buNone/>
            </a:pPr>
            <a:r>
              <a:rPr lang="hu-HU" dirty="0"/>
              <a:t>•Városonként (120 nagykorú férfilakos) </a:t>
            </a:r>
          </a:p>
          <a:p>
            <a:pPr marL="0" indent="0" algn="ctr">
              <a:buNone/>
            </a:pPr>
            <a:r>
              <a:rPr lang="hu-HU" b="1" u="sng" dirty="0"/>
              <a:t>kis  </a:t>
            </a:r>
            <a:r>
              <a:rPr lang="hu-HU" b="1" u="sng" dirty="0" err="1"/>
              <a:t>szinhedrionok</a:t>
            </a:r>
            <a:r>
              <a:rPr lang="hu-HU" b="1" u="sng" dirty="0"/>
              <a:t> </a:t>
            </a:r>
          </a:p>
          <a:p>
            <a:pPr marL="0" indent="0" algn="ctr">
              <a:buNone/>
            </a:pPr>
            <a:r>
              <a:rPr lang="hu-HU" dirty="0"/>
              <a:t>(23 bíró)</a:t>
            </a:r>
          </a:p>
          <a:p>
            <a:pPr marL="0" indent="0" algn="ctr">
              <a:buNone/>
            </a:pPr>
            <a:r>
              <a:rPr lang="hu-HU" dirty="0"/>
              <a:t>•</a:t>
            </a:r>
            <a:r>
              <a:rPr lang="hu-HU" b="1" u="sng" dirty="0"/>
              <a:t>legalsó</a:t>
            </a:r>
            <a:r>
              <a:rPr lang="hu-HU" dirty="0"/>
              <a:t> (3-3 bíró)</a:t>
            </a:r>
          </a:p>
        </p:txBody>
      </p:sp>
    </p:spTree>
    <p:extLst>
      <p:ext uri="{BB962C8B-B14F-4D97-AF65-F5344CB8AC3E}">
        <p14:creationId xmlns:p14="http://schemas.microsoft.com/office/powerpoint/2010/main" val="2543201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err="1"/>
              <a:t>Szinhedrionok</a:t>
            </a:r>
            <a:r>
              <a:rPr lang="hu-HU" dirty="0"/>
              <a:t>: Papok + laikusok</a:t>
            </a:r>
          </a:p>
          <a:p>
            <a:r>
              <a:rPr lang="hu-HU" dirty="0"/>
              <a:t>Választják</a:t>
            </a:r>
          </a:p>
          <a:p>
            <a:r>
              <a:rPr lang="hu-HU" dirty="0"/>
              <a:t>Kit? – szabad</a:t>
            </a:r>
          </a:p>
          <a:p>
            <a:pPr marL="0" indent="0">
              <a:buNone/>
            </a:pPr>
            <a:r>
              <a:rPr lang="hu-HU" dirty="0"/>
              <a:t>            – tiszteletet parancsoló külső</a:t>
            </a:r>
          </a:p>
          <a:p>
            <a:pPr marL="0" indent="0">
              <a:buNone/>
            </a:pPr>
            <a:r>
              <a:rPr lang="hu-HU" dirty="0"/>
              <a:t>            –  legyen gyermeke</a:t>
            </a:r>
          </a:p>
          <a:p>
            <a:pPr marL="0" indent="0">
              <a:buNone/>
            </a:pPr>
            <a:r>
              <a:rPr lang="hu-HU" dirty="0"/>
              <a:t>            –  ne legyen nagyon előrehaladott korú</a:t>
            </a:r>
          </a:p>
          <a:p>
            <a:r>
              <a:rPr lang="hu-HU" dirty="0"/>
              <a:t>Kit nem? – vakok, heréltek, madáridomítók, kockajátékosok, uzsorások, akik a </a:t>
            </a:r>
            <a:r>
              <a:rPr lang="hu-HU" dirty="0" err="1"/>
              <a:t>szabbath-év</a:t>
            </a:r>
            <a:r>
              <a:rPr lang="hu-HU" dirty="0"/>
              <a:t> alatt élelmiszerkereskedéssel foglalkoztak</a:t>
            </a:r>
          </a:p>
        </p:txBody>
      </p:sp>
    </p:spTree>
    <p:extLst>
      <p:ext uri="{BB962C8B-B14F-4D97-AF65-F5344CB8AC3E}">
        <p14:creationId xmlns:p14="http://schemas.microsoft.com/office/powerpoint/2010/main" val="1442140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Palesztina Jézus korában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131" y="1600200"/>
            <a:ext cx="3505738" cy="4525963"/>
          </a:xfrm>
        </p:spPr>
      </p:pic>
    </p:spTree>
    <p:extLst>
      <p:ext uri="{BB962C8B-B14F-4D97-AF65-F5344CB8AC3E}">
        <p14:creationId xmlns:p14="http://schemas.microsoft.com/office/powerpoint/2010/main" val="904542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/>
              <a:t>Bírák számára 3 fokozatú joggyakorlat</a:t>
            </a:r>
          </a:p>
          <a:p>
            <a:r>
              <a:rPr lang="hu-HU" dirty="0"/>
              <a:t>Fokozatos előrehaladás</a:t>
            </a:r>
          </a:p>
          <a:p>
            <a:r>
              <a:rPr lang="hu-HU" dirty="0"/>
              <a:t>Kinevezés: Nagy Sz. intézőbizottsága (kézfeltétellel szavaznak)</a:t>
            </a:r>
          </a:p>
          <a:p>
            <a:r>
              <a:rPr lang="hu-HU" dirty="0"/>
              <a:t>Nagy Sz.: elnök, alelnök</a:t>
            </a:r>
          </a:p>
          <a:p>
            <a:r>
              <a:rPr lang="hu-HU" dirty="0"/>
              <a:t>Kisebb bíróságok – esetről esetre választják a vezetőt</a:t>
            </a:r>
          </a:p>
          <a:p>
            <a:r>
              <a:rPr lang="hu-HU" dirty="0"/>
              <a:t>Üléseken 2 jegyzőkönyvvezető</a:t>
            </a:r>
          </a:p>
          <a:p>
            <a:r>
              <a:rPr lang="hu-HU" dirty="0"/>
              <a:t>Védelem nem megengedett!!!!!!!!!!!!!</a:t>
            </a:r>
          </a:p>
        </p:txBody>
      </p:sp>
    </p:spTree>
    <p:extLst>
      <p:ext uri="{BB962C8B-B14F-4D97-AF65-F5344CB8AC3E}">
        <p14:creationId xmlns:p14="http://schemas.microsoft.com/office/powerpoint/2010/main" val="4236750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Az ítélet végrehajtására + rendfenntartásra: bíróságok mellett tisztek </a:t>
            </a:r>
            <a:r>
              <a:rPr lang="hu-HU" b="1" u="sng" dirty="0"/>
              <a:t>(</a:t>
            </a:r>
            <a:r>
              <a:rPr lang="hu-HU" b="1" u="sng" dirty="0" err="1"/>
              <a:t>shoterim</a:t>
            </a:r>
            <a:r>
              <a:rPr lang="hu-HU" b="1" u="sng" dirty="0"/>
              <a:t>)</a:t>
            </a:r>
          </a:p>
          <a:p>
            <a:r>
              <a:rPr lang="hu-HU" dirty="0"/>
              <a:t>Feltehetőleg Jézust is  a </a:t>
            </a:r>
            <a:r>
              <a:rPr lang="hu-HU" dirty="0" err="1"/>
              <a:t>szinhedrion</a:t>
            </a:r>
            <a:r>
              <a:rPr lang="hu-HU" dirty="0"/>
              <a:t> </a:t>
            </a:r>
            <a:r>
              <a:rPr lang="hu-HU" dirty="0" err="1"/>
              <a:t>shoterim-jei</a:t>
            </a:r>
            <a:r>
              <a:rPr lang="hu-HU" dirty="0"/>
              <a:t> fogták el</a:t>
            </a:r>
          </a:p>
        </p:txBody>
      </p:sp>
    </p:spTree>
    <p:extLst>
      <p:ext uri="{BB962C8B-B14F-4D97-AF65-F5344CB8AC3E}">
        <p14:creationId xmlns:p14="http://schemas.microsoft.com/office/powerpoint/2010/main" val="20529422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Nagy </a:t>
            </a:r>
            <a:r>
              <a:rPr lang="hu-HU" dirty="0" err="1"/>
              <a:t>Szinhedrin</a:t>
            </a:r>
            <a:r>
              <a:rPr lang="hu-HU" dirty="0"/>
              <a:t> feladatköre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Királyt választ</a:t>
            </a:r>
          </a:p>
          <a:p>
            <a:r>
              <a:rPr lang="hu-HU" dirty="0"/>
              <a:t>Interregnum idején kormányoz</a:t>
            </a:r>
          </a:p>
          <a:p>
            <a:r>
              <a:rPr lang="hu-HU" dirty="0"/>
              <a:t>Hadüzenet</a:t>
            </a:r>
          </a:p>
          <a:p>
            <a:r>
              <a:rPr lang="hu-HU" dirty="0"/>
              <a:t>Jeruzsálem fejlesztése</a:t>
            </a:r>
          </a:p>
          <a:p>
            <a:r>
              <a:rPr lang="hu-HU" dirty="0"/>
              <a:t>Templombővítés</a:t>
            </a:r>
          </a:p>
          <a:p>
            <a:r>
              <a:rPr lang="hu-HU" dirty="0"/>
              <a:t>Házasságtöréssel vádolt asszonyok – csodatévő vízzel (Talmud)</a:t>
            </a:r>
          </a:p>
          <a:p>
            <a:r>
              <a:rPr lang="hu-HU" dirty="0"/>
              <a:t>Kiirtásra szóló ítélet más vallásra áttért város/törzs ellen</a:t>
            </a:r>
          </a:p>
          <a:p>
            <a:r>
              <a:rPr lang="hu-HU" b="1" u="sng" dirty="0"/>
              <a:t>Halálos ítélet hamis prófétákkal szemben</a:t>
            </a:r>
          </a:p>
        </p:txBody>
      </p:sp>
    </p:spTree>
    <p:extLst>
      <p:ext uri="{BB962C8B-B14F-4D97-AF65-F5344CB8AC3E}">
        <p14:creationId xmlns:p14="http://schemas.microsoft.com/office/powerpoint/2010/main" val="35727606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Jézus idejében a halálos ítéletre való jog felfüggesztve → ez a megszállók joga</a:t>
            </a:r>
          </a:p>
          <a:p>
            <a:r>
              <a:rPr lang="hu-HU" dirty="0"/>
              <a:t>Megszűnt a királyválasztás joga is a rómaiak alatt</a:t>
            </a:r>
          </a:p>
          <a:p>
            <a:r>
              <a:rPr lang="hu-HU" dirty="0"/>
              <a:t>Halálos ítélet kimondásának a joga minden esetben a megszálló rómaiaké</a:t>
            </a:r>
          </a:p>
        </p:txBody>
      </p:sp>
    </p:spTree>
    <p:extLst>
      <p:ext uri="{BB962C8B-B14F-4D97-AF65-F5344CB8AC3E}">
        <p14:creationId xmlns:p14="http://schemas.microsoft.com/office/powerpoint/2010/main" val="11774116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Mózesi törvények szerint:</a:t>
            </a:r>
          </a:p>
          <a:p>
            <a:pPr>
              <a:buFontTx/>
              <a:buChar char="-"/>
            </a:pPr>
            <a:r>
              <a:rPr lang="hu-HU" dirty="0"/>
              <a:t>Tilos éjjel halálos ítéletet hozni</a:t>
            </a:r>
          </a:p>
          <a:p>
            <a:pPr>
              <a:buFontTx/>
              <a:buChar char="-"/>
            </a:pPr>
            <a:r>
              <a:rPr lang="hu-HU" dirty="0"/>
              <a:t>Tilos ítéletet hirdetni azon a napon, amikor a tárgyalás megkezdődött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828879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Vissza a perhez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Nincs jegyzőkönyv az éjszakai ülésről</a:t>
            </a:r>
          </a:p>
          <a:p>
            <a:r>
              <a:rPr lang="hu-HU" dirty="0"/>
              <a:t>Forrás: evangéliumok (Máté, Márk)</a:t>
            </a:r>
          </a:p>
          <a:p>
            <a:r>
              <a:rPr lang="hu-HU" dirty="0"/>
              <a:t>Ítélethez 2 egybehangzó tanú → nem volt (163. o.)</a:t>
            </a:r>
          </a:p>
          <a:p>
            <a:r>
              <a:rPr lang="hu-HU" dirty="0"/>
              <a:t>Vád: - lázadás (elbontom a templomot és 3 nappal alatt újat építek)</a:t>
            </a:r>
          </a:p>
          <a:p>
            <a:pPr marL="0" indent="0">
              <a:buNone/>
            </a:pPr>
            <a:r>
              <a:rPr lang="hu-HU" dirty="0"/>
              <a:t>             - istenkáromlás (ő Krisztus, Isten fia)</a:t>
            </a:r>
          </a:p>
          <a:p>
            <a:r>
              <a:rPr lang="hu-HU" dirty="0"/>
              <a:t> Bíró szerint értelmetlen a bizonyítás</a:t>
            </a:r>
          </a:p>
          <a:p>
            <a:r>
              <a:rPr lang="hu-HU" dirty="0"/>
              <a:t>Mózes: a beismerés nem elég, tanúkat nem lehet mellőzni</a:t>
            </a:r>
          </a:p>
        </p:txBody>
      </p:sp>
    </p:spTree>
    <p:extLst>
      <p:ext uri="{BB962C8B-B14F-4D97-AF65-F5344CB8AC3E}">
        <p14:creationId xmlns:p14="http://schemas.microsoft.com/office/powerpoint/2010/main" val="20591974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Ítélet egyhangú –halál (Lukács szerint még ezt sem mondják ki)</a:t>
            </a:r>
          </a:p>
          <a:p>
            <a:r>
              <a:rPr lang="hu-HU" dirty="0"/>
              <a:t>Halálbüntetés neme?????? – így ez nem ítélet, + erről nem is dönthetnek</a:t>
            </a:r>
          </a:p>
          <a:p>
            <a:r>
              <a:rPr lang="hu-HU" dirty="0"/>
              <a:t>Istenkáromlásnál büntetés = megkövezés</a:t>
            </a:r>
          </a:p>
        </p:txBody>
      </p:sp>
    </p:spTree>
    <p:extLst>
      <p:ext uri="{BB962C8B-B14F-4D97-AF65-F5344CB8AC3E}">
        <p14:creationId xmlns:p14="http://schemas.microsoft.com/office/powerpoint/2010/main" val="32645611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Mózesi </a:t>
            </a:r>
            <a:r>
              <a:rPr lang="hu-HU" dirty="0" err="1"/>
              <a:t>tv-ek</a:t>
            </a:r>
            <a:r>
              <a:rPr lang="hu-HU" dirty="0"/>
              <a:t> szerinti büntetések: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/>
              <a:t>Halál (akasztás, megkövezés, megégetés, fővétel)</a:t>
            </a:r>
          </a:p>
          <a:p>
            <a:r>
              <a:rPr lang="hu-HU" dirty="0"/>
              <a:t>Megostorozás</a:t>
            </a:r>
          </a:p>
          <a:p>
            <a:r>
              <a:rPr lang="hu-HU" dirty="0"/>
              <a:t>Pénzbírság</a:t>
            </a:r>
          </a:p>
          <a:p>
            <a:r>
              <a:rPr lang="hu-HU" dirty="0"/>
              <a:t>Börtön csak őrizetbe vételre</a:t>
            </a:r>
          </a:p>
          <a:p>
            <a:r>
              <a:rPr lang="hu-HU" dirty="0"/>
              <a:t>Dologház a talmudisták újítása</a:t>
            </a:r>
          </a:p>
          <a:p>
            <a:r>
              <a:rPr lang="hu-HU" dirty="0"/>
              <a:t>Ritka: kézlevágás</a:t>
            </a:r>
          </a:p>
          <a:p>
            <a:r>
              <a:rPr lang="hu-HU" dirty="0"/>
              <a:t>Jézus 1. vád alapján – akasztás</a:t>
            </a:r>
          </a:p>
          <a:p>
            <a:pPr marL="0" indent="0">
              <a:buNone/>
            </a:pPr>
            <a:r>
              <a:rPr lang="hu-HU" dirty="0"/>
              <a:t>                2. vád alapján - megkövezés</a:t>
            </a:r>
          </a:p>
        </p:txBody>
      </p:sp>
    </p:spTree>
    <p:extLst>
      <p:ext uri="{BB962C8B-B14F-4D97-AF65-F5344CB8AC3E}">
        <p14:creationId xmlns:p14="http://schemas.microsoft.com/office/powerpoint/2010/main" val="23821280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Munkácsy Mihály: Krisztus Pilátus előtt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7" y="1392788"/>
            <a:ext cx="7062375" cy="4916532"/>
          </a:xfrm>
        </p:spPr>
      </p:pic>
    </p:spTree>
    <p:extLst>
      <p:ext uri="{BB962C8B-B14F-4D97-AF65-F5344CB8AC3E}">
        <p14:creationId xmlns:p14="http://schemas.microsoft.com/office/powerpoint/2010/main" val="23474107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F2EE5BE-0EDF-BC9E-83F5-180CBC9AE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dirty="0"/>
              <a:t>Munkácsy Mihály: </a:t>
            </a:r>
            <a:r>
              <a:rPr lang="hu-HU" dirty="0" err="1"/>
              <a:t>Ecce</a:t>
            </a:r>
            <a:r>
              <a:rPr lang="hu-HU" dirty="0"/>
              <a:t> Homo</a:t>
            </a:r>
            <a:endParaRPr lang="en-US" dirty="0"/>
          </a:p>
        </p:txBody>
      </p:sp>
      <p:pic>
        <p:nvPicPr>
          <p:cNvPr id="5" name="Tartalom helye 4" descr="A képen személy, emberek, tömeg, oltár látható&#10;&#10;Automatikusan generált leírás">
            <a:extLst>
              <a:ext uri="{FF2B5EF4-FFF2-40B4-BE49-F238E27FC236}">
                <a16:creationId xmlns:a16="http://schemas.microsoft.com/office/drawing/2014/main" id="{EA952449-C191-E293-6E7F-E06824E1E6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37"/>
          <a:stretch/>
        </p:blipFill>
        <p:spPr>
          <a:xfrm>
            <a:off x="457200" y="1600200"/>
            <a:ext cx="8229600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633013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74303"/>
            <a:ext cx="4104456" cy="6392691"/>
          </a:xfrm>
        </p:spPr>
      </p:pic>
    </p:spTree>
    <p:extLst>
      <p:ext uri="{BB962C8B-B14F-4D97-AF65-F5344CB8AC3E}">
        <p14:creationId xmlns:p14="http://schemas.microsoft.com/office/powerpoint/2010/main" val="34721269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Pilátus elé viszik a bírák Jézust pénteken</a:t>
            </a:r>
          </a:p>
          <a:p>
            <a:r>
              <a:rPr lang="hu-HU" dirty="0"/>
              <a:t>Feltehetőleg Jézus bement a </a:t>
            </a:r>
            <a:r>
              <a:rPr lang="hu-HU" dirty="0" err="1"/>
              <a:t>pretoriumba</a:t>
            </a:r>
            <a:r>
              <a:rPr lang="hu-HU" dirty="0"/>
              <a:t>, </a:t>
            </a:r>
            <a:r>
              <a:rPr lang="hu-HU" dirty="0" err="1"/>
              <a:t>a</a:t>
            </a:r>
            <a:r>
              <a:rPr lang="hu-HU" dirty="0"/>
              <a:t> többiek nem rituális okokból</a:t>
            </a:r>
          </a:p>
          <a:p>
            <a:r>
              <a:rPr lang="hu-HU" dirty="0"/>
              <a:t>Pilátus: a törvényeitek szerint ítéljetek (216. o.)</a:t>
            </a:r>
          </a:p>
          <a:p>
            <a:r>
              <a:rPr lang="hu-HU" dirty="0"/>
              <a:t>Új vád: </a:t>
            </a:r>
          </a:p>
          <a:p>
            <a:pPr marL="0" indent="0">
              <a:buNone/>
            </a:pPr>
            <a:r>
              <a:rPr lang="hu-HU" dirty="0"/>
              <a:t>- megtiltja, hogy a nép adózzon a császárnak</a:t>
            </a:r>
          </a:p>
          <a:p>
            <a:pPr marL="0" indent="0">
              <a:buNone/>
            </a:pPr>
            <a:r>
              <a:rPr lang="hu-HU" dirty="0"/>
              <a:t>- Krisztus király</a:t>
            </a:r>
          </a:p>
        </p:txBody>
      </p:sp>
    </p:spTree>
    <p:extLst>
      <p:ext uri="{BB962C8B-B14F-4D97-AF65-F5344CB8AC3E}">
        <p14:creationId xmlns:p14="http://schemas.microsoft.com/office/powerpoint/2010/main" val="6082930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Pilátus nem találja bűnösnek Jézust</a:t>
            </a:r>
          </a:p>
          <a:p>
            <a:r>
              <a:rPr lang="hu-HU" dirty="0"/>
              <a:t>Zsidó papok: Jézus föllázítja a népet </a:t>
            </a:r>
            <a:r>
              <a:rPr lang="hu-HU" b="1" u="sng" dirty="0"/>
              <a:t>Galileá</a:t>
            </a:r>
            <a:r>
              <a:rPr lang="hu-HU" dirty="0"/>
              <a:t>tól </a:t>
            </a:r>
            <a:r>
              <a:rPr lang="hu-HU" dirty="0" err="1"/>
              <a:t>Judeáig</a:t>
            </a:r>
            <a:endParaRPr lang="hu-HU" dirty="0"/>
          </a:p>
          <a:p>
            <a:r>
              <a:rPr lang="hu-HU" dirty="0"/>
              <a:t>Galilea ura </a:t>
            </a:r>
            <a:r>
              <a:rPr lang="hu-HU" dirty="0" err="1"/>
              <a:t>Herodes</a:t>
            </a:r>
            <a:r>
              <a:rPr lang="hu-HU" dirty="0"/>
              <a:t> </a:t>
            </a:r>
            <a:r>
              <a:rPr lang="hu-HU" dirty="0" err="1"/>
              <a:t>Antipas</a:t>
            </a:r>
            <a:r>
              <a:rPr lang="hu-HU" dirty="0"/>
              <a:t>, ezért Pilátus átadja Jézust </a:t>
            </a:r>
            <a:r>
              <a:rPr lang="hu-HU" dirty="0" err="1"/>
              <a:t>Herodesnek</a:t>
            </a:r>
            <a:endParaRPr lang="hu-HU" dirty="0"/>
          </a:p>
          <a:p>
            <a:r>
              <a:rPr lang="hu-HU" dirty="0"/>
              <a:t>Római jog: folytatólagos bűncselekmény elkövetésénél az illetékességet az </a:t>
            </a:r>
            <a:r>
              <a:rPr lang="hu-HU" b="1" dirty="0"/>
              <a:t>utolsó </a:t>
            </a:r>
            <a:r>
              <a:rPr lang="hu-HU" dirty="0"/>
              <a:t>hely alapozza meg – </a:t>
            </a:r>
            <a:r>
              <a:rPr lang="hu-HU" dirty="0" err="1"/>
              <a:t>Herodes</a:t>
            </a:r>
            <a:r>
              <a:rPr lang="hu-HU" dirty="0"/>
              <a:t> illetékes????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519904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err="1"/>
              <a:t>Herodes</a:t>
            </a:r>
            <a:r>
              <a:rPr lang="hu-HU" dirty="0"/>
              <a:t> fehér ruhát adat Jézusra, visszaküldi Pilátushoz</a:t>
            </a:r>
          </a:p>
          <a:p>
            <a:r>
              <a:rPr lang="hu-HU" dirty="0" err="1"/>
              <a:t>Herodes</a:t>
            </a:r>
            <a:r>
              <a:rPr lang="hu-HU" dirty="0"/>
              <a:t> mondhatta volna: nem illetékes – nem mondta</a:t>
            </a:r>
          </a:p>
          <a:p>
            <a:r>
              <a:rPr lang="hu-HU" dirty="0" err="1"/>
              <a:t>Herodes</a:t>
            </a:r>
            <a:r>
              <a:rPr lang="hu-HU" dirty="0"/>
              <a:t> nem találta bűnösnek Jézust</a:t>
            </a:r>
          </a:p>
          <a:p>
            <a:r>
              <a:rPr lang="hu-HU" dirty="0"/>
              <a:t>Pilátus is kinyilvánítja: Jézus nem bűnös (230. o.) – ha nem, miért kell megfenyíteni???</a:t>
            </a:r>
          </a:p>
          <a:p>
            <a:r>
              <a:rPr lang="hu-HU" dirty="0"/>
              <a:t>Zsidó jog nem engedi meg az enyhítést, vagy a kegyelmet</a:t>
            </a:r>
          </a:p>
        </p:txBody>
      </p:sp>
    </p:spTree>
    <p:extLst>
      <p:ext uri="{BB962C8B-B14F-4D97-AF65-F5344CB8AC3E}">
        <p14:creationId xmlns:p14="http://schemas.microsoft.com/office/powerpoint/2010/main" val="28806287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Pilátusnak nem volt joga a Magas Tanács ítéletét megváltoztatni, nem semmisíthette meg a törvényszéki tárgyalást</a:t>
            </a:r>
          </a:p>
          <a:p>
            <a:r>
              <a:rPr lang="hu-HU" dirty="0"/>
              <a:t>Pilátus egyetlen lehetősége: egyéni amnesztia</a:t>
            </a:r>
          </a:p>
          <a:p>
            <a:r>
              <a:rPr lang="hu-HU" dirty="0"/>
              <a:t>Kinek kell kérni? – népnek kellett volna</a:t>
            </a:r>
          </a:p>
          <a:p>
            <a:r>
              <a:rPr lang="hu-HU" dirty="0"/>
              <a:t>A megbocsátás a vádló joga, nem a bíróé</a:t>
            </a:r>
          </a:p>
          <a:p>
            <a:r>
              <a:rPr lang="hu-HU" dirty="0"/>
              <a:t>Pilátus nem folytatott le tárgyalást, nem vizsgált bizonyítékot, csak ki akar bújni a felelősség alól (245. o.)</a:t>
            </a:r>
          </a:p>
        </p:txBody>
      </p:sp>
    </p:spTree>
    <p:extLst>
      <p:ext uri="{BB962C8B-B14F-4D97-AF65-F5344CB8AC3E}">
        <p14:creationId xmlns:p14="http://schemas.microsoft.com/office/powerpoint/2010/main" val="30378872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Pilátus azzal szembesül, hogy ő a császár ellenségét pártolja</a:t>
            </a:r>
          </a:p>
          <a:p>
            <a:r>
              <a:rPr lang="hu-HU" dirty="0"/>
              <a:t>Jézus magára maradt</a:t>
            </a:r>
          </a:p>
          <a:p>
            <a:r>
              <a:rPr lang="hu-HU" dirty="0"/>
              <a:t>Pilátusnak nem kellett volna:</a:t>
            </a:r>
          </a:p>
          <a:p>
            <a:pPr>
              <a:buFontTx/>
              <a:buChar char="-"/>
            </a:pPr>
            <a:r>
              <a:rPr lang="hu-HU" dirty="0"/>
              <a:t>A néppel vitázni</a:t>
            </a:r>
          </a:p>
          <a:p>
            <a:pPr>
              <a:buFontTx/>
              <a:buChar char="-"/>
            </a:pPr>
            <a:r>
              <a:rPr lang="hu-HU" dirty="0"/>
              <a:t>tömeggel egyezkedni</a:t>
            </a:r>
          </a:p>
          <a:p>
            <a:pPr>
              <a:buFontTx/>
              <a:buChar char="-"/>
            </a:pPr>
            <a:r>
              <a:rPr lang="hu-HU" dirty="0"/>
              <a:t>egyik fogoly megkegyelmezését tőlük függővé tenni</a:t>
            </a:r>
          </a:p>
          <a:p>
            <a:pPr marL="0" indent="0">
              <a:buNone/>
            </a:pPr>
            <a:endParaRPr lang="hu-HU" dirty="0"/>
          </a:p>
          <a:p>
            <a:pPr>
              <a:buFontTx/>
              <a:buChar char="-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301594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Pilátus nem bíráskodik, hanem mossa kezeit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292495"/>
            <a:ext cx="6552728" cy="5569820"/>
          </a:xfrm>
        </p:spPr>
      </p:pic>
    </p:spTree>
    <p:extLst>
      <p:ext uri="{BB962C8B-B14F-4D97-AF65-F5344CB8AC3E}">
        <p14:creationId xmlns:p14="http://schemas.microsoft.com/office/powerpoint/2010/main" val="40237300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u-HU" sz="1600" dirty="0"/>
              <a:t>Id. Lucas  </a:t>
            </a:r>
            <a:r>
              <a:rPr lang="hu-HU" sz="1600" dirty="0" err="1"/>
              <a:t>Cranach</a:t>
            </a:r>
            <a:r>
              <a:rPr lang="hu-HU" sz="1600" dirty="0"/>
              <a:t/>
            </a:r>
            <a:br>
              <a:rPr lang="hu-HU" sz="1600" dirty="0"/>
            </a:br>
            <a:r>
              <a:rPr lang="hu-HU" sz="1600" dirty="0"/>
              <a:t>(München)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480" y="188640"/>
            <a:ext cx="4500157" cy="6542397"/>
          </a:xfrm>
        </p:spPr>
      </p:pic>
    </p:spTree>
    <p:extLst>
      <p:ext uri="{BB962C8B-B14F-4D97-AF65-F5344CB8AC3E}">
        <p14:creationId xmlns:p14="http://schemas.microsoft.com/office/powerpoint/2010/main" val="4217285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87252"/>
            <a:ext cx="8424936" cy="6449321"/>
          </a:xfrm>
        </p:spPr>
      </p:pic>
    </p:spTree>
    <p:extLst>
      <p:ext uri="{BB962C8B-B14F-4D97-AF65-F5344CB8AC3E}">
        <p14:creationId xmlns:p14="http://schemas.microsoft.com/office/powerpoint/2010/main" val="1307843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Kr. u. 29.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Rómaiak által megszállt terület</a:t>
            </a:r>
          </a:p>
          <a:p>
            <a:r>
              <a:rPr lang="hu-HU" dirty="0"/>
              <a:t>Terület a római közigazgatás alá helyezve</a:t>
            </a:r>
          </a:p>
          <a:p>
            <a:r>
              <a:rPr lang="hu-HU" dirty="0"/>
              <a:t>A közigazgatást </a:t>
            </a:r>
            <a:r>
              <a:rPr lang="hu-HU" dirty="0" err="1"/>
              <a:t>procurátor</a:t>
            </a:r>
            <a:r>
              <a:rPr lang="hu-HU" dirty="0"/>
              <a:t> irányítja, szíriai kormányzónak alárendelve, halálbüntetés jogával felruházva (41-ig)</a:t>
            </a:r>
          </a:p>
          <a:p>
            <a:r>
              <a:rPr lang="hu-HU" dirty="0"/>
              <a:t>Belső kormányzás: jeruzsálemi Magas Tanács hatáskörében (Jeruzsálem Júdea fővárosa, provincia székhelye)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12185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/>
              <a:t>Róma 700 éven keresztül hadat visel</a:t>
            </a:r>
          </a:p>
          <a:p>
            <a:r>
              <a:rPr lang="hu-HU" dirty="0"/>
              <a:t>Adófizetővé tesz országokat</a:t>
            </a:r>
          </a:p>
          <a:p>
            <a:r>
              <a:rPr lang="hu-HU" dirty="0"/>
              <a:t>Fenntartja magának a legfőbb jogokat</a:t>
            </a:r>
          </a:p>
          <a:p>
            <a:r>
              <a:rPr lang="hu-HU" u="sng" dirty="0"/>
              <a:t>A népek kezében marad:</a:t>
            </a:r>
          </a:p>
          <a:p>
            <a:pPr>
              <a:buFontTx/>
              <a:buChar char="-"/>
            </a:pPr>
            <a:r>
              <a:rPr lang="hu-HU" dirty="0"/>
              <a:t>belső közigazgatás,</a:t>
            </a:r>
          </a:p>
          <a:p>
            <a:pPr>
              <a:buFontTx/>
              <a:buChar char="-"/>
            </a:pPr>
            <a:r>
              <a:rPr lang="hu-HU" dirty="0"/>
              <a:t>városi rendfenntartás,</a:t>
            </a:r>
          </a:p>
          <a:p>
            <a:pPr>
              <a:buFontTx/>
              <a:buChar char="-"/>
            </a:pPr>
            <a:r>
              <a:rPr lang="hu-HU" dirty="0"/>
              <a:t>kisebb jelentőségű ügyekben a bíráskodás</a:t>
            </a:r>
          </a:p>
          <a:p>
            <a:pPr>
              <a:buFontTx/>
              <a:buChar char="-"/>
            </a:pPr>
            <a:r>
              <a:rPr lang="hu-HU" dirty="0"/>
              <a:t>vallásgyakorlás</a:t>
            </a:r>
          </a:p>
          <a:p>
            <a:r>
              <a:rPr lang="hu-HU" u="sng" dirty="0"/>
              <a:t>Római kézben: </a:t>
            </a:r>
          </a:p>
          <a:p>
            <a:pPr>
              <a:buFontTx/>
              <a:buChar char="-"/>
            </a:pPr>
            <a:r>
              <a:rPr lang="hu-HU" dirty="0"/>
              <a:t>Főbenjáró dolgokban a jogalkotás + végrehajtás </a:t>
            </a:r>
          </a:p>
          <a:p>
            <a:pPr marL="0" indent="0">
              <a:buNone/>
            </a:pPr>
            <a:r>
              <a:rPr lang="hu-HU" dirty="0"/>
              <a:t>            + adószedés ( provinciánként különbözően)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4247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Róma nem engedi át az élet – halál feletti ítélkezés jogát</a:t>
            </a:r>
          </a:p>
          <a:p>
            <a:r>
              <a:rPr lang="hu-HU" dirty="0"/>
              <a:t>Szétválasztható az ítélkezés és végrehajtás?</a:t>
            </a:r>
          </a:p>
          <a:p>
            <a:r>
              <a:rPr lang="hu-HU" dirty="0"/>
              <a:t>Ha ítélkezni nem akart volna Róma, akkor egyszerű intendánsokat küld a provinciákba, és nem teljhatalmú kormányzókat.</a:t>
            </a:r>
          </a:p>
          <a:p>
            <a:r>
              <a:rPr lang="hu-HU" dirty="0"/>
              <a:t>Róma hatalma az idegenekre is kiterjed.</a:t>
            </a:r>
          </a:p>
          <a:p>
            <a:endParaRPr lang="hu-HU" dirty="0"/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7592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császári provinciákba a kormányzóval együtt prokurátort is küldtek.</a:t>
            </a:r>
          </a:p>
          <a:p>
            <a:r>
              <a:rPr lang="hu-HU" dirty="0"/>
              <a:t>A provinciák kisebb kerületeibe (</a:t>
            </a:r>
            <a:r>
              <a:rPr lang="hu-HU" dirty="0" err="1"/>
              <a:t>Judea</a:t>
            </a:r>
            <a:r>
              <a:rPr lang="hu-HU" dirty="0"/>
              <a:t>) csak prokurátort.</a:t>
            </a:r>
          </a:p>
          <a:p>
            <a:r>
              <a:rPr lang="hu-HU" dirty="0"/>
              <a:t>A császári </a:t>
            </a:r>
            <a:r>
              <a:rPr lang="hu-HU" dirty="0" err="1"/>
              <a:t>procurátorokat</a:t>
            </a:r>
            <a:r>
              <a:rPr lang="hu-HU" dirty="0"/>
              <a:t> </a:t>
            </a:r>
            <a:r>
              <a:rPr lang="hu-HU" b="1" u="sng" dirty="0"/>
              <a:t>csak az adóperekben </a:t>
            </a:r>
            <a:r>
              <a:rPr lang="hu-HU" dirty="0"/>
              <a:t>illette meg a bíráskodás joga.</a:t>
            </a:r>
          </a:p>
          <a:p>
            <a:r>
              <a:rPr lang="hu-HU" b="1" u="sng" dirty="0"/>
              <a:t>Kivéve, ha helytartói tisztséget is betöltöttek, mint </a:t>
            </a:r>
            <a:r>
              <a:rPr lang="hu-HU" b="1" u="sng" dirty="0" err="1"/>
              <a:t>Pontius</a:t>
            </a:r>
            <a:r>
              <a:rPr lang="hu-HU" b="1" u="sng" dirty="0"/>
              <a:t> Pilátus.</a:t>
            </a:r>
          </a:p>
        </p:txBody>
      </p:sp>
    </p:spTree>
    <p:extLst>
      <p:ext uri="{BB962C8B-B14F-4D97-AF65-F5344CB8AC3E}">
        <p14:creationId xmlns:p14="http://schemas.microsoft.com/office/powerpoint/2010/main" val="1757190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/>
              <a:t>Az egyetlen hatalom </a:t>
            </a:r>
            <a:r>
              <a:rPr lang="hu-HU" dirty="0" err="1"/>
              <a:t>Judeában</a:t>
            </a:r>
            <a:r>
              <a:rPr lang="hu-HU" dirty="0"/>
              <a:t>, akinek joga volt Jézus felett bíráskodni (letartóztatni, kihallgatni, lefolytatni ellene a bizonyítási eljárást, elítélni) → </a:t>
            </a:r>
            <a:r>
              <a:rPr lang="hu-HU" dirty="0" err="1"/>
              <a:t>Pontius</a:t>
            </a:r>
            <a:r>
              <a:rPr lang="hu-HU" dirty="0"/>
              <a:t> Pilátus</a:t>
            </a:r>
          </a:p>
          <a:p>
            <a:r>
              <a:rPr lang="hu-HU" dirty="0"/>
              <a:t>Nem lehet igaz az az állítás, miszerint a zsidó bírák ítéletét a rómaiak jóváhagyhatták, vagy megtagadhatták.</a:t>
            </a:r>
          </a:p>
          <a:p>
            <a:r>
              <a:rPr lang="hu-HU" dirty="0"/>
              <a:t>3 pl. (római idő szerint 81, 370,691) az ítélkezés és végrehajtás elválasztására, de: ugyanazon államon belül!!!!!!  </a:t>
            </a:r>
          </a:p>
        </p:txBody>
      </p:sp>
    </p:spTree>
    <p:extLst>
      <p:ext uri="{BB962C8B-B14F-4D97-AF65-F5344CB8AC3E}">
        <p14:creationId xmlns:p14="http://schemas.microsoft.com/office/powerpoint/2010/main" val="2167986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1306</Words>
  <Application>Microsoft Office PowerPoint</Application>
  <PresentationFormat>Diavetítés a képernyőre (4:3 oldalarány)</PresentationFormat>
  <Paragraphs>166</Paragraphs>
  <Slides>36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36</vt:i4>
      </vt:variant>
    </vt:vector>
  </HeadingPairs>
  <TitlesOfParts>
    <vt:vector size="40" baseType="lpstr">
      <vt:lpstr>Arial</vt:lpstr>
      <vt:lpstr>Calibri</vt:lpstr>
      <vt:lpstr>Times New Roman</vt:lpstr>
      <vt:lpstr>Office-téma</vt:lpstr>
      <vt:lpstr>Jézus pere</vt:lpstr>
      <vt:lpstr>Palesztina Jézus korában</vt:lpstr>
      <vt:lpstr>PowerPoint-bemutató</vt:lpstr>
      <vt:lpstr>PowerPoint-bemutató</vt:lpstr>
      <vt:lpstr>Kr. u. 29.</vt:lpstr>
      <vt:lpstr>PowerPoint-bemutató</vt:lpstr>
      <vt:lpstr>PowerPoint-bemutató</vt:lpstr>
      <vt:lpstr>PowerPoint-bemutató</vt:lpstr>
      <vt:lpstr>PowerPoint-bemutató</vt:lpstr>
      <vt:lpstr>PowerPoint-bemutató</vt:lpstr>
      <vt:lpstr>Csütörtökről péntekre virradó éjszaka</vt:lpstr>
      <vt:lpstr>PowerPoint-bemutató</vt:lpstr>
      <vt:lpstr>Jézust Annás elé viszik</vt:lpstr>
      <vt:lpstr>PowerPoint-bemutató</vt:lpstr>
      <vt:lpstr>Jézus a Magas Tanács előtt</vt:lpstr>
      <vt:lpstr>PowerPoint-bemutató</vt:lpstr>
      <vt:lpstr>PowerPoint-bemutató</vt:lpstr>
      <vt:lpstr>A zsidó bírósági rendszer 3 fokozatú</vt:lpstr>
      <vt:lpstr>PowerPoint-bemutató</vt:lpstr>
      <vt:lpstr>PowerPoint-bemutató</vt:lpstr>
      <vt:lpstr>PowerPoint-bemutató</vt:lpstr>
      <vt:lpstr>Nagy Szinhedrin feladatköre</vt:lpstr>
      <vt:lpstr>PowerPoint-bemutató</vt:lpstr>
      <vt:lpstr>PowerPoint-bemutató</vt:lpstr>
      <vt:lpstr>Vissza a perhez</vt:lpstr>
      <vt:lpstr>PowerPoint-bemutató</vt:lpstr>
      <vt:lpstr>Mózesi tv-ek szerinti büntetések:</vt:lpstr>
      <vt:lpstr>Munkácsy Mihály: Krisztus Pilátus előtt</vt:lpstr>
      <vt:lpstr>Munkácsy Mihály: Ecce Homo</vt:lpstr>
      <vt:lpstr>PowerPoint-bemutató</vt:lpstr>
      <vt:lpstr>PowerPoint-bemutató</vt:lpstr>
      <vt:lpstr>PowerPoint-bemutató</vt:lpstr>
      <vt:lpstr>PowerPoint-bemutató</vt:lpstr>
      <vt:lpstr>PowerPoint-bemutató</vt:lpstr>
      <vt:lpstr>Pilátus nem bíráskodik, hanem mossa kezeit</vt:lpstr>
      <vt:lpstr>Id. Lucas  Cranach (München)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Jézus pere</dc:title>
  <dc:creator>PPKE</dc:creator>
  <cp:lastModifiedBy>Körmendy Renáta</cp:lastModifiedBy>
  <cp:revision>57</cp:revision>
  <dcterms:created xsi:type="dcterms:W3CDTF">2017-04-23T23:32:32Z</dcterms:created>
  <dcterms:modified xsi:type="dcterms:W3CDTF">2023-04-04T06:50:12Z</dcterms:modified>
</cp:coreProperties>
</file>