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7" r:id="rId4"/>
    <p:sldId id="259" r:id="rId5"/>
    <p:sldId id="260" r:id="rId6"/>
    <p:sldId id="261" r:id="rId7"/>
    <p:sldId id="258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4" d="100"/>
          <a:sy n="124" d="100"/>
        </p:scale>
        <p:origin x="122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907F8-9800-46AA-BEE8-AA9CA84B2CD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3D2ECCF5-AEBB-4B7D-A304-DAD130BA955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882914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907F8-9800-46AA-BEE8-AA9CA84B2CD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ECCF5-AEBB-4B7D-A304-DAD130BA955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01375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907F8-9800-46AA-BEE8-AA9CA84B2CD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3D2ECCF5-AEBB-4B7D-A304-DAD130BA955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724414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907F8-9800-46AA-BEE8-AA9CA84B2CD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3D2ECCF5-AEBB-4B7D-A304-DAD130BA955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31793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907F8-9800-46AA-BEE8-AA9CA84B2CD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3D2ECCF5-AEBB-4B7D-A304-DAD130BA955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962148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907F8-9800-46AA-BEE8-AA9CA84B2CD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ECCF5-AEBB-4B7D-A304-DAD130BA955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211167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907F8-9800-46AA-BEE8-AA9CA84B2CD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ECCF5-AEBB-4B7D-A304-DAD130BA955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27644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907F8-9800-46AA-BEE8-AA9CA84B2CD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ECCF5-AEBB-4B7D-A304-DAD130BA955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177621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907F8-9800-46AA-BEE8-AA9CA84B2CD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3D2ECCF5-AEBB-4B7D-A304-DAD130BA955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834394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907F8-9800-46AA-BEE8-AA9CA84B2CD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3D2ECCF5-AEBB-4B7D-A304-DAD130BA955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74080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907F8-9800-46AA-BEE8-AA9CA84B2CD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3D2ECCF5-AEBB-4B7D-A304-DAD130BA955A}" type="slidenum">
              <a:rPr lang="hu-HU" smtClean="0"/>
              <a:t>‹#›</a:t>
            </a:fld>
            <a:endParaRPr lang="hu-H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96988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907F8-9800-46AA-BEE8-AA9CA84B2CD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3D2ECCF5-AEBB-4B7D-A304-DAD130BA955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230148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 idéze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907F8-9800-46AA-BEE8-AA9CA84B2CD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3D2ECCF5-AEBB-4B7D-A304-DAD130BA955A}" type="slidenum">
              <a:rPr lang="hu-HU" smtClean="0"/>
              <a:t>‹#›</a:t>
            </a:fld>
            <a:endParaRPr lang="hu-H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175026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gaz vagy ham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907F8-9800-46AA-BEE8-AA9CA84B2CD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3D2ECCF5-AEBB-4B7D-A304-DAD130BA955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352407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907F8-9800-46AA-BEE8-AA9CA84B2CD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ECCF5-AEBB-4B7D-A304-DAD130BA955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27912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907F8-9800-46AA-BEE8-AA9CA84B2CD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ECCF5-AEBB-4B7D-A304-DAD130BA955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302666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A907F8-9800-46AA-BEE8-AA9CA84B2CD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3D2ECCF5-AEBB-4B7D-A304-DAD130BA955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11844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/>
              <a:t>J</a:t>
            </a:r>
            <a:r>
              <a:rPr lang="hu-HU" dirty="0" smtClean="0"/>
              <a:t>ogforrások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509529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Szokásjog</a:t>
            </a:r>
          </a:p>
          <a:p>
            <a:r>
              <a:rPr lang="hu-HU" dirty="0" smtClean="0"/>
              <a:t>Királyi normák</a:t>
            </a:r>
          </a:p>
          <a:p>
            <a:r>
              <a:rPr lang="hu-HU" dirty="0" err="1" smtClean="0"/>
              <a:t>Privilegium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8332053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Szokásjog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dirty="0" smtClean="0"/>
              <a:t>Nemzetségi társadalmak: </a:t>
            </a:r>
            <a:r>
              <a:rPr lang="hu-HU" b="1" u="sng" dirty="0" smtClean="0"/>
              <a:t>szokás</a:t>
            </a:r>
            <a:r>
              <a:rPr lang="hu-HU" dirty="0" smtClean="0"/>
              <a:t> = közösségi normák,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ha megsértik→szankciók </a:t>
            </a:r>
          </a:p>
          <a:p>
            <a:pPr marL="0" indent="0">
              <a:buNone/>
            </a:pPr>
            <a:r>
              <a:rPr lang="hu-HU" dirty="0" smtClean="0"/>
              <a:t>       (közösség gyakorolja,     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nincs elkülönült  közhatalom) </a:t>
            </a:r>
          </a:p>
          <a:p>
            <a:pPr>
              <a:buFontTx/>
              <a:buChar char="-"/>
            </a:pPr>
            <a:r>
              <a:rPr lang="hu-HU" dirty="0" smtClean="0"/>
              <a:t>Korai feudális állam: </a:t>
            </a:r>
            <a:r>
              <a:rPr lang="hu-HU" b="1" u="sng" dirty="0" smtClean="0"/>
              <a:t>szokásjog</a:t>
            </a:r>
            <a:r>
              <a:rPr lang="hu-HU" dirty="0" smtClean="0"/>
              <a:t> = szokást jogi szabállyá teszi + kikényszeríti</a:t>
            </a:r>
          </a:p>
          <a:p>
            <a:pPr>
              <a:buFontTx/>
              <a:buChar char="-"/>
            </a:pPr>
            <a:r>
              <a:rPr lang="hu-HU" dirty="0" smtClean="0"/>
              <a:t>Szájról szájra (akié a tehén, azé a borja) /tulajdonosé a gyümölcs/</a:t>
            </a:r>
          </a:p>
          <a:p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572769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 smtClean="0"/>
              <a:t>Szokásjog összegyűjtése: 5-9. sz. leges </a:t>
            </a:r>
            <a:r>
              <a:rPr lang="hu-HU" dirty="0" err="1" smtClean="0"/>
              <a:t>barbarorum</a:t>
            </a:r>
            <a:r>
              <a:rPr lang="hu-HU" dirty="0" smtClean="0"/>
              <a:t> - /475. </a:t>
            </a:r>
            <a:r>
              <a:rPr lang="hu-HU" dirty="0" err="1" smtClean="0"/>
              <a:t>Codex</a:t>
            </a:r>
            <a:r>
              <a:rPr lang="hu-HU" dirty="0" smtClean="0"/>
              <a:t> </a:t>
            </a:r>
            <a:r>
              <a:rPr lang="hu-HU" dirty="0" err="1" smtClean="0"/>
              <a:t>Euricianus</a:t>
            </a:r>
            <a:r>
              <a:rPr lang="hu-HU" dirty="0"/>
              <a:t> </a:t>
            </a:r>
            <a:r>
              <a:rPr lang="hu-HU" dirty="0" smtClean="0"/>
              <a:t>– Ibériai fsz. vizigótok – 10. sz. Skandinávia/</a:t>
            </a:r>
          </a:p>
          <a:p>
            <a:r>
              <a:rPr lang="hu-HU" dirty="0" smtClean="0"/>
              <a:t>Tartalom: 3 rész: - prológus /miért írják le/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          - rendelkezések + szankciók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          - epilógus</a:t>
            </a:r>
          </a:p>
          <a:p>
            <a:r>
              <a:rPr lang="hu-HU" dirty="0" smtClean="0"/>
              <a:t>Egyszerű</a:t>
            </a:r>
          </a:p>
          <a:p>
            <a:r>
              <a:rPr lang="hu-HU" dirty="0" smtClean="0"/>
              <a:t>Leszűrhető a nép történelme</a:t>
            </a:r>
          </a:p>
          <a:p>
            <a:r>
              <a:rPr lang="hu-HU" dirty="0" smtClean="0"/>
              <a:t>Sok a büntetőjogi norma</a:t>
            </a:r>
          </a:p>
          <a:p>
            <a:r>
              <a:rPr lang="hu-HU" dirty="0" smtClean="0"/>
              <a:t>Kazuisztika/esetszerűség (aki más disznaját elveszi, fizessen ennyit és ennyit..)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9037671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 smtClean="0"/>
              <a:t>Fejlettebb korban a jogalkotó absztrahál –absztrakció (aki más tulajdonában lévő dolgot elvesz – az lopást követ el – büntetés …)</a:t>
            </a:r>
          </a:p>
          <a:p>
            <a:r>
              <a:rPr lang="hu-HU" dirty="0" err="1" smtClean="0"/>
              <a:t>Lex</a:t>
            </a:r>
            <a:r>
              <a:rPr lang="hu-HU" dirty="0" smtClean="0"/>
              <a:t> </a:t>
            </a:r>
            <a:r>
              <a:rPr lang="hu-HU" dirty="0" err="1" smtClean="0"/>
              <a:t>Salica</a:t>
            </a:r>
            <a:r>
              <a:rPr lang="hu-HU" dirty="0" smtClean="0"/>
              <a:t>: 100 szakasz 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   - 30 lopás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   - 15 emberölés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   - 7 rablás</a:t>
            </a:r>
          </a:p>
          <a:p>
            <a:pPr marL="0" indent="0">
              <a:buNone/>
            </a:pPr>
            <a:r>
              <a:rPr lang="hu-HU" dirty="0" smtClean="0"/>
              <a:t>24. szakasz: „Aki a király előtt egy távollévőt igazságtalanul vádol, az 62 és fél arany büntetést fizet.”</a:t>
            </a:r>
          </a:p>
          <a:p>
            <a:r>
              <a:rPr lang="hu-HU" dirty="0" smtClean="0"/>
              <a:t>Nyelvezet: latin (romlott), + germán glosszák</a:t>
            </a:r>
          </a:p>
          <a:p>
            <a:r>
              <a:rPr lang="hu-HU" dirty="0" smtClean="0"/>
              <a:t>Személyi/vérségi elv – virágzó feudalizmusban: területi elv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1829853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Meghódítottak is saját joguk szerint (</a:t>
            </a:r>
            <a:r>
              <a:rPr lang="hu-HU" dirty="0" err="1" smtClean="0"/>
              <a:t>Lex</a:t>
            </a:r>
            <a:r>
              <a:rPr lang="hu-HU" dirty="0" smtClean="0"/>
              <a:t> Romana </a:t>
            </a:r>
            <a:r>
              <a:rPr lang="hu-HU" dirty="0" err="1" smtClean="0"/>
              <a:t>Wisigothorum</a:t>
            </a:r>
            <a:r>
              <a:rPr lang="hu-HU" dirty="0" smtClean="0"/>
              <a:t>, </a:t>
            </a:r>
            <a:r>
              <a:rPr lang="hu-HU" dirty="0" err="1" smtClean="0"/>
              <a:t>Lex</a:t>
            </a:r>
            <a:r>
              <a:rPr lang="hu-HU" dirty="0" smtClean="0"/>
              <a:t> </a:t>
            </a:r>
            <a:r>
              <a:rPr lang="hu-HU" dirty="0" err="1" smtClean="0"/>
              <a:t>Romana</a:t>
            </a:r>
            <a:r>
              <a:rPr lang="hu-HU" dirty="0" smtClean="0"/>
              <a:t> </a:t>
            </a:r>
            <a:r>
              <a:rPr lang="hu-HU" dirty="0" err="1" smtClean="0"/>
              <a:t>Burgundionum</a:t>
            </a:r>
            <a:r>
              <a:rPr lang="hu-HU" dirty="0" smtClean="0"/>
              <a:t>)</a:t>
            </a:r>
          </a:p>
          <a:p>
            <a:r>
              <a:rPr lang="hu-HU" dirty="0" smtClean="0"/>
              <a:t>Ha ütköznek a népjogok:</a:t>
            </a:r>
          </a:p>
          <a:p>
            <a:pPr>
              <a:buFontTx/>
              <a:buChar char="-"/>
            </a:pPr>
            <a:r>
              <a:rPr lang="hu-HU" dirty="0" smtClean="0"/>
              <a:t>Sértett joga </a:t>
            </a:r>
          </a:p>
          <a:p>
            <a:pPr>
              <a:buFontTx/>
              <a:buChar char="-"/>
            </a:pPr>
            <a:r>
              <a:rPr lang="hu-HU" dirty="0" smtClean="0"/>
              <a:t>Politikai </a:t>
            </a:r>
            <a:r>
              <a:rPr lang="hu-HU" dirty="0" err="1" smtClean="0"/>
              <a:t>bcs</a:t>
            </a:r>
            <a:r>
              <a:rPr lang="hu-HU" dirty="0" smtClean="0"/>
              <a:t>. – a nép joga</a:t>
            </a:r>
          </a:p>
          <a:p>
            <a:pPr>
              <a:buFontTx/>
              <a:buChar char="-"/>
            </a:pPr>
            <a:r>
              <a:rPr lang="hu-HU" dirty="0" smtClean="0"/>
              <a:t>Házasság – feleség a férj jogát követi</a:t>
            </a:r>
          </a:p>
          <a:p>
            <a:pPr>
              <a:buFontTx/>
              <a:buChar char="-"/>
            </a:pPr>
            <a:r>
              <a:rPr lang="hu-HU" dirty="0" smtClean="0"/>
              <a:t>Özvegy: dönthet, visszatér-e a saját jogához</a:t>
            </a:r>
          </a:p>
          <a:p>
            <a:pPr>
              <a:buFontTx/>
              <a:buChar char="-"/>
            </a:pPr>
            <a:r>
              <a:rPr lang="hu-HU" dirty="0" smtClean="0"/>
              <a:t>Ügylet: üzletkötés helye</a:t>
            </a:r>
          </a:p>
          <a:p>
            <a:pPr marL="0" indent="0">
              <a:buNone/>
            </a:pPr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048442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Királyi jogalkotás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hu-HU" dirty="0" smtClean="0"/>
              <a:t>Király joga = kötelező parancsokat ad a népnek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- ha nem teljesítik - büntetés</a:t>
            </a:r>
          </a:p>
          <a:p>
            <a:r>
              <a:rPr lang="hu-HU" dirty="0" smtClean="0"/>
              <a:t>Frankok → </a:t>
            </a:r>
            <a:r>
              <a:rPr lang="hu-HU" dirty="0" err="1" smtClean="0"/>
              <a:t>Bann</a:t>
            </a:r>
            <a:endParaRPr lang="hu-HU" dirty="0" smtClean="0"/>
          </a:p>
          <a:p>
            <a:r>
              <a:rPr lang="hu-HU" dirty="0" smtClean="0"/>
              <a:t>Különböző elnevezések:   - </a:t>
            </a:r>
            <a:r>
              <a:rPr lang="hu-HU" dirty="0" err="1" smtClean="0"/>
              <a:t>praeceptio</a:t>
            </a:r>
            <a:r>
              <a:rPr lang="hu-HU" dirty="0" smtClean="0"/>
              <a:t> /előírás, meghagyás/, 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                           - </a:t>
            </a:r>
            <a:r>
              <a:rPr lang="hu-HU" dirty="0" err="1" smtClean="0"/>
              <a:t>decretum</a:t>
            </a:r>
            <a:r>
              <a:rPr lang="hu-HU" dirty="0" smtClean="0"/>
              <a:t>, 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                           - </a:t>
            </a:r>
            <a:r>
              <a:rPr lang="hu-HU" dirty="0" err="1" smtClean="0"/>
              <a:t>edictum</a:t>
            </a:r>
            <a:r>
              <a:rPr lang="hu-HU" dirty="0" smtClean="0"/>
              <a:t>, 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(614. párizsi e. : grófot csak a grófság területén élő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             nemesek közül lehet kinevezni)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- </a:t>
            </a:r>
            <a:r>
              <a:rPr lang="hu-HU" dirty="0" err="1" smtClean="0"/>
              <a:t>capitulare</a:t>
            </a:r>
            <a:r>
              <a:rPr lang="hu-HU" dirty="0" smtClean="0"/>
              <a:t> (832. </a:t>
            </a:r>
            <a:r>
              <a:rPr lang="hu-HU" dirty="0" err="1" smtClean="0"/>
              <a:t>Capitulare</a:t>
            </a:r>
            <a:r>
              <a:rPr lang="hu-HU" dirty="0" smtClean="0"/>
              <a:t> </a:t>
            </a:r>
            <a:r>
              <a:rPr lang="hu-HU" dirty="0" err="1" smtClean="0"/>
              <a:t>Italicum</a:t>
            </a:r>
            <a:r>
              <a:rPr lang="hu-HU" dirty="0" smtClean="0"/>
              <a:t>, 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vagy tematikus gyűjtés)</a:t>
            </a:r>
          </a:p>
          <a:p>
            <a:r>
              <a:rPr lang="hu-HU" dirty="0" smtClean="0"/>
              <a:t>Hamisítások is: spanyol </a:t>
            </a:r>
            <a:r>
              <a:rPr lang="hu-HU" dirty="0" err="1" smtClean="0"/>
              <a:t>álizidori</a:t>
            </a:r>
            <a:r>
              <a:rPr lang="hu-HU" dirty="0" smtClean="0"/>
              <a:t>  gyűjtemény</a:t>
            </a:r>
          </a:p>
          <a:p>
            <a:endParaRPr lang="hu-HU" dirty="0"/>
          </a:p>
        </p:txBody>
      </p:sp>
      <p:sp>
        <p:nvSpPr>
          <p:cNvPr id="4" name="Téglalap 3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u-HU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691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Privilegiumlevél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dirty="0" smtClean="0"/>
              <a:t>Speciális jogokat biztosít:</a:t>
            </a:r>
            <a:endParaRPr lang="hu-HU" dirty="0"/>
          </a:p>
          <a:p>
            <a:r>
              <a:rPr lang="hu-HU" dirty="0" smtClean="0"/>
              <a:t>Személyeknek</a:t>
            </a:r>
          </a:p>
          <a:p>
            <a:r>
              <a:rPr lang="hu-HU" dirty="0" smtClean="0"/>
              <a:t>Társadalmi csoportoknak</a:t>
            </a:r>
          </a:p>
          <a:p>
            <a:r>
              <a:rPr lang="hu-HU" dirty="0" smtClean="0"/>
              <a:t>Társadalmi rétegeknek</a:t>
            </a:r>
          </a:p>
          <a:p>
            <a:r>
              <a:rPr lang="hu-HU" dirty="0" smtClean="0"/>
              <a:t>Településeknek </a:t>
            </a:r>
          </a:p>
          <a:p>
            <a:r>
              <a:rPr lang="hu-HU" dirty="0" smtClean="0"/>
              <a:t>Egyetemeknek</a:t>
            </a:r>
          </a:p>
          <a:p>
            <a:pPr marL="0" indent="0">
              <a:buNone/>
            </a:pPr>
            <a:r>
              <a:rPr lang="hu-HU" dirty="0" err="1" smtClean="0"/>
              <a:t>Privilegium</a:t>
            </a:r>
            <a:r>
              <a:rPr lang="hu-HU" dirty="0" smtClean="0"/>
              <a:t> ≠ adománylevél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          ↓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birtok, tisztség, cím adományozásáról okirat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3890284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err="1" smtClean="0"/>
              <a:t>Prilegium</a:t>
            </a:r>
            <a:r>
              <a:rPr lang="hu-HU" dirty="0" smtClean="0"/>
              <a:t> </a:t>
            </a:r>
            <a:r>
              <a:rPr lang="hu-HU" dirty="0" err="1" smtClean="0"/>
              <a:t>fori</a:t>
            </a:r>
            <a:r>
              <a:rPr lang="hu-HU" dirty="0" smtClean="0"/>
              <a:t> = egyházi személyt csak egyházi bíróság előtt lehet perbe fogni (alperes)</a:t>
            </a:r>
          </a:p>
          <a:p>
            <a:r>
              <a:rPr lang="hu-HU" dirty="0" smtClean="0"/>
              <a:t>Immunitási jog = mentesség az állami joghatóság alól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5975604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Virágzó feudalizmus jogforrásai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Területi szokásjog</a:t>
            </a:r>
          </a:p>
          <a:p>
            <a:r>
              <a:rPr lang="hu-HU" dirty="0" smtClean="0"/>
              <a:t>Minél gyengébb a központi hatalom, annál tarkább a szokásjog</a:t>
            </a:r>
          </a:p>
          <a:p>
            <a:r>
              <a:rPr lang="hu-HU" dirty="0" smtClean="0"/>
              <a:t>Kánonjog</a:t>
            </a:r>
          </a:p>
          <a:p>
            <a:r>
              <a:rPr lang="hu-HU" dirty="0" smtClean="0"/>
              <a:t>Hűbéri jog</a:t>
            </a:r>
          </a:p>
          <a:p>
            <a:r>
              <a:rPr lang="hu-HU" dirty="0" smtClean="0"/>
              <a:t>Városjog</a:t>
            </a:r>
          </a:p>
          <a:p>
            <a:r>
              <a:rPr lang="hu-HU" dirty="0" smtClean="0"/>
              <a:t>Katonai szolgálatot tevők joga</a:t>
            </a:r>
          </a:p>
          <a:p>
            <a:r>
              <a:rPr lang="hu-HU" dirty="0" smtClean="0"/>
              <a:t>Jobbágyok joga </a:t>
            </a:r>
          </a:p>
          <a:p>
            <a:r>
              <a:rPr lang="hu-HU" dirty="0" smtClean="0"/>
              <a:t>Rendi különbözőségek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8664096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Írásba foglalt szokásjog</a:t>
            </a:r>
            <a:br>
              <a:rPr lang="hu-HU" dirty="0" smtClean="0"/>
            </a:br>
            <a:r>
              <a:rPr lang="hu-HU" dirty="0" smtClean="0"/>
              <a:t>Jogkönyvek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Terület alapján az elnevezés:</a:t>
            </a:r>
          </a:p>
          <a:p>
            <a:pPr>
              <a:buFontTx/>
              <a:buChar char="-"/>
            </a:pPr>
            <a:r>
              <a:rPr lang="hu-HU" dirty="0" smtClean="0"/>
              <a:t>Normandiai jogkönyv</a:t>
            </a:r>
          </a:p>
          <a:p>
            <a:pPr>
              <a:buFontTx/>
              <a:buChar char="-"/>
            </a:pPr>
            <a:r>
              <a:rPr lang="hu-HU" dirty="0" err="1" smtClean="0"/>
              <a:t>Elblagi</a:t>
            </a:r>
            <a:r>
              <a:rPr lang="hu-HU" dirty="0" smtClean="0"/>
              <a:t> jogkönyv (</a:t>
            </a:r>
            <a:r>
              <a:rPr lang="hu-HU" dirty="0" err="1" smtClean="0"/>
              <a:t>Lengyelo</a:t>
            </a:r>
            <a:r>
              <a:rPr lang="hu-HU" dirty="0" smtClean="0"/>
              <a:t>.)</a:t>
            </a:r>
          </a:p>
          <a:p>
            <a:pPr>
              <a:buFontTx/>
              <a:buChar char="-"/>
            </a:pPr>
            <a:r>
              <a:rPr lang="hu-HU" dirty="0" err="1" smtClean="0"/>
              <a:t>Kniha</a:t>
            </a:r>
            <a:r>
              <a:rPr lang="hu-HU" dirty="0" smtClean="0"/>
              <a:t> </a:t>
            </a:r>
            <a:r>
              <a:rPr lang="hu-HU" dirty="0" err="1" smtClean="0"/>
              <a:t>Rozmberska</a:t>
            </a:r>
            <a:r>
              <a:rPr lang="hu-HU" dirty="0" smtClean="0"/>
              <a:t> (</a:t>
            </a:r>
            <a:r>
              <a:rPr lang="hu-HU" dirty="0" err="1" smtClean="0"/>
              <a:t>Cseho</a:t>
            </a:r>
            <a:r>
              <a:rPr lang="hu-HU" dirty="0" smtClean="0"/>
              <a:t>.)</a:t>
            </a:r>
          </a:p>
          <a:p>
            <a:r>
              <a:rPr lang="hu-HU" dirty="0" smtClean="0"/>
              <a:t>Szerző szerint:</a:t>
            </a:r>
          </a:p>
          <a:p>
            <a:pPr>
              <a:buFontTx/>
              <a:buChar char="-"/>
            </a:pPr>
            <a:r>
              <a:rPr lang="hu-HU" dirty="0" err="1" smtClean="0"/>
              <a:t>Beaumanoir</a:t>
            </a:r>
            <a:r>
              <a:rPr lang="hu-HU" dirty="0" smtClean="0"/>
              <a:t> jogkönyve (</a:t>
            </a:r>
            <a:r>
              <a:rPr lang="hu-HU" dirty="0" err="1" smtClean="0"/>
              <a:t>Franciao</a:t>
            </a:r>
            <a:r>
              <a:rPr lang="hu-HU" dirty="0" smtClean="0"/>
              <a:t>.)</a:t>
            </a:r>
          </a:p>
          <a:p>
            <a:pPr>
              <a:buFontTx/>
              <a:buChar char="-"/>
            </a:pPr>
            <a:r>
              <a:rPr lang="hu-HU" dirty="0" err="1" smtClean="0"/>
              <a:t>Glanwille</a:t>
            </a:r>
            <a:r>
              <a:rPr lang="hu-HU" dirty="0" smtClean="0"/>
              <a:t> jogkönyve (Anglia 12. sz.)</a:t>
            </a:r>
          </a:p>
          <a:p>
            <a:pPr>
              <a:buFontTx/>
              <a:buChar char="-"/>
            </a:pPr>
            <a:r>
              <a:rPr lang="hu-HU" dirty="0" smtClean="0"/>
              <a:t>Jan </a:t>
            </a:r>
            <a:r>
              <a:rPr lang="hu-HU" dirty="0" err="1" smtClean="0"/>
              <a:t>Laski</a:t>
            </a:r>
            <a:r>
              <a:rPr lang="hu-HU" dirty="0" smtClean="0"/>
              <a:t> féle </a:t>
            </a:r>
            <a:r>
              <a:rPr lang="hu-HU" dirty="0" err="1" smtClean="0"/>
              <a:t>statutum</a:t>
            </a:r>
            <a:r>
              <a:rPr lang="hu-HU" dirty="0" smtClean="0"/>
              <a:t> (</a:t>
            </a:r>
            <a:r>
              <a:rPr lang="hu-HU" dirty="0" err="1" smtClean="0"/>
              <a:t>Lengyelo</a:t>
            </a:r>
            <a:r>
              <a:rPr lang="hu-HU" dirty="0" smtClean="0"/>
              <a:t>.)</a:t>
            </a:r>
          </a:p>
          <a:p>
            <a:pPr>
              <a:buFontTx/>
              <a:buChar char="-"/>
            </a:pPr>
            <a:endParaRPr lang="hu-HU" dirty="0" smtClean="0"/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957638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Kniha</a:t>
            </a:r>
            <a:r>
              <a:rPr lang="hu-HU" dirty="0" smtClean="0"/>
              <a:t> </a:t>
            </a:r>
            <a:r>
              <a:rPr lang="hu-HU" dirty="0" err="1" smtClean="0"/>
              <a:t>Rosmberska</a:t>
            </a:r>
            <a:endParaRPr lang="hu-HU" dirty="0"/>
          </a:p>
        </p:txBody>
      </p:sp>
      <p:pic>
        <p:nvPicPr>
          <p:cNvPr id="8" name="Tartalom helye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0620" y="2133600"/>
            <a:ext cx="2676260" cy="3778250"/>
          </a:xfrm>
        </p:spPr>
      </p:pic>
    </p:spTree>
    <p:extLst>
      <p:ext uri="{BB962C8B-B14F-4D97-AF65-F5344CB8AC3E}">
        <p14:creationId xmlns:p14="http://schemas.microsoft.com/office/powerpoint/2010/main" val="6600178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Tükrök</a:t>
            </a:r>
          </a:p>
          <a:p>
            <a:pPr>
              <a:buFontTx/>
              <a:buChar char="-"/>
            </a:pPr>
            <a:r>
              <a:rPr lang="hu-HU" dirty="0" smtClean="0"/>
              <a:t>Szásztükör</a:t>
            </a:r>
          </a:p>
          <a:p>
            <a:pPr>
              <a:buFontTx/>
              <a:buChar char="-"/>
            </a:pPr>
            <a:r>
              <a:rPr lang="hu-HU" dirty="0" smtClean="0"/>
              <a:t>Svábtükör</a:t>
            </a:r>
          </a:p>
          <a:p>
            <a:pPr>
              <a:buFontTx/>
              <a:buChar char="-"/>
            </a:pPr>
            <a:r>
              <a:rPr lang="hu-HU" dirty="0" smtClean="0"/>
              <a:t>Franktükör</a:t>
            </a:r>
          </a:p>
          <a:p>
            <a:pPr marL="0" indent="0">
              <a:buNone/>
            </a:pPr>
            <a:endParaRPr lang="hu-HU" dirty="0" smtClean="0"/>
          </a:p>
          <a:p>
            <a:r>
              <a:rPr lang="hu-HU" dirty="0" smtClean="0"/>
              <a:t>Városi jogkönyvek (Magdeburg virágai)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9865514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Precedensjog</a:t>
            </a:r>
          </a:p>
          <a:p>
            <a:pPr>
              <a:buFontTx/>
              <a:buChar char="-"/>
            </a:pPr>
            <a:r>
              <a:rPr lang="hu-HU" dirty="0" smtClean="0"/>
              <a:t>Hasonló ügyekben a bíró a korábban hozott döntésben alkalmazott </a:t>
            </a:r>
            <a:r>
              <a:rPr lang="hu-HU" b="1" u="sng" dirty="0" smtClean="0"/>
              <a:t>elv</a:t>
            </a:r>
            <a:r>
              <a:rPr lang="hu-HU" dirty="0" smtClean="0"/>
              <a:t> alapján dönt</a:t>
            </a:r>
          </a:p>
          <a:p>
            <a:pPr>
              <a:buFontTx/>
              <a:buChar char="-"/>
            </a:pPr>
            <a:r>
              <a:rPr lang="hu-HU" dirty="0" err="1" smtClean="0"/>
              <a:t>Common</a:t>
            </a:r>
            <a:r>
              <a:rPr lang="hu-HU" dirty="0" smtClean="0"/>
              <a:t> </a:t>
            </a:r>
            <a:r>
              <a:rPr lang="hu-HU" dirty="0" err="1" smtClean="0"/>
              <a:t>law</a:t>
            </a:r>
            <a:endParaRPr lang="hu-HU" dirty="0" smtClean="0"/>
          </a:p>
          <a:p>
            <a:pPr>
              <a:buFontTx/>
              <a:buChar char="-"/>
            </a:pPr>
            <a:r>
              <a:rPr lang="hu-HU" dirty="0" smtClean="0"/>
              <a:t>Ha nincs hasonló eset, a bíró analógiát keres</a:t>
            </a:r>
          </a:p>
          <a:p>
            <a:r>
              <a:rPr lang="hu-HU" dirty="0" smtClean="0"/>
              <a:t>Anglia -  1189 óta feljegyzik az ítéleteket</a:t>
            </a:r>
          </a:p>
          <a:p>
            <a:r>
              <a:rPr lang="hu-HU" dirty="0" smtClean="0"/>
              <a:t>évkönyvek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509094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Rendiség korszakától újra összeírják a szokásjogot királyi rendeletre – lezárja a szokásjog fejlődését – ezen túl csak a király alkothat jogot</a:t>
            </a:r>
          </a:p>
          <a:p>
            <a:r>
              <a:rPr lang="hu-HU" dirty="0" err="1" smtClean="0"/>
              <a:t>Franciao</a:t>
            </a:r>
            <a:r>
              <a:rPr lang="hu-HU" dirty="0" smtClean="0"/>
              <a:t>.: 260 </a:t>
            </a:r>
            <a:r>
              <a:rPr lang="hu-HU" dirty="0" err="1" smtClean="0"/>
              <a:t>coutume</a:t>
            </a:r>
            <a:r>
              <a:rPr lang="hu-HU" dirty="0" smtClean="0"/>
              <a:t> (a gyűjteményt meg lehetett kifogásolni a parlamenteknél –parlament dönt – vége)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982908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Királyi jogalkotás</a:t>
            </a:r>
            <a:br>
              <a:rPr lang="hu-HU" dirty="0" smtClean="0"/>
            </a:br>
            <a:r>
              <a:rPr lang="hu-HU" dirty="0" smtClean="0"/>
              <a:t>a virágzó feudalizmusban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hu-HU" dirty="0" err="1" smtClean="0"/>
              <a:t>Articulus</a:t>
            </a:r>
            <a:endParaRPr lang="hu-HU" dirty="0" smtClean="0"/>
          </a:p>
          <a:p>
            <a:r>
              <a:rPr lang="hu-HU" dirty="0" err="1" smtClean="0"/>
              <a:t>Assise</a:t>
            </a:r>
            <a:r>
              <a:rPr lang="hu-HU" dirty="0" smtClean="0"/>
              <a:t>  (együtt ülőkkel)</a:t>
            </a:r>
          </a:p>
          <a:p>
            <a:r>
              <a:rPr lang="hu-HU" dirty="0" err="1" smtClean="0"/>
              <a:t>Ordonnance</a:t>
            </a:r>
            <a:endParaRPr lang="hu-HU" dirty="0" smtClean="0"/>
          </a:p>
          <a:p>
            <a:r>
              <a:rPr lang="hu-HU" dirty="0" err="1" smtClean="0"/>
              <a:t>Statutum</a:t>
            </a:r>
            <a:endParaRPr lang="hu-HU" dirty="0" smtClean="0"/>
          </a:p>
          <a:p>
            <a:r>
              <a:rPr lang="hu-HU" dirty="0" smtClean="0"/>
              <a:t>Törvény</a:t>
            </a:r>
          </a:p>
          <a:p>
            <a:r>
              <a:rPr lang="hu-HU" dirty="0" smtClean="0"/>
              <a:t>Birodalmi törvény</a:t>
            </a:r>
          </a:p>
          <a:p>
            <a:r>
              <a:rPr lang="hu-HU" dirty="0" smtClean="0"/>
              <a:t>Petition</a:t>
            </a:r>
          </a:p>
          <a:p>
            <a:r>
              <a:rPr lang="hu-HU" dirty="0" smtClean="0"/>
              <a:t>Bill</a:t>
            </a:r>
          </a:p>
          <a:p>
            <a:r>
              <a:rPr lang="hu-HU" dirty="0" err="1" smtClean="0"/>
              <a:t>Act</a:t>
            </a:r>
            <a:endParaRPr lang="hu-HU" dirty="0" smtClean="0"/>
          </a:p>
          <a:p>
            <a:r>
              <a:rPr lang="hu-HU" dirty="0" smtClean="0"/>
              <a:t>Békék</a:t>
            </a:r>
          </a:p>
          <a:p>
            <a:r>
              <a:rPr lang="hu-HU" dirty="0" err="1" smtClean="0"/>
              <a:t>Privilegiumlevelek</a:t>
            </a:r>
            <a:r>
              <a:rPr lang="hu-HU" dirty="0" smtClean="0"/>
              <a:t> </a:t>
            </a:r>
          </a:p>
          <a:p>
            <a:pPr marL="0" indent="0">
              <a:buNone/>
            </a:pPr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345930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Kánonjog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hu-HU" dirty="0" smtClean="0"/>
              <a:t>Egyház joga</a:t>
            </a:r>
          </a:p>
          <a:p>
            <a:r>
              <a:rPr lang="hu-HU" dirty="0" smtClean="0"/>
              <a:t>Magánszemélyekre is (házassági jog, öröklési j., </a:t>
            </a:r>
            <a:r>
              <a:rPr lang="hu-HU" dirty="0" err="1" smtClean="0"/>
              <a:t>büntetőj</a:t>
            </a:r>
            <a:r>
              <a:rPr lang="hu-HU" dirty="0" smtClean="0"/>
              <a:t>.)</a:t>
            </a:r>
          </a:p>
          <a:p>
            <a:r>
              <a:rPr lang="hu-HU" dirty="0" smtClean="0"/>
              <a:t>Forrásai: Biblia, pápai dekrétumok,bullák, enciklikák, zsinati határozatok = kánonok)</a:t>
            </a:r>
          </a:p>
          <a:p>
            <a:r>
              <a:rPr lang="hu-HU" dirty="0" smtClean="0"/>
              <a:t>Zsinatok: </a:t>
            </a:r>
          </a:p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r>
              <a:rPr lang="hu-HU" dirty="0" smtClean="0">
                <a:latin typeface="Times New Roman"/>
                <a:cs typeface="Times New Roman"/>
              </a:rPr>
              <a:t>♣ </a:t>
            </a:r>
            <a:r>
              <a:rPr lang="hu-HU" dirty="0" smtClean="0"/>
              <a:t>egyetemes : </a:t>
            </a:r>
          </a:p>
          <a:p>
            <a:pPr marL="0" indent="0">
              <a:buNone/>
            </a:pPr>
            <a:r>
              <a:rPr lang="hu-HU" dirty="0" smtClean="0"/>
              <a:t>-    325. niceai zsinat (papi nőtlenségről)</a:t>
            </a:r>
          </a:p>
          <a:p>
            <a:pPr>
              <a:buFontTx/>
              <a:buChar char="-"/>
            </a:pPr>
            <a:r>
              <a:rPr lang="hu-HU" dirty="0" smtClean="0"/>
              <a:t>1215. – 4.lateráni zsinat: egyház kivonul az istenítéletekből</a:t>
            </a:r>
          </a:p>
          <a:p>
            <a:pPr>
              <a:buFontTx/>
              <a:buChar char="-"/>
            </a:pPr>
            <a:r>
              <a:rPr lang="hu-HU" dirty="0" smtClean="0"/>
              <a:t>1563. – „tridenti” zsinat (helyesen: </a:t>
            </a:r>
            <a:r>
              <a:rPr lang="hu-HU" b="1" u="sng" dirty="0" err="1" smtClean="0"/>
              <a:t>trienti</a:t>
            </a:r>
            <a:r>
              <a:rPr lang="hu-HU" dirty="0" smtClean="0"/>
              <a:t> </a:t>
            </a:r>
            <a:r>
              <a:rPr lang="hu-HU" dirty="0" err="1" smtClean="0"/>
              <a:t>zs</a:t>
            </a:r>
            <a:r>
              <a:rPr lang="hu-HU" dirty="0" smtClean="0"/>
              <a:t>.):érvényes házasság – pap és 2 tanú (korábban „</a:t>
            </a:r>
            <a:r>
              <a:rPr lang="hu-HU" dirty="0" err="1" smtClean="0"/>
              <a:t>klandesztin</a:t>
            </a:r>
            <a:r>
              <a:rPr lang="hu-HU" dirty="0" smtClean="0"/>
              <a:t>” h.)</a:t>
            </a:r>
          </a:p>
          <a:p>
            <a:pPr marL="0" indent="0">
              <a:buNone/>
            </a:pPr>
            <a:r>
              <a:rPr lang="hu-HU" dirty="0" smtClean="0">
                <a:latin typeface="Times New Roman"/>
                <a:cs typeface="Times New Roman"/>
              </a:rPr>
              <a:t>♣ nemzeti zsinatok</a:t>
            </a:r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016523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err="1" smtClean="0"/>
              <a:t>Gratianus</a:t>
            </a:r>
            <a:r>
              <a:rPr lang="hu-HU" dirty="0" smtClean="0"/>
              <a:t> </a:t>
            </a:r>
          </a:p>
          <a:p>
            <a:r>
              <a:rPr lang="hu-HU" dirty="0" err="1" smtClean="0"/>
              <a:t>decretum</a:t>
            </a:r>
            <a:r>
              <a:rPr lang="hu-HU" dirty="0" smtClean="0"/>
              <a:t> </a:t>
            </a:r>
            <a:r>
              <a:rPr lang="hu-HU" dirty="0" err="1" smtClean="0"/>
              <a:t>gratiani</a:t>
            </a:r>
            <a:r>
              <a:rPr lang="hu-HU" dirty="0" smtClean="0"/>
              <a:t>: - elvek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              - jogi normák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       - szentségekre vonatkozó tanok</a:t>
            </a:r>
          </a:p>
          <a:p>
            <a:pPr marL="0" indent="0">
              <a:buNone/>
            </a:pPr>
            <a:r>
              <a:rPr lang="hu-HU" dirty="0" smtClean="0"/>
              <a:t>• egyház nem fogadja el, de tanítják az egyetemeken</a:t>
            </a:r>
          </a:p>
          <a:p>
            <a:pPr marL="0" indent="0">
              <a:buNone/>
            </a:pPr>
            <a:r>
              <a:rPr lang="hu-HU" dirty="0" smtClean="0"/>
              <a:t>• kiegészítések: bíró, bíráskodás, papság, jogászok (különösen a házassággal </a:t>
            </a:r>
            <a:r>
              <a:rPr lang="hu-HU" dirty="0" err="1" smtClean="0"/>
              <a:t>kapcs</a:t>
            </a:r>
            <a:r>
              <a:rPr lang="hu-HU" dirty="0" smtClean="0"/>
              <a:t>.),</a:t>
            </a:r>
            <a:r>
              <a:rPr lang="hu-HU" dirty="0" err="1" smtClean="0"/>
              <a:t>büntetőj.-eljárásj</a:t>
            </a:r>
            <a:r>
              <a:rPr lang="hu-HU" dirty="0" smtClean="0"/>
              <a:t>.</a:t>
            </a:r>
          </a:p>
          <a:p>
            <a:pPr marL="0" indent="0">
              <a:buNone/>
            </a:pPr>
            <a:r>
              <a:rPr lang="hu-HU" dirty="0" smtClean="0"/>
              <a:t>• 1582. Corpus </a:t>
            </a:r>
            <a:r>
              <a:rPr lang="hu-HU" dirty="0" err="1" smtClean="0"/>
              <a:t>Juris</a:t>
            </a:r>
            <a:r>
              <a:rPr lang="hu-HU" dirty="0" smtClean="0"/>
              <a:t> </a:t>
            </a:r>
            <a:r>
              <a:rPr lang="hu-HU" dirty="0" err="1" smtClean="0"/>
              <a:t>Canonici</a:t>
            </a:r>
            <a:endParaRPr lang="hu-HU" dirty="0" smtClean="0"/>
          </a:p>
          <a:p>
            <a:pPr marL="0" indent="0">
              <a:buNone/>
            </a:pPr>
            <a:r>
              <a:rPr lang="hu-HU" dirty="0" smtClean="0"/>
              <a:t>• 1918. </a:t>
            </a:r>
            <a:r>
              <a:rPr lang="hu-HU" dirty="0" err="1" smtClean="0"/>
              <a:t>Codex</a:t>
            </a:r>
            <a:r>
              <a:rPr lang="hu-HU" dirty="0" smtClean="0"/>
              <a:t> </a:t>
            </a:r>
            <a:r>
              <a:rPr lang="hu-HU" dirty="0" err="1" smtClean="0"/>
              <a:t>Juris</a:t>
            </a:r>
            <a:r>
              <a:rPr lang="hu-HU" dirty="0" smtClean="0"/>
              <a:t> </a:t>
            </a:r>
            <a:r>
              <a:rPr lang="hu-HU" dirty="0" err="1" smtClean="0"/>
              <a:t>Canonici</a:t>
            </a:r>
            <a:endParaRPr lang="hu-HU" dirty="0" smtClean="0"/>
          </a:p>
        </p:txBody>
      </p:sp>
    </p:spTree>
    <p:extLst>
      <p:ext uri="{BB962C8B-B14F-4D97-AF65-F5344CB8AC3E}">
        <p14:creationId xmlns:p14="http://schemas.microsoft.com/office/powerpoint/2010/main" val="38426998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Inkorporáció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= jogalkotó már meglévő normákat bizonyos szempontok szerint rendez, ellentmondásoktól felold, rendez</a:t>
            </a:r>
          </a:p>
          <a:p>
            <a:r>
              <a:rPr lang="hu-HU" dirty="0" smtClean="0"/>
              <a:t>Városi jogkönyvek (3-15 kötet): </a:t>
            </a:r>
          </a:p>
          <a:p>
            <a:pPr>
              <a:buFontTx/>
              <a:buChar char="-"/>
            </a:pPr>
            <a:r>
              <a:rPr lang="hu-HU" dirty="0" smtClean="0"/>
              <a:t>Közjogi normák</a:t>
            </a:r>
          </a:p>
          <a:p>
            <a:pPr>
              <a:buFontTx/>
              <a:buChar char="-"/>
            </a:pPr>
            <a:r>
              <a:rPr lang="hu-HU" dirty="0" smtClean="0"/>
              <a:t>Magánjog (ingatlanok, adásvétel, családjog, öröklés)</a:t>
            </a:r>
          </a:p>
          <a:p>
            <a:pPr>
              <a:buFontTx/>
              <a:buChar char="-"/>
            </a:pPr>
            <a:r>
              <a:rPr lang="hu-HU" dirty="0" smtClean="0"/>
              <a:t>Büntetőjogi, rendészeti normák, perjog</a:t>
            </a:r>
          </a:p>
          <a:p>
            <a:r>
              <a:rPr lang="hu-HU" dirty="0" smtClean="0"/>
              <a:t>Ha joghézag van – nem tölti ki a jogalkalmazó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7255060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Kodifikációk</a:t>
            </a:r>
            <a:br>
              <a:rPr lang="hu-HU" dirty="0" smtClean="0"/>
            </a:br>
            <a:r>
              <a:rPr lang="hu-HU" dirty="0" smtClean="0"/>
              <a:t>16. </a:t>
            </a:r>
            <a:r>
              <a:rPr lang="hu-HU" dirty="0" err="1" smtClean="0"/>
              <a:t>sz-tól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1532. </a:t>
            </a:r>
            <a:r>
              <a:rPr lang="hu-HU" dirty="0" err="1" smtClean="0"/>
              <a:t>Constitutio</a:t>
            </a:r>
            <a:r>
              <a:rPr lang="hu-HU" dirty="0" smtClean="0"/>
              <a:t> </a:t>
            </a:r>
            <a:r>
              <a:rPr lang="hu-HU" dirty="0" err="1" smtClean="0"/>
              <a:t>Criminalis</a:t>
            </a:r>
            <a:r>
              <a:rPr lang="hu-HU" dirty="0" smtClean="0"/>
              <a:t> </a:t>
            </a:r>
            <a:r>
              <a:rPr lang="hu-HU" dirty="0" err="1" smtClean="0"/>
              <a:t>Carolina</a:t>
            </a:r>
            <a:endParaRPr lang="hu-HU" dirty="0" smtClean="0"/>
          </a:p>
          <a:p>
            <a:r>
              <a:rPr lang="hu-HU" dirty="0" smtClean="0"/>
              <a:t>14. Lajos kódexei (Polgári tv. 1667, Büntető tv. 1670, kereskedelmi tv. 1674, tengeri kereskedelmi tv.1681, gyarmati tv. 1685)</a:t>
            </a:r>
          </a:p>
          <a:p>
            <a:r>
              <a:rPr lang="hu-HU" dirty="0" smtClean="0"/>
              <a:t>15. Lajos, végrendeletről tv. </a:t>
            </a:r>
            <a:r>
              <a:rPr lang="hu-HU" smtClean="0"/>
              <a:t>1735)</a:t>
            </a:r>
            <a:endParaRPr lang="hu-HU" dirty="0" smtClean="0"/>
          </a:p>
          <a:p>
            <a:r>
              <a:rPr lang="hu-HU" dirty="0" smtClean="0"/>
              <a:t>1787. </a:t>
            </a:r>
            <a:r>
              <a:rPr lang="hu-HU" dirty="0" err="1" smtClean="0"/>
              <a:t>Sanctio</a:t>
            </a:r>
            <a:r>
              <a:rPr lang="hu-HU" dirty="0" smtClean="0"/>
              <a:t> </a:t>
            </a:r>
            <a:r>
              <a:rPr lang="hu-HU" dirty="0" err="1" smtClean="0"/>
              <a:t>Criminalis</a:t>
            </a:r>
            <a:r>
              <a:rPr lang="hu-HU" dirty="0" smtClean="0"/>
              <a:t> </a:t>
            </a:r>
            <a:r>
              <a:rPr lang="hu-HU" dirty="0" err="1" smtClean="0"/>
              <a:t>Josephina</a:t>
            </a:r>
            <a:r>
              <a:rPr lang="hu-HU" dirty="0" smtClean="0"/>
              <a:t> (halálbüntetés eltörlése)</a:t>
            </a:r>
          </a:p>
          <a:p>
            <a:r>
              <a:rPr lang="hu-HU" dirty="0" smtClean="0"/>
              <a:t>1794. ALR (porosz általános </a:t>
            </a:r>
            <a:r>
              <a:rPr lang="hu-HU" dirty="0" err="1" smtClean="0"/>
              <a:t>tvkönyv</a:t>
            </a:r>
            <a:r>
              <a:rPr lang="hu-HU" dirty="0" smtClean="0"/>
              <a:t>, kb. 20ezer szakasz)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633365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312426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zálak">
  <a:themeElements>
    <a:clrScheme name="Szálak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Szálak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zálak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172</TotalTime>
  <Words>811</Words>
  <Application>Microsoft Office PowerPoint</Application>
  <PresentationFormat>Diavetítés a képernyőre (4:3 oldalarány)</PresentationFormat>
  <Paragraphs>136</Paragraphs>
  <Slides>21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Téma</vt:lpstr>
      </vt:variant>
      <vt:variant>
        <vt:i4>1</vt:i4>
      </vt:variant>
      <vt:variant>
        <vt:lpstr>Diacímek</vt:lpstr>
      </vt:variant>
      <vt:variant>
        <vt:i4>21</vt:i4>
      </vt:variant>
    </vt:vector>
  </HeadingPairs>
  <TitlesOfParts>
    <vt:vector size="26" baseType="lpstr">
      <vt:lpstr>Arial</vt:lpstr>
      <vt:lpstr>Century Gothic</vt:lpstr>
      <vt:lpstr>Times New Roman</vt:lpstr>
      <vt:lpstr>Wingdings 3</vt:lpstr>
      <vt:lpstr>Szálak</vt:lpstr>
      <vt:lpstr>Jogforrások</vt:lpstr>
      <vt:lpstr>PowerPoint-bemutató</vt:lpstr>
      <vt:lpstr>Szokásjog</vt:lpstr>
      <vt:lpstr>PowerPoint-bemutató</vt:lpstr>
      <vt:lpstr>PowerPoint-bemutató</vt:lpstr>
      <vt:lpstr>PowerPoint-bemutató</vt:lpstr>
      <vt:lpstr>Királyi jogalkotás</vt:lpstr>
      <vt:lpstr>Privilegiumlevél</vt:lpstr>
      <vt:lpstr>PowerPoint-bemutató</vt:lpstr>
      <vt:lpstr>Virágzó feudalizmus jogforrásai</vt:lpstr>
      <vt:lpstr>Írásba foglalt szokásjog Jogkönyvek</vt:lpstr>
      <vt:lpstr>Kniha Rosmberska</vt:lpstr>
      <vt:lpstr>PowerPoint-bemutató</vt:lpstr>
      <vt:lpstr>PowerPoint-bemutató</vt:lpstr>
      <vt:lpstr>PowerPoint-bemutató</vt:lpstr>
      <vt:lpstr>Királyi jogalkotás a virágzó feudalizmusban</vt:lpstr>
      <vt:lpstr>Kánonjog</vt:lpstr>
      <vt:lpstr>PowerPoint-bemutató</vt:lpstr>
      <vt:lpstr>Inkorporáció</vt:lpstr>
      <vt:lpstr>Kodifikációk 16. sz-tól</vt:lpstr>
      <vt:lpstr>PowerPoint-bemutató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Jogforrások</dc:title>
  <dc:creator>PPKE</dc:creator>
  <cp:lastModifiedBy>Körmendy Renáta</cp:lastModifiedBy>
  <cp:revision>19</cp:revision>
  <dcterms:created xsi:type="dcterms:W3CDTF">2016-10-27T20:04:13Z</dcterms:created>
  <dcterms:modified xsi:type="dcterms:W3CDTF">2021-11-11T08:19:30Z</dcterms:modified>
</cp:coreProperties>
</file>