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68" r:id="rId4"/>
    <p:sldId id="259" r:id="rId5"/>
    <p:sldId id="260" r:id="rId6"/>
    <p:sldId id="304" r:id="rId7"/>
    <p:sldId id="290" r:id="rId8"/>
    <p:sldId id="291" r:id="rId9"/>
    <p:sldId id="292" r:id="rId10"/>
    <p:sldId id="301" r:id="rId11"/>
    <p:sldId id="262" r:id="rId12"/>
    <p:sldId id="273" r:id="rId13"/>
    <p:sldId id="305" r:id="rId14"/>
    <p:sldId id="300" r:id="rId15"/>
    <p:sldId id="294" r:id="rId16"/>
    <p:sldId id="295" r:id="rId17"/>
    <p:sldId id="264" r:id="rId18"/>
    <p:sldId id="267" r:id="rId19"/>
    <p:sldId id="302" r:id="rId20"/>
    <p:sldId id="277" r:id="rId21"/>
    <p:sldId id="298" r:id="rId22"/>
    <p:sldId id="297" r:id="rId23"/>
    <p:sldId id="306" r:id="rId24"/>
    <p:sldId id="303" r:id="rId25"/>
    <p:sldId id="283" r:id="rId2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0713D-6E6C-49C1-AA64-A3D3A0ECFA23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B1C5F-F0A7-4F2C-BF43-F9544BD356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29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66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0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7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3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2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6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7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16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4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DB96-0A71-468C-AB1A-948DB89AAD62}" type="datetimeFigureOut">
              <a:rPr lang="hu-HU" smtClean="0"/>
              <a:t>2024. 02. 27.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6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/>
              <a:t>A munkaviszonyból származó jogok és kötelezettségek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Gyulavári Tamás</a:t>
            </a:r>
          </a:p>
          <a:p>
            <a:r>
              <a:rPr lang="hu-HU" dirty="0" err="1"/>
              <a:t>gyulavari.tamas</a:t>
            </a:r>
            <a:r>
              <a:rPr lang="hu-HU" dirty="0"/>
              <a:t>@</a:t>
            </a:r>
            <a:r>
              <a:rPr lang="hu-HU" dirty="0" err="1"/>
              <a:t>jak.ppke.hu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998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hu-HU" b="1" cap="all" dirty="0"/>
              <a:t>Utasítási jogkör</a:t>
            </a:r>
          </a:p>
        </p:txBody>
      </p:sp>
    </p:spTree>
    <p:extLst>
      <p:ext uri="{BB962C8B-B14F-4D97-AF65-F5344CB8AC3E}">
        <p14:creationId xmlns:p14="http://schemas.microsoft.com/office/powerpoint/2010/main" val="807673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/>
              <a:t>Utasítások kiadása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Munkavégzés szinte teljes folyamatára kiterjedő, széleskörű </a:t>
            </a:r>
          </a:p>
          <a:p>
            <a:r>
              <a:rPr lang="hu-HU" dirty="0"/>
              <a:t>A munkavégzés irányítása, illetve vezetése céljából </a:t>
            </a:r>
          </a:p>
          <a:p>
            <a:r>
              <a:rPr lang="hu-HU" dirty="0"/>
              <a:t>Főszabály: szóbeliség </a:t>
            </a:r>
          </a:p>
          <a:p>
            <a:r>
              <a:rPr lang="hu-HU" dirty="0"/>
              <a:t>Kivételesen írásbeliség: </a:t>
            </a:r>
          </a:p>
          <a:p>
            <a:pPr lvl="1"/>
            <a:r>
              <a:rPr lang="hu-HU" dirty="0"/>
              <a:t>Munkaviszonyra vonatkozó szabály, vagy megállapodás írja elő </a:t>
            </a:r>
          </a:p>
          <a:p>
            <a:pPr lvl="1"/>
            <a:r>
              <a:rPr lang="hu-HU" dirty="0"/>
              <a:t>Munkavállaló kérésére bármikor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46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/>
              <a:t>Utasítás megtagadása, eltérés az utasítástól</a:t>
            </a:r>
            <a:br>
              <a:rPr lang="hu-HU" sz="3200" b="1" cap="small" dirty="0"/>
            </a:br>
            <a:r>
              <a:rPr lang="hu-HU" sz="3200" b="1" cap="small" dirty="0"/>
              <a:t>Mt. 54. §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hu-HU" u="sng" cap="small" dirty="0"/>
              <a:t>Köteles megtagadni</a:t>
            </a:r>
            <a:r>
              <a:rPr lang="hu-HU" dirty="0"/>
              <a:t>: </a:t>
            </a:r>
            <a:r>
              <a:rPr lang="hu-HU" b="1" dirty="0"/>
              <a:t> más személy </a:t>
            </a:r>
            <a:r>
              <a:rPr lang="hu-HU" dirty="0"/>
              <a:t>egészségét vagy a </a:t>
            </a:r>
            <a:r>
              <a:rPr lang="hu-HU" b="1" dirty="0"/>
              <a:t>környezetet </a:t>
            </a:r>
            <a:r>
              <a:rPr lang="hu-HU" dirty="0"/>
              <a:t>közvetlenül és súlyosan veszélyeztető utasítás. </a:t>
            </a:r>
          </a:p>
          <a:p>
            <a:pPr marL="514350" indent="-514350">
              <a:buAutoNum type="arabicPeriod"/>
            </a:pPr>
            <a:r>
              <a:rPr lang="hu-HU" u="sng" cap="small" dirty="0"/>
              <a:t>Megtagadhatja</a:t>
            </a:r>
            <a:r>
              <a:rPr lang="hu-HU" u="sng" dirty="0"/>
              <a:t>: </a:t>
            </a:r>
            <a:r>
              <a:rPr lang="hu-HU" b="1" dirty="0">
                <a:effectLst/>
              </a:rPr>
              <a:t>munkaviszonyra vonatkozó szabál</a:t>
            </a:r>
            <a:r>
              <a:rPr lang="hu-HU" dirty="0">
                <a:effectLst/>
              </a:rPr>
              <a:t>yba ütközés</a:t>
            </a:r>
            <a:r>
              <a:rPr lang="hu-HU" dirty="0"/>
              <a:t> vagy a </a:t>
            </a:r>
            <a:r>
              <a:rPr lang="hu-HU" b="1" dirty="0"/>
              <a:t>munkavállaló</a:t>
            </a:r>
            <a:r>
              <a:rPr lang="hu-HU" dirty="0"/>
              <a:t> életét, testi épségét vagy egészségét közvetlenül és súlyosan veszélyeztetné. </a:t>
            </a:r>
            <a:endParaRPr lang="hu-HU" dirty="0">
              <a:effectLst/>
            </a:endParaRPr>
          </a:p>
          <a:p>
            <a:pPr marL="514350" indent="-514350">
              <a:buAutoNum type="arabicPeriod"/>
            </a:pPr>
            <a:r>
              <a:rPr lang="hu-HU" u="sng" cap="small" dirty="0"/>
              <a:t>Eltérés és figyelmeztetés</a:t>
            </a:r>
            <a:r>
              <a:rPr lang="hu-HU" u="sng" dirty="0"/>
              <a:t>: </a:t>
            </a:r>
            <a:r>
              <a:rPr lang="hu-HU" dirty="0"/>
              <a:t>h</a:t>
            </a:r>
            <a:r>
              <a:rPr lang="hu-HU" dirty="0">
                <a:effectLst/>
              </a:rPr>
              <a:t>a ez a munkáltató kártól való megóvása miatt feltétlenül indokolt és értesítésre nincs mód.  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3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/>
              <a:t>Utasítás megtagadása, eltérés az utasítástól</a:t>
            </a:r>
            <a:br>
              <a:rPr lang="hu-HU" sz="3200" b="1" cap="small" dirty="0"/>
            </a:br>
            <a:r>
              <a:rPr lang="hu-HU" sz="3200" b="1" cap="small" dirty="0"/>
              <a:t>Mt. 54. §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hu-HU" dirty="0"/>
              <a:t>Rendelkezésre állási kötelezettség fennmarad és a jogszerű utasításokat köteles teljesíteni. </a:t>
            </a:r>
          </a:p>
          <a:p>
            <a:r>
              <a:rPr lang="hu-HU" dirty="0">
                <a:effectLst/>
              </a:rPr>
              <a:t>Az utasítás jogellenes megtagadása: lényeges kötelezettségszegés. </a:t>
            </a:r>
          </a:p>
          <a:p>
            <a:pPr marL="514350" indent="-514350">
              <a:buAutoNum type="arabicPeriod"/>
            </a:pPr>
            <a:endParaRPr lang="hu-HU" dirty="0">
              <a:effectLst/>
            </a:endParaRPr>
          </a:p>
          <a:p>
            <a:pPr marL="514350" indent="-514350">
              <a:buAutoNum type="arabicPeriod"/>
            </a:pPr>
            <a:endParaRPr lang="hu-HU" dirty="0">
              <a:effectLst/>
            </a:endParaRP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0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small" dirty="0"/>
              <a:t>Munkavállalók fegyelmezése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583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046" y="620688"/>
            <a:ext cx="8229600" cy="5462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b="1" cap="all" dirty="0"/>
          </a:p>
          <a:p>
            <a:pPr marL="0" indent="0" algn="ctr">
              <a:buNone/>
            </a:pPr>
            <a:r>
              <a:rPr lang="hu-HU" b="1" cap="all" dirty="0"/>
              <a:t>Figyelmeztetés</a:t>
            </a:r>
          </a:p>
          <a:p>
            <a:pPr marL="0" indent="0" algn="ctr">
              <a:buNone/>
            </a:pPr>
            <a:r>
              <a:rPr lang="hu-HU" b="1" cap="all" dirty="0"/>
              <a:t> </a:t>
            </a:r>
          </a:p>
          <a:p>
            <a:pPr marL="0" indent="0" algn="ctr">
              <a:buNone/>
            </a:pPr>
            <a:r>
              <a:rPr lang="hu-HU" b="1" i="1" cap="all" dirty="0">
                <a:solidFill>
                  <a:srgbClr val="FF0000"/>
                </a:solidFill>
              </a:rPr>
              <a:t>Hátrányos jogkövetkezmény </a:t>
            </a:r>
          </a:p>
          <a:p>
            <a:pPr marL="0" indent="0" algn="ctr">
              <a:buNone/>
            </a:pPr>
            <a:endParaRPr lang="hu-HU" b="1" cap="all" dirty="0"/>
          </a:p>
          <a:p>
            <a:pPr marL="0" indent="0" algn="ctr">
              <a:buNone/>
            </a:pPr>
            <a:r>
              <a:rPr lang="hu-HU" b="1" cap="all" dirty="0"/>
              <a:t>Munkaviszony megszüntetése </a:t>
            </a:r>
          </a:p>
          <a:p>
            <a:pPr marL="0" indent="0" algn="ctr">
              <a:buNone/>
            </a:pPr>
            <a:endParaRPr lang="hu-HU" b="1" cap="all" dirty="0"/>
          </a:p>
          <a:p>
            <a:pPr marL="0" indent="0" algn="ctr">
              <a:buNone/>
            </a:pPr>
            <a:r>
              <a:rPr lang="hu-HU" b="1" dirty="0"/>
              <a:t>Kettős értékelés tilalma! </a:t>
            </a:r>
            <a:endParaRPr lang="hu-HU" b="1" cap="all" dirty="0"/>
          </a:p>
        </p:txBody>
      </p:sp>
      <p:sp>
        <p:nvSpPr>
          <p:cNvPr id="4" name="Lefelé nyíl 3"/>
          <p:cNvSpPr/>
          <p:nvPr/>
        </p:nvSpPr>
        <p:spPr>
          <a:xfrm>
            <a:off x="4334882" y="1888994"/>
            <a:ext cx="484632" cy="57606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348530" y="2924944"/>
            <a:ext cx="484632" cy="63108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9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sz="3200" b="1" cap="small" dirty="0"/>
              <a:t>Hátrányos jogkövetkezmény</a:t>
            </a:r>
            <a:br>
              <a:rPr lang="hu-HU" sz="3200" b="1" cap="small" dirty="0"/>
            </a:br>
            <a:r>
              <a:rPr lang="hu-HU" sz="3200" b="1" cap="small" dirty="0"/>
              <a:t>Mt. 56. §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400" dirty="0"/>
              <a:t>Vétkes kötelezettségszegés esetére </a:t>
            </a:r>
            <a:r>
              <a:rPr lang="hu-HU" sz="2400" b="1" dirty="0"/>
              <a:t>KSZ </a:t>
            </a:r>
            <a:r>
              <a:rPr lang="hu-HU" sz="2400" dirty="0"/>
              <a:t>vagy KSZ hiányában </a:t>
            </a:r>
            <a:r>
              <a:rPr lang="hu-HU" sz="2400" b="1" dirty="0"/>
              <a:t>MUNKASZERZŐDÉS</a:t>
            </a:r>
            <a:endParaRPr lang="hu-HU" sz="2400" dirty="0"/>
          </a:p>
          <a:p>
            <a:r>
              <a:rPr lang="hu-HU" sz="2400" dirty="0"/>
              <a:t>Garanciális szabályok 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5003"/>
              </p:ext>
            </p:extLst>
          </p:nvPr>
        </p:nvGraphicFramePr>
        <p:xfrm>
          <a:off x="479297" y="2636912"/>
          <a:ext cx="8229600" cy="410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11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0000"/>
                          </a:solidFill>
                        </a:rPr>
                        <a:t>Alkalmazás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0000"/>
                          </a:solidFill>
                        </a:rPr>
                        <a:t>Hátrányos jogkövetkezmény</a:t>
                      </a:r>
                      <a:r>
                        <a:rPr lang="hu-HU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dirty="0"/>
                        <a:t>Azonnali hatályú felmondás jogvesztő </a:t>
                      </a:r>
                      <a:r>
                        <a:rPr lang="hu-HU" b="1" dirty="0"/>
                        <a:t>határidői</a:t>
                      </a:r>
                      <a:r>
                        <a:rPr lang="hu-HU" dirty="0"/>
                        <a:t> (15 nap </a:t>
                      </a:r>
                      <a:r>
                        <a:rPr lang="hu-HU" dirty="0" err="1"/>
                        <a:t>szubj</a:t>
                      </a:r>
                      <a:r>
                        <a:rPr lang="hu-HU" dirty="0"/>
                        <a:t>., 1 év </a:t>
                      </a:r>
                      <a:r>
                        <a:rPr lang="hu-HU" dirty="0" err="1"/>
                        <a:t>obj</a:t>
                      </a:r>
                      <a:r>
                        <a:rPr lang="hu-HU" dirty="0"/>
                        <a:t>.+ </a:t>
                      </a:r>
                      <a:r>
                        <a:rPr lang="hu-HU" dirty="0" err="1"/>
                        <a:t>bcs</a:t>
                      </a:r>
                      <a:r>
                        <a:rPr lang="hu-HU" baseline="0" dirty="0"/>
                        <a:t> 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Csak a </a:t>
                      </a:r>
                      <a:r>
                        <a:rPr lang="hu-HU" dirty="0" err="1"/>
                        <a:t>mv-al</a:t>
                      </a:r>
                      <a:r>
                        <a:rPr lang="hu-HU" baseline="0" dirty="0"/>
                        <a:t> összefüggő, annak feltételeit </a:t>
                      </a:r>
                      <a:r>
                        <a:rPr lang="hu-HU" b="1" baseline="0" dirty="0"/>
                        <a:t>határozott időre módosító </a:t>
                      </a:r>
                      <a:r>
                        <a:rPr lang="hu-HU" baseline="0" dirty="0"/>
                        <a:t>hátrány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974">
                <a:tc>
                  <a:txBody>
                    <a:bodyPr/>
                    <a:lstStyle/>
                    <a:p>
                      <a:r>
                        <a:rPr lang="hu-HU" dirty="0"/>
                        <a:t>Írásbeli,</a:t>
                      </a:r>
                      <a:r>
                        <a:rPr lang="hu-HU" baseline="0" dirty="0"/>
                        <a:t> indokolt </a:t>
                      </a:r>
                      <a:r>
                        <a:rPr lang="hu-HU" b="1" baseline="0" dirty="0"/>
                        <a:t>határozat</a:t>
                      </a:r>
                      <a:r>
                        <a:rPr lang="hu-HU" baseline="0" dirty="0"/>
                        <a:t> </a:t>
                      </a:r>
                    </a:p>
                    <a:p>
                      <a:r>
                        <a:rPr lang="hu-HU" baseline="0" dirty="0"/>
                        <a:t>Jogorvoslati kioktatás</a:t>
                      </a:r>
                    </a:p>
                    <a:p>
                      <a:r>
                        <a:rPr lang="hu-HU" baseline="0" dirty="0"/>
                        <a:t>Igényérv. határidő: közléstől számított</a:t>
                      </a:r>
                      <a:r>
                        <a:rPr lang="hu-HU" b="1" baseline="0" dirty="0"/>
                        <a:t> 30 napon belül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Nem sértheti a munkavállaló</a:t>
                      </a:r>
                      <a:r>
                        <a:rPr lang="hu-HU" baseline="0" dirty="0"/>
                        <a:t> személyiségi jogát vagy </a:t>
                      </a:r>
                      <a:r>
                        <a:rPr lang="hu-HU" b="1" baseline="0" dirty="0"/>
                        <a:t>emberi méltóságát 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519">
                <a:tc>
                  <a:txBody>
                    <a:bodyPr/>
                    <a:lstStyle/>
                    <a:p>
                      <a:r>
                        <a:rPr lang="hu-HU" dirty="0"/>
                        <a:t>Nem állapítható meg olyan </a:t>
                      </a:r>
                      <a:r>
                        <a:rPr lang="hu-HU" dirty="0" err="1"/>
                        <a:t>köt.szegés</a:t>
                      </a:r>
                      <a:r>
                        <a:rPr lang="hu-HU" dirty="0"/>
                        <a:t> miatt, amelyet</a:t>
                      </a:r>
                      <a:r>
                        <a:rPr lang="hu-HU" baseline="0" dirty="0"/>
                        <a:t> a </a:t>
                      </a:r>
                      <a:r>
                        <a:rPr lang="hu-HU" baseline="0" dirty="0" err="1"/>
                        <a:t>m.tató</a:t>
                      </a:r>
                      <a:r>
                        <a:rPr lang="hu-HU" baseline="0" dirty="0"/>
                        <a:t> </a:t>
                      </a:r>
                      <a:r>
                        <a:rPr lang="hu-HU" baseline="0" dirty="0" err="1"/>
                        <a:t>a</a:t>
                      </a:r>
                      <a:r>
                        <a:rPr lang="hu-HU" baseline="0" dirty="0"/>
                        <a:t> </a:t>
                      </a:r>
                      <a:r>
                        <a:rPr lang="hu-HU" baseline="0" dirty="0" err="1"/>
                        <a:t>mv</a:t>
                      </a:r>
                      <a:r>
                        <a:rPr lang="hu-HU" baseline="0" dirty="0"/>
                        <a:t> megszüntetésének indokaként is megjelöl.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Pénzbüntetés nem haladhatja</a:t>
                      </a:r>
                      <a:r>
                        <a:rPr lang="hu-HU" baseline="0" dirty="0"/>
                        <a:t> meg a munkavállaló </a:t>
                      </a:r>
                      <a:r>
                        <a:rPr lang="hu-HU" b="1" baseline="0" dirty="0"/>
                        <a:t>egyhavi alapbérét</a:t>
                      </a:r>
                      <a:r>
                        <a:rPr lang="hu-HU" baseline="0" dirty="0"/>
                        <a:t>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b="1" dirty="0"/>
                        <a:t>Mentesítés</a:t>
                      </a:r>
                      <a:r>
                        <a:rPr lang="hu-HU" dirty="0"/>
                        <a:t> a munkavégzési és rendelkezésre</a:t>
                      </a:r>
                      <a:r>
                        <a:rPr lang="hu-HU" baseline="0" dirty="0"/>
                        <a:t> állási köt alól (</a:t>
                      </a:r>
                      <a:r>
                        <a:rPr lang="hu-HU" baseline="0" dirty="0" err="1"/>
                        <a:t>max</a:t>
                      </a:r>
                      <a:r>
                        <a:rPr lang="hu-HU" baseline="0" dirty="0"/>
                        <a:t>. 30 nap)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 kötelezettségszegés súlyával</a:t>
                      </a:r>
                      <a:r>
                        <a:rPr lang="hu-HU" baseline="0" dirty="0"/>
                        <a:t> </a:t>
                      </a:r>
                      <a:r>
                        <a:rPr lang="hu-HU" b="1" baseline="0" dirty="0"/>
                        <a:t>arányos</a:t>
                      </a:r>
                      <a:r>
                        <a:rPr lang="hu-HU" baseline="0" dirty="0"/>
                        <a:t>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78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hu-HU" sz="3600" b="1" cap="small" dirty="0"/>
              <a:t>Egészséges és biztonságos munkavégzés feltételei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hu-HU" dirty="0"/>
              <a:t>1993. évi XCIII. törvény a munkavédelemről </a:t>
            </a:r>
          </a:p>
          <a:p>
            <a:r>
              <a:rPr lang="hu-HU" dirty="0"/>
              <a:t>Munkavédelem: egészséget nem veszélyeztető és biztonságos munkavégzés személyi, tárgyi és szervezeti feltételei. </a:t>
            </a:r>
          </a:p>
          <a:p>
            <a:r>
              <a:rPr lang="hu-HU" dirty="0"/>
              <a:t>Ésszerű alkalmazkodás követelménye (Mt. 51. § (5) </a:t>
            </a:r>
            <a:r>
              <a:rPr lang="hu-HU" dirty="0" err="1"/>
              <a:t>bek</a:t>
            </a:r>
            <a:r>
              <a:rPr lang="hu-HU" dirty="0"/>
              <a:t>.) </a:t>
            </a:r>
          </a:p>
          <a:p>
            <a:r>
              <a:rPr lang="hu-HU" dirty="0"/>
              <a:t>Új: Megszűnik a kötelező alkalmassági vizsgálat</a:t>
            </a:r>
          </a:p>
        </p:txBody>
      </p:sp>
    </p:spTree>
    <p:extLst>
      <p:ext uri="{BB962C8B-B14F-4D97-AF65-F5344CB8AC3E}">
        <p14:creationId xmlns:p14="http://schemas.microsoft.com/office/powerpoint/2010/main" val="3468984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/>
              <a:t>II. A munkavállaló kötelezettségei </a:t>
            </a:r>
          </a:p>
        </p:txBody>
      </p:sp>
    </p:spTree>
    <p:extLst>
      <p:ext uri="{BB962C8B-B14F-4D97-AF65-F5344CB8AC3E}">
        <p14:creationId xmlns:p14="http://schemas.microsoft.com/office/powerpoint/2010/main" val="2602455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b="1" cap="small" dirty="0"/>
              <a:t>A munkavállaló kötelezettségei</a:t>
            </a:r>
            <a:br>
              <a:rPr lang="hu-HU" b="1" cap="small" dirty="0"/>
            </a:br>
            <a:r>
              <a:rPr lang="hu-HU" b="1" cap="small" dirty="0"/>
              <a:t>Mt. 52. § 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76955"/>
              </p:ext>
            </p:extLst>
          </p:nvPr>
        </p:nvGraphicFramePr>
        <p:xfrm>
          <a:off x="457200" y="1844824"/>
          <a:ext cx="8229600" cy="4393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3"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Munkavállalói kötelezettség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Ebből eredő munkáltatói jog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/>
                        <a:t>Munkavégzési kötelezettség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Foglalkoztatási</a:t>
                      </a:r>
                      <a:r>
                        <a:rPr lang="hu-HU" baseline="0" dirty="0"/>
                        <a:t> jogosultság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/>
                        <a:t>Rendelkezésre állási</a:t>
                      </a:r>
                      <a:r>
                        <a:rPr lang="hu-HU" b="1" baseline="0" dirty="0"/>
                        <a:t>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</a:t>
                      </a:r>
                      <a:r>
                        <a:rPr lang="hu-HU" baseline="0" dirty="0"/>
                        <a:t> munka felmerülésekor azonnali foglalkoztatási jogosultság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/>
                        <a:t>Elvárható szakértelemmel, gondossággal, utasítások, szabályok és szokások szerinti munkavégzés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Irányítási,</a:t>
                      </a:r>
                      <a:r>
                        <a:rPr lang="hu-HU" baseline="0" dirty="0"/>
                        <a:t>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/>
                        <a:t>Együttműködés a munkatársakkal és harmadik személyekkel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Irányítási, utasításadási jog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/>
                        <a:t>A munkakör ellátásához szükséges bizalomnak megfelelő magatartás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Jogos munkáltatói</a:t>
                      </a:r>
                      <a:r>
                        <a:rPr lang="hu-HU" baseline="0" dirty="0"/>
                        <a:t> érdekek védelme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3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/>
              <a:t>Jogforrások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Mt. 51-52. §</a:t>
            </a:r>
          </a:p>
          <a:p>
            <a:r>
              <a:rPr lang="hu-HU" dirty="0"/>
              <a:t>Mt. alapelvi jelentőségű rendelkezései:</a:t>
            </a:r>
          </a:p>
          <a:p>
            <a:pPr marL="400050" lvl="1" indent="0">
              <a:buNone/>
            </a:pPr>
            <a:r>
              <a:rPr lang="hu-HU" dirty="0"/>
              <a:t>- pl. együttműködési kötelezettség, méltányos mérlegelés elve </a:t>
            </a:r>
          </a:p>
          <a:p>
            <a:pPr marL="400050" lvl="1" indent="0">
              <a:buNone/>
            </a:pPr>
            <a:r>
              <a:rPr lang="hu-HU" dirty="0"/>
              <a:t>- BH 2002/244: általános együttműködési kötelezettségből fakadó értesítési és tájékoztatási kötelezettség </a:t>
            </a:r>
          </a:p>
          <a:p>
            <a:r>
              <a:rPr lang="hu-HU" dirty="0"/>
              <a:t>Egyéb jogszabályok pl. 1993. évi XCIII. törvény a munkavédelemről  </a:t>
            </a:r>
          </a:p>
        </p:txBody>
      </p:sp>
    </p:spTree>
    <p:extLst>
      <p:ext uri="{BB962C8B-B14F-4D97-AF65-F5344CB8AC3E}">
        <p14:creationId xmlns:p14="http://schemas.microsoft.com/office/powerpoint/2010/main" val="3540314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hu-HU" dirty="0">
                <a:solidFill>
                  <a:prstClr val="black"/>
                </a:solidFill>
              </a:rPr>
            </a:br>
            <a:r>
              <a:rPr lang="hu-HU" b="1" cap="small" dirty="0">
                <a:solidFill>
                  <a:prstClr val="black"/>
                </a:solidFill>
              </a:rPr>
              <a:t>Munkavégzési kötelezettség </a:t>
            </a:r>
            <a:br>
              <a:rPr lang="hu-HU" b="1" cap="small" dirty="0">
                <a:solidFill>
                  <a:prstClr val="black"/>
                </a:solidFill>
              </a:rPr>
            </a:b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lvl="1"/>
            <a:r>
              <a:rPr lang="hu-HU" sz="3600" dirty="0">
                <a:solidFill>
                  <a:prstClr val="black"/>
                </a:solidFill>
              </a:rPr>
              <a:t>Munkahelyen való megjelenés kötelezettsége</a:t>
            </a:r>
          </a:p>
          <a:p>
            <a:pPr lvl="1"/>
            <a:r>
              <a:rPr lang="hu-HU" sz="3600" dirty="0">
                <a:solidFill>
                  <a:prstClr val="black"/>
                </a:solidFill>
              </a:rPr>
              <a:t> Munkára képes állapot és annak megőrzése </a:t>
            </a:r>
          </a:p>
          <a:p>
            <a:pPr lvl="1"/>
            <a:r>
              <a:rPr lang="hu-HU" sz="3600" dirty="0">
                <a:solidFill>
                  <a:prstClr val="black"/>
                </a:solidFill>
              </a:rPr>
              <a:t>Személyes munkavégzési kötelezettség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4481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/>
              <a:t>Rendelkezésre állási kötelezettség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Munkavégzéshez képest mögöttes, járulékos kötelezettség </a:t>
            </a:r>
          </a:p>
          <a:p>
            <a:r>
              <a:rPr lang="hu-HU" dirty="0"/>
              <a:t>Különös jelentősége van: </a:t>
            </a:r>
          </a:p>
          <a:p>
            <a:pPr lvl="1"/>
            <a:r>
              <a:rPr lang="hu-HU" dirty="0"/>
              <a:t>ügyelet és készenlét esetén </a:t>
            </a:r>
          </a:p>
          <a:p>
            <a:pPr lvl="1"/>
            <a:r>
              <a:rPr lang="hu-HU" dirty="0"/>
              <a:t>készenléti jellegű munkakör </a:t>
            </a:r>
          </a:p>
          <a:p>
            <a:pPr lvl="1"/>
            <a:r>
              <a:rPr lang="hu-HU" dirty="0"/>
              <a:t>rendkívüli munkavégzés</a:t>
            </a:r>
          </a:p>
        </p:txBody>
      </p:sp>
    </p:spTree>
    <p:extLst>
      <p:ext uri="{BB962C8B-B14F-4D97-AF65-F5344CB8AC3E}">
        <p14:creationId xmlns:p14="http://schemas.microsoft.com/office/powerpoint/2010/main" val="2775514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hu-HU" b="1" cap="small" dirty="0"/>
            </a:br>
            <a:r>
              <a:rPr lang="hu-HU" sz="4000" b="1" cap="small" dirty="0"/>
              <a:t>Harmadik személytől származó díjazás tilalma</a:t>
            </a:r>
            <a:br>
              <a:rPr lang="hu-HU" sz="4000" b="1" cap="small" dirty="0"/>
            </a:br>
            <a:endParaRPr lang="hu-HU" sz="40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dirty="0"/>
              <a:t>Mt. 52.§ (2): A munkavállaló </a:t>
            </a:r>
          </a:p>
          <a:p>
            <a:pPr lvl="1"/>
            <a:r>
              <a:rPr lang="hu-HU" dirty="0"/>
              <a:t>a munkáltató előzetes hozzájárulása nélkül </a:t>
            </a:r>
          </a:p>
          <a:p>
            <a:pPr lvl="1"/>
            <a:r>
              <a:rPr lang="hu-HU" dirty="0"/>
              <a:t>harmadik személytől díjazást </a:t>
            </a:r>
          </a:p>
          <a:p>
            <a:pPr lvl="1"/>
            <a:r>
              <a:rPr lang="hu-HU" dirty="0"/>
              <a:t>a munkaviszonyban végzett tevékenységére tekintettel </a:t>
            </a:r>
          </a:p>
          <a:p>
            <a:pPr lvl="1"/>
            <a:r>
              <a:rPr lang="hu-HU" dirty="0"/>
              <a:t>nem fogadhat el vagy nem köthet ki.  </a:t>
            </a:r>
          </a:p>
          <a:p>
            <a:r>
              <a:rPr lang="hu-HU" b="1" dirty="0"/>
              <a:t>munkabért csökkenteni nem lehet</a:t>
            </a:r>
            <a:r>
              <a:rPr lang="hu-HU" dirty="0"/>
              <a:t> arra tekintettel, hogy a munkavállaló a munkáltató előzetes hozzájárulásával díjazásban részesült.</a:t>
            </a:r>
          </a:p>
          <a:p>
            <a:r>
              <a:rPr lang="hu-HU" b="1" dirty="0"/>
              <a:t>díjazásnak minősül </a:t>
            </a:r>
            <a:r>
              <a:rPr lang="hu-HU" dirty="0"/>
              <a:t>minden olyan vagyoni értékű szolgáltatás, amelyet harmadik személy a munkáltatót megillető szolgáltatáson felül a munkavállalónak nyújt.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787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cap="small" dirty="0"/>
              <a:t>Összeférhetetlenség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Jogviszonyok közötti kizárásos kapcsolat</a:t>
            </a:r>
          </a:p>
          <a:p>
            <a:r>
              <a:rPr lang="hu-HU" dirty="0"/>
              <a:t>Bejelentési kötelezettség</a:t>
            </a:r>
          </a:p>
          <a:p>
            <a:r>
              <a:rPr lang="hu-HU" dirty="0"/>
              <a:t>Engedély nem kell</a:t>
            </a:r>
          </a:p>
          <a:p>
            <a:r>
              <a:rPr lang="hu-HU" dirty="0"/>
              <a:t>Megtiltás? Jogos gazdasági érdek esetén</a:t>
            </a:r>
          </a:p>
          <a:p>
            <a:r>
              <a:rPr lang="hu-HU" dirty="0"/>
              <a:t>KSZ eltérhet</a:t>
            </a:r>
          </a:p>
          <a:p>
            <a:r>
              <a:rPr lang="hu-HU" dirty="0"/>
              <a:t>Munkaszerződés?</a:t>
            </a:r>
          </a:p>
          <a:p>
            <a:r>
              <a:rPr lang="hu-HU" dirty="0"/>
              <a:t>Vezetők plusz kötelezettségei</a:t>
            </a:r>
          </a:p>
        </p:txBody>
      </p:sp>
    </p:spTree>
    <p:extLst>
      <p:ext uri="{BB962C8B-B14F-4D97-AF65-F5344CB8AC3E}">
        <p14:creationId xmlns:p14="http://schemas.microsoft.com/office/powerpoint/2010/main" val="2740334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cap="small" dirty="0"/>
              <a:t>Vezető összeférhetetlensége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munkavégzésre irányuló jogviszonyt nem létesíthet</a:t>
            </a:r>
          </a:p>
          <a:p>
            <a:r>
              <a:rPr lang="hu-HU" dirty="0"/>
              <a:t>nem szerezhet részesedést a munkáltatóéval azonos, hasonló tevékenységet végző, a munkáltatóval gazdasági kapcsolatban álló gazdálkodó szervezetben</a:t>
            </a:r>
          </a:p>
          <a:p>
            <a:r>
              <a:rPr lang="hu-HU" dirty="0"/>
              <a:t>nem köthet a saját nevében, javára a munkáltató tevékenységi körébe tartozó ügyletet</a:t>
            </a:r>
          </a:p>
          <a:p>
            <a:r>
              <a:rPr lang="hu-HU" dirty="0"/>
              <a:t>köteles bejelenteni, ha a hozzátartozója tagja a munkáltatóéval azonos, hasonló tevékenységet folytató, kapcsolatban álló gazdasági társaságnak</a:t>
            </a:r>
          </a:p>
        </p:txBody>
      </p:sp>
    </p:spTree>
    <p:extLst>
      <p:ext uri="{BB962C8B-B14F-4D97-AF65-F5344CB8AC3E}">
        <p14:creationId xmlns:p14="http://schemas.microsoft.com/office/powerpoint/2010/main" val="1267368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hu-HU" b="1" i="1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36843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/>
              <a:t>A munkáltató Jogai és kötelezettségei </a:t>
            </a:r>
          </a:p>
        </p:txBody>
      </p:sp>
    </p:spTree>
    <p:extLst>
      <p:ext uri="{BB962C8B-B14F-4D97-AF65-F5344CB8AC3E}">
        <p14:creationId xmlns:p14="http://schemas.microsoft.com/office/powerpoint/2010/main" val="384561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hu-HU" sz="3600" b="1" cap="small" dirty="0"/>
              <a:t>munkáltatói kötelezettségek</a:t>
            </a:r>
            <a:br>
              <a:rPr lang="hu-HU" sz="3600" b="1" cap="small" dirty="0"/>
            </a:br>
            <a:r>
              <a:rPr lang="hu-HU" sz="3200" b="1" cap="small" dirty="0"/>
              <a:t>Mt. 51. §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0498"/>
              </p:ext>
            </p:extLst>
          </p:nvPr>
        </p:nvGraphicFramePr>
        <p:xfrm>
          <a:off x="457200" y="1268759"/>
          <a:ext cx="8363272" cy="5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517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Munkáltatói kötelezettség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Ebből</a:t>
                      </a:r>
                      <a:r>
                        <a:rPr lang="hu-HU" sz="2000" b="1" baseline="0" dirty="0">
                          <a:solidFill>
                            <a:srgbClr val="FF0000"/>
                          </a:solidFill>
                        </a:rPr>
                        <a:t> eredő munkavállalói jog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63">
                <a:tc>
                  <a:txBody>
                    <a:bodyPr/>
                    <a:lstStyle/>
                    <a:p>
                      <a:r>
                        <a:rPr lang="hu-HU" sz="2000" b="1" dirty="0"/>
                        <a:t>Foglalkoztatási kötelezettség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/>
                        <a:t>Foglalkoztatási igény (pl. gyes</a:t>
                      </a:r>
                      <a:r>
                        <a:rPr lang="hu-HU" sz="2000" baseline="0" dirty="0"/>
                        <a:t> után) 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r>
                        <a:rPr lang="hu-HU" sz="2000" b="1" dirty="0"/>
                        <a:t>Munkabér fizetése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Munkabérhez való jog,</a:t>
                      </a:r>
                      <a:r>
                        <a:rPr lang="hu-HU" baseline="0" dirty="0"/>
                        <a:t> munkabér védelme (kifizetés szabályai)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hu-HU" sz="2000" dirty="0"/>
                        <a:t>A munkavégzéshez szükséges feltételek megteremtése,</a:t>
                      </a:r>
                      <a:r>
                        <a:rPr lang="hu-HU" sz="2000" baseline="0" dirty="0"/>
                        <a:t> a munka megszervezése, utasítás, irányítás, </a:t>
                      </a:r>
                      <a:r>
                        <a:rPr lang="hu-HU" sz="2000" dirty="0"/>
                        <a:t>tájékoztatás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Munkahely,</a:t>
                      </a:r>
                      <a:r>
                        <a:rPr lang="hu-HU" baseline="0" dirty="0"/>
                        <a:t> munkaeszközök biztosítása, a munkavégzéshez szükséges konkrét és egyértelmű utasítások szerinti munkavégzés, esetleges képzések, továbbképzések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451">
                <a:tc>
                  <a:txBody>
                    <a:bodyPr/>
                    <a:lstStyle/>
                    <a:p>
                      <a:r>
                        <a:rPr lang="hu-HU" sz="2000" dirty="0"/>
                        <a:t>Az egészséges és</a:t>
                      </a:r>
                      <a:r>
                        <a:rPr lang="hu-HU" sz="2000" baseline="0" dirty="0"/>
                        <a:t> biztonságos munkavégzés feltételeinek megteremtése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Munkaruha, védőruha, védőeszköz</a:t>
                      </a:r>
                      <a:r>
                        <a:rPr lang="hu-HU" baseline="0" dirty="0"/>
                        <a:t> stb.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75">
                <a:tc>
                  <a:txBody>
                    <a:bodyPr/>
                    <a:lstStyle/>
                    <a:p>
                      <a:r>
                        <a:rPr lang="hu-HU" sz="2000" dirty="0"/>
                        <a:t>A munkavállaló indokolt</a:t>
                      </a:r>
                      <a:r>
                        <a:rPr lang="hu-HU" sz="2000" baseline="0" dirty="0"/>
                        <a:t> költségeinek megtérítése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Utazási</a:t>
                      </a:r>
                      <a:r>
                        <a:rPr lang="hu-HU" baseline="0" dirty="0"/>
                        <a:t> és egyéb költségek (pl. napidíj) megtérítése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0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b="1" cap="small" dirty="0"/>
              <a:t>Foglalkoztatási kötelezettség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hu-HU" dirty="0"/>
              <a:t>A munkaviszony fennállása alatt folyamatos </a:t>
            </a:r>
          </a:p>
          <a:p>
            <a:r>
              <a:rPr lang="hu-HU" b="1" dirty="0"/>
              <a:t>Állásidő</a:t>
            </a:r>
            <a:r>
              <a:rPr lang="hu-HU" dirty="0"/>
              <a:t>: ha a munkáltató foglalkoztatási kötelezettségének a beosztás szerinti munkaidőben nem tesz eleget</a:t>
            </a:r>
          </a:p>
          <a:p>
            <a:pPr lvl="1"/>
            <a:r>
              <a:rPr lang="hu-HU" sz="3200" dirty="0"/>
              <a:t>A kiesett időre alapbér (+ esetleg bérpótlék) jár </a:t>
            </a:r>
          </a:p>
          <a:p>
            <a:pPr lvl="1"/>
            <a:r>
              <a:rPr lang="hu-HU" sz="3200" dirty="0"/>
              <a:t>Kivétel: elháríthatatlan külső ok </a:t>
            </a:r>
          </a:p>
          <a:p>
            <a:pPr marL="457200" lvl="1" indent="0">
              <a:buNone/>
            </a:pPr>
            <a:r>
              <a:rPr lang="hu-HU" sz="3200" dirty="0"/>
              <a:t>Betegség miatt alkalmatlan - mentesítés</a:t>
            </a:r>
          </a:p>
        </p:txBody>
      </p:sp>
    </p:spTree>
    <p:extLst>
      <p:ext uri="{BB962C8B-B14F-4D97-AF65-F5344CB8AC3E}">
        <p14:creationId xmlns:p14="http://schemas.microsoft.com/office/powerpoint/2010/main" val="28562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b="1" cap="small" dirty="0"/>
              <a:t>Foglalkoztatási kötelezettség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u-HU" sz="3300" b="1" dirty="0"/>
              <a:t>Huzamosabb időn át</a:t>
            </a:r>
            <a:r>
              <a:rPr lang="hu-HU" sz="3300" dirty="0"/>
              <a:t> a foglalkoztatási kötelezettség elmulasztása: azonnali hatályú felmondás (BH 1996/127, BH 2002/297 )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300" b="1" dirty="0"/>
              <a:t>Átmenetileg</a:t>
            </a:r>
            <a:r>
              <a:rPr lang="hu-HU" sz="3300" dirty="0"/>
              <a:t> a </a:t>
            </a:r>
            <a:r>
              <a:rPr lang="hu-HU" sz="3300" dirty="0" err="1"/>
              <a:t>MSZ-től</a:t>
            </a:r>
            <a:r>
              <a:rPr lang="hu-HU" sz="3300" dirty="0"/>
              <a:t> eltérő munkakörben, munkahelyen, más munkáltatónál való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0630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cap="small" dirty="0"/>
              <a:t>Munkabér fizetése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Szigorú kógens szabályok alapján </a:t>
            </a:r>
          </a:p>
          <a:p>
            <a:r>
              <a:rPr lang="hu-HU" dirty="0"/>
              <a:t>Kivételesen munkavégzés hiányában is – távolléti díj</a:t>
            </a:r>
          </a:p>
        </p:txBody>
      </p:sp>
    </p:spTree>
    <p:extLst>
      <p:ext uri="{BB962C8B-B14F-4D97-AF65-F5344CB8AC3E}">
        <p14:creationId xmlns:p14="http://schemas.microsoft.com/office/powerpoint/2010/main" val="65503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cap="small" dirty="0"/>
              <a:t>A munkavégzéshez szükséges feltételek biztosítása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munka megfelelő megszervezése </a:t>
            </a:r>
          </a:p>
          <a:p>
            <a:r>
              <a:rPr lang="hu-HU" dirty="0"/>
              <a:t>A munkavégzés irányítása, a </a:t>
            </a:r>
            <a:r>
              <a:rPr lang="hu-HU" dirty="0" err="1"/>
              <a:t>mv-k</a:t>
            </a:r>
            <a:r>
              <a:rPr lang="hu-HU" dirty="0"/>
              <a:t> utasítása, munkavégzéshez szükséges tájékoztatás </a:t>
            </a:r>
          </a:p>
          <a:p>
            <a:r>
              <a:rPr lang="hu-HU" dirty="0"/>
              <a:t>A munkavégzéshez szükséges ismeretek biztosítása </a:t>
            </a:r>
          </a:p>
          <a:p>
            <a:r>
              <a:rPr lang="hu-HU" dirty="0"/>
              <a:t>Munkavégzés ellenőrzése </a:t>
            </a:r>
          </a:p>
          <a:p>
            <a:r>
              <a:rPr lang="hu-HU" dirty="0"/>
              <a:t>A munkavállalók fegyelmezése</a:t>
            </a:r>
          </a:p>
        </p:txBody>
      </p:sp>
    </p:spTree>
    <p:extLst>
      <p:ext uri="{BB962C8B-B14F-4D97-AF65-F5344CB8AC3E}">
        <p14:creationId xmlns:p14="http://schemas.microsoft.com/office/powerpoint/2010/main" val="427658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u-HU" cap="small" dirty="0">
                <a:solidFill>
                  <a:schemeClr val="tx1"/>
                </a:solidFill>
                <a:latin typeface="+mj-lt"/>
              </a:rPr>
              <a:t>A munka megszervezése</a:t>
            </a:r>
            <a:endParaRPr lang="hu-HU" b="0" cap="sm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95288" y="1052513"/>
            <a:ext cx="842486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anose="020B0604030504040204" pitchFamily="34" charset="0"/>
              </a:defRPr>
            </a:lvl9pPr>
          </a:lstStyle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b="0" dirty="0">
                <a:solidFill>
                  <a:schemeClr val="tx1"/>
                </a:solidFill>
              </a:rPr>
              <a:t>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A munkavégzéshez szükséges feltételek biztosítása – ELTÉRŐ MEGÁLLAPODÁS HIÁNYÁBAN!</a:t>
            </a:r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+mn-lt"/>
              </a:rPr>
              <a:t> Személyi feltételek: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adott munkakörre való alkalmasság, összehangolás</a:t>
            </a:r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32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hu-HU" sz="3200" dirty="0">
                <a:solidFill>
                  <a:schemeClr val="tx1"/>
                </a:solidFill>
                <a:latin typeface="+mn-lt"/>
              </a:rPr>
              <a:t>Tárgyi feltételek: 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munkavégzés helye, eszközök, alapanyagok stb.</a:t>
            </a:r>
          </a:p>
          <a:p>
            <a:pPr marL="457200" indent="-457200" algn="l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3200" b="0" dirty="0">
                <a:solidFill>
                  <a:schemeClr val="tx1"/>
                </a:solidFill>
                <a:latin typeface="+mn-lt"/>
              </a:rPr>
              <a:t>A munkáltató köteles a munkavállalónak azt </a:t>
            </a:r>
            <a:r>
              <a:rPr lang="hu-HU" sz="3200" dirty="0">
                <a:solidFill>
                  <a:schemeClr val="tx1"/>
                </a:solidFill>
                <a:latin typeface="+mn-lt"/>
              </a:rPr>
              <a:t>a költségét megtéríteni</a:t>
            </a:r>
            <a:r>
              <a:rPr lang="hu-HU" sz="3200" b="0" dirty="0">
                <a:solidFill>
                  <a:schemeClr val="tx1"/>
                </a:solidFill>
                <a:latin typeface="+mn-lt"/>
              </a:rPr>
              <a:t>, amely a munkaviszony teljesítésével indokoltan merült fel.</a:t>
            </a:r>
          </a:p>
        </p:txBody>
      </p:sp>
    </p:spTree>
    <p:extLst>
      <p:ext uri="{BB962C8B-B14F-4D97-AF65-F5344CB8AC3E}">
        <p14:creationId xmlns:p14="http://schemas.microsoft.com/office/powerpoint/2010/main" val="33437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3107</TotalTime>
  <Words>916</Words>
  <Application>Microsoft Office PowerPoint</Application>
  <PresentationFormat>Diavetítés a képernyőre (4:3 oldalarány)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Office-téma</vt:lpstr>
      <vt:lpstr>A munkaviszonyból származó jogok és kötelezettségek </vt:lpstr>
      <vt:lpstr>Jogforrások </vt:lpstr>
      <vt:lpstr>A munkáltató Jogai és kötelezettségei </vt:lpstr>
      <vt:lpstr>munkáltatói kötelezettségek Mt. 51. § </vt:lpstr>
      <vt:lpstr>Foglalkoztatási kötelezettség </vt:lpstr>
      <vt:lpstr>Foglalkoztatási kötelezettség </vt:lpstr>
      <vt:lpstr>Munkabér fizetése </vt:lpstr>
      <vt:lpstr>A munkavégzéshez szükséges feltételek biztosítása </vt:lpstr>
      <vt:lpstr>PowerPoint-bemutató</vt:lpstr>
      <vt:lpstr>Utasítási jogkör</vt:lpstr>
      <vt:lpstr>Utasítások kiadása</vt:lpstr>
      <vt:lpstr>Utasítás megtagadása, eltérés az utasítástól Mt. 54. § </vt:lpstr>
      <vt:lpstr>Utasítás megtagadása, eltérés az utasítástól Mt. 54. § </vt:lpstr>
      <vt:lpstr>Munkavállalók fegyelmezése</vt:lpstr>
      <vt:lpstr>PowerPoint-bemutató</vt:lpstr>
      <vt:lpstr>Hátrányos jogkövetkezmény Mt. 56. §</vt:lpstr>
      <vt:lpstr>Egészséges és biztonságos munkavégzés feltételei </vt:lpstr>
      <vt:lpstr>II. A munkavállaló kötelezettségei </vt:lpstr>
      <vt:lpstr>A munkavállaló kötelezettségei Mt. 52. §  </vt:lpstr>
      <vt:lpstr> Munkavégzési kötelezettség  </vt:lpstr>
      <vt:lpstr>Rendelkezésre állási kötelezettség </vt:lpstr>
      <vt:lpstr> Harmadik személytől származó díjazás tilalma </vt:lpstr>
      <vt:lpstr>Összeférhetetlenség</vt:lpstr>
      <vt:lpstr>Vezető összeférhetetlensége</vt:lpstr>
      <vt:lpstr>Köszönöm a figyelmet!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munkavégzés szabályai</dc:title>
  <dc:creator>Hős Nikolett</dc:creator>
  <cp:lastModifiedBy>Bánhidi Mónika</cp:lastModifiedBy>
  <cp:revision>112</cp:revision>
  <cp:lastPrinted>2014-02-04T08:46:01Z</cp:lastPrinted>
  <dcterms:created xsi:type="dcterms:W3CDTF">2011-11-25T14:39:27Z</dcterms:created>
  <dcterms:modified xsi:type="dcterms:W3CDTF">2024-02-27T15:08:32Z</dcterms:modified>
</cp:coreProperties>
</file>