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2" r:id="rId16"/>
    <p:sldId id="271" r:id="rId17"/>
    <p:sldId id="273"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0" r:id="rId33"/>
    <p:sldId id="289" r:id="rId34"/>
    <p:sldId id="291" r:id="rId35"/>
    <p:sldId id="293" r:id="rId36"/>
    <p:sldId id="292" r:id="rId37"/>
    <p:sldId id="305" r:id="rId38"/>
    <p:sldId id="294" r:id="rId39"/>
    <p:sldId id="295" r:id="rId40"/>
    <p:sldId id="296" r:id="rId41"/>
    <p:sldId id="297" r:id="rId42"/>
    <p:sldId id="299" r:id="rId43"/>
    <p:sldId id="306" r:id="rId44"/>
    <p:sldId id="307" r:id="rId45"/>
    <p:sldId id="298" r:id="rId46"/>
    <p:sldId id="300" r:id="rId47"/>
    <p:sldId id="302" r:id="rId48"/>
    <p:sldId id="304" r:id="rId49"/>
    <p:sldId id="308" r:id="rId50"/>
    <p:sldId id="309" r:id="rId51"/>
    <p:sldId id="315" r:id="rId52"/>
    <p:sldId id="313" r:id="rId53"/>
    <p:sldId id="314" r:id="rId54"/>
    <p:sldId id="312" r:id="rId55"/>
    <p:sldId id="316" r:id="rId56"/>
    <p:sldId id="319" r:id="rId57"/>
    <p:sldId id="317" r:id="rId58"/>
    <p:sldId id="318" r:id="rId59"/>
    <p:sldId id="320" r:id="rId60"/>
    <p:sldId id="321" r:id="rId61"/>
    <p:sldId id="322" r:id="rId62"/>
    <p:sldId id="323" r:id="rId63"/>
    <p:sldId id="325" r:id="rId64"/>
    <p:sldId id="324" r:id="rId65"/>
    <p:sldId id="326" r:id="rId66"/>
    <p:sldId id="330" r:id="rId67"/>
    <p:sldId id="329" r:id="rId68"/>
    <p:sldId id="327" r:id="rId69"/>
    <p:sldId id="333" r:id="rId70"/>
    <p:sldId id="328" r:id="rId71"/>
    <p:sldId id="331" r:id="rId72"/>
    <p:sldId id="332" r:id="rId73"/>
    <p:sldId id="335" r:id="rId74"/>
    <p:sldId id="336" r:id="rId75"/>
    <p:sldId id="337" r:id="rId76"/>
    <p:sldId id="339" r:id="rId77"/>
    <p:sldId id="341" r:id="rId78"/>
    <p:sldId id="343" r:id="rId79"/>
    <p:sldId id="344" r:id="rId80"/>
    <p:sldId id="345" r:id="rId81"/>
    <p:sldId id="347" r:id="rId82"/>
    <p:sldId id="346" r:id="rId83"/>
    <p:sldId id="348" r:id="rId84"/>
    <p:sldId id="349" r:id="rId85"/>
    <p:sldId id="351" r:id="rId86"/>
    <p:sldId id="350" r:id="rId87"/>
    <p:sldId id="354" r:id="rId88"/>
    <p:sldId id="355" r:id="rId89"/>
    <p:sldId id="352" r:id="rId90"/>
    <p:sldId id="353" r:id="rId91"/>
    <p:sldId id="357" r:id="rId92"/>
    <p:sldId id="356" r:id="rId93"/>
    <p:sldId id="358" r:id="rId94"/>
    <p:sldId id="359" r:id="rId9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garian DSC_NMHH" initials="HUN DSC" lastIdx="1" clrIdx="0">
    <p:extLst>
      <p:ext uri="{19B8F6BF-5375-455C-9EA6-DF929625EA0E}">
        <p15:presenceInfo xmlns:p15="http://schemas.microsoft.com/office/powerpoint/2012/main" userId="Hungarian DSC_NMH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DFDFD"/>
    <a:srgbClr val="FFC000"/>
    <a:srgbClr val="FF00FF"/>
    <a:srgbClr val="D3D3D3"/>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608" autoAdjust="0"/>
  </p:normalViewPr>
  <p:slideViewPr>
    <p:cSldViewPr snapToGrid="0">
      <p:cViewPr varScale="1">
        <p:scale>
          <a:sx n="90" d="100"/>
          <a:sy n="90" d="100"/>
        </p:scale>
        <p:origin x="32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EA31E-5D28-4E2D-9FF1-161781677E96}" type="datetimeFigureOut">
              <a:rPr lang="hu-HU" smtClean="0"/>
              <a:t>2025. 04. 07.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F3D4A-89C7-4EC7-8BEC-A7E6DB47FC0C}" type="slidenum">
              <a:rPr lang="hu-HU" smtClean="0"/>
              <a:t>‹#›</a:t>
            </a:fld>
            <a:endParaRPr lang="hu-HU"/>
          </a:p>
        </p:txBody>
      </p:sp>
    </p:spTree>
    <p:extLst>
      <p:ext uri="{BB962C8B-B14F-4D97-AF65-F5344CB8AC3E}">
        <p14:creationId xmlns:p14="http://schemas.microsoft.com/office/powerpoint/2010/main" val="2172940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13</a:t>
            </a:fld>
            <a:endParaRPr lang="hu-HU"/>
          </a:p>
        </p:txBody>
      </p:sp>
    </p:spTree>
    <p:extLst>
      <p:ext uri="{BB962C8B-B14F-4D97-AF65-F5344CB8AC3E}">
        <p14:creationId xmlns:p14="http://schemas.microsoft.com/office/powerpoint/2010/main" val="20292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71</a:t>
            </a:fld>
            <a:endParaRPr lang="hu-HU"/>
          </a:p>
        </p:txBody>
      </p:sp>
    </p:spTree>
    <p:extLst>
      <p:ext uri="{BB962C8B-B14F-4D97-AF65-F5344CB8AC3E}">
        <p14:creationId xmlns:p14="http://schemas.microsoft.com/office/powerpoint/2010/main" val="188984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80</a:t>
            </a:fld>
            <a:endParaRPr lang="hu-HU"/>
          </a:p>
        </p:txBody>
      </p:sp>
    </p:spTree>
    <p:extLst>
      <p:ext uri="{BB962C8B-B14F-4D97-AF65-F5344CB8AC3E}">
        <p14:creationId xmlns:p14="http://schemas.microsoft.com/office/powerpoint/2010/main" val="1049701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86</a:t>
            </a:fld>
            <a:endParaRPr lang="hu-HU"/>
          </a:p>
        </p:txBody>
      </p:sp>
    </p:spTree>
    <p:extLst>
      <p:ext uri="{BB962C8B-B14F-4D97-AF65-F5344CB8AC3E}">
        <p14:creationId xmlns:p14="http://schemas.microsoft.com/office/powerpoint/2010/main" val="101521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Imagine</a:t>
            </a:r>
            <a:r>
              <a:rPr lang="hu-HU" dirty="0"/>
              <a:t> </a:t>
            </a:r>
            <a:r>
              <a:rPr lang="hu-HU" dirty="0" err="1"/>
              <a:t>that</a:t>
            </a:r>
            <a:r>
              <a:rPr lang="hu-HU" dirty="0"/>
              <a:t> </a:t>
            </a:r>
            <a:r>
              <a:rPr lang="hu-HU" dirty="0" err="1"/>
              <a:t>there</a:t>
            </a:r>
            <a:r>
              <a:rPr lang="hu-HU" dirty="0"/>
              <a:t> </a:t>
            </a:r>
            <a:r>
              <a:rPr lang="hu-HU" dirty="0" err="1"/>
              <a:t>are</a:t>
            </a:r>
            <a:r>
              <a:rPr lang="hu-HU" dirty="0"/>
              <a:t> 5 </a:t>
            </a:r>
            <a:r>
              <a:rPr lang="hu-HU" dirty="0" err="1"/>
              <a:t>ice</a:t>
            </a:r>
            <a:r>
              <a:rPr lang="hu-HU" dirty="0"/>
              <a:t> </a:t>
            </a:r>
            <a:r>
              <a:rPr lang="hu-HU" dirty="0" err="1"/>
              <a:t>cream</a:t>
            </a:r>
            <a:r>
              <a:rPr lang="hu-HU" dirty="0"/>
              <a:t> shop </a:t>
            </a:r>
            <a:r>
              <a:rPr lang="hu-HU" dirty="0" err="1"/>
              <a:t>along</a:t>
            </a:r>
            <a:r>
              <a:rPr lang="hu-HU" dirty="0"/>
              <a:t> </a:t>
            </a:r>
            <a:r>
              <a:rPr lang="hu-HU" dirty="0" err="1"/>
              <a:t>ráday</a:t>
            </a:r>
            <a:r>
              <a:rPr lang="hu-HU" dirty="0"/>
              <a:t> </a:t>
            </a:r>
            <a:r>
              <a:rPr lang="hu-HU" dirty="0" err="1"/>
              <a:t>street</a:t>
            </a:r>
            <a:r>
              <a:rPr lang="hu-HU" dirty="0"/>
              <a:t>. </a:t>
            </a:r>
            <a:r>
              <a:rPr lang="hu-HU" dirty="0" err="1"/>
              <a:t>Imagine</a:t>
            </a:r>
            <a:r>
              <a:rPr lang="hu-HU" dirty="0"/>
              <a:t> </a:t>
            </a:r>
            <a:r>
              <a:rPr lang="hu-HU" dirty="0" err="1"/>
              <a:t>that</a:t>
            </a:r>
            <a:r>
              <a:rPr lang="hu-HU" dirty="0"/>
              <a:t> </a:t>
            </a:r>
            <a:r>
              <a:rPr lang="hu-HU" dirty="0" err="1"/>
              <a:t>they</a:t>
            </a:r>
            <a:r>
              <a:rPr lang="hu-HU" dirty="0"/>
              <a:t> </a:t>
            </a:r>
            <a:r>
              <a:rPr lang="hu-HU" dirty="0" err="1"/>
              <a:t>all</a:t>
            </a:r>
            <a:r>
              <a:rPr lang="hu-HU" dirty="0"/>
              <a:t> </a:t>
            </a:r>
            <a:r>
              <a:rPr lang="hu-HU" dirty="0" err="1"/>
              <a:t>agree</a:t>
            </a:r>
            <a:r>
              <a:rPr lang="hu-HU" dirty="0"/>
              <a:t> </a:t>
            </a:r>
            <a:r>
              <a:rPr lang="hu-HU" dirty="0" err="1"/>
              <a:t>that</a:t>
            </a:r>
            <a:r>
              <a:rPr lang="hu-HU" dirty="0"/>
              <a:t> </a:t>
            </a:r>
            <a:r>
              <a:rPr lang="hu-HU" dirty="0" err="1"/>
              <a:t>because</a:t>
            </a:r>
            <a:r>
              <a:rPr lang="hu-HU" dirty="0"/>
              <a:t> of </a:t>
            </a:r>
            <a:r>
              <a:rPr lang="hu-HU" dirty="0" err="1"/>
              <a:t>the</a:t>
            </a:r>
            <a:r>
              <a:rPr lang="hu-HU" dirty="0"/>
              <a:t> </a:t>
            </a:r>
            <a:r>
              <a:rPr lang="hu-HU" dirty="0" err="1"/>
              <a:t>inflation</a:t>
            </a:r>
            <a:r>
              <a:rPr lang="hu-HU" dirty="0"/>
              <a:t>, </a:t>
            </a:r>
            <a:r>
              <a:rPr lang="hu-HU" dirty="0" err="1"/>
              <a:t>they</a:t>
            </a:r>
            <a:r>
              <a:rPr lang="hu-HU" dirty="0"/>
              <a:t> </a:t>
            </a:r>
            <a:r>
              <a:rPr lang="hu-HU" dirty="0" err="1"/>
              <a:t>want</a:t>
            </a:r>
            <a:r>
              <a:rPr lang="hu-HU" dirty="0"/>
              <a:t> </a:t>
            </a:r>
            <a:r>
              <a:rPr lang="hu-HU" dirty="0" err="1"/>
              <a:t>to</a:t>
            </a:r>
            <a:r>
              <a:rPr lang="hu-HU" dirty="0"/>
              <a:t> </a:t>
            </a:r>
            <a:r>
              <a:rPr lang="hu-HU" dirty="0" err="1"/>
              <a:t>set</a:t>
            </a:r>
            <a:r>
              <a:rPr lang="hu-HU" dirty="0"/>
              <a:t> a minimum </a:t>
            </a:r>
            <a:r>
              <a:rPr lang="hu-HU" dirty="0" err="1"/>
              <a:t>price</a:t>
            </a:r>
            <a:r>
              <a:rPr lang="hu-HU" dirty="0"/>
              <a:t> </a:t>
            </a:r>
            <a:r>
              <a:rPr lang="hu-HU" dirty="0" err="1"/>
              <a:t>for</a:t>
            </a:r>
            <a:r>
              <a:rPr lang="hu-HU" dirty="0"/>
              <a:t> </a:t>
            </a:r>
            <a:r>
              <a:rPr lang="hu-HU" dirty="0" err="1"/>
              <a:t>the</a:t>
            </a:r>
            <a:r>
              <a:rPr lang="hu-HU" dirty="0"/>
              <a:t> </a:t>
            </a:r>
            <a:r>
              <a:rPr lang="hu-HU" dirty="0" err="1"/>
              <a:t>ice</a:t>
            </a:r>
            <a:r>
              <a:rPr lang="hu-HU" dirty="0"/>
              <a:t> </a:t>
            </a:r>
            <a:r>
              <a:rPr lang="hu-HU" dirty="0" err="1"/>
              <a:t>cream</a:t>
            </a:r>
            <a:r>
              <a:rPr lang="hu-HU" dirty="0"/>
              <a:t>. </a:t>
            </a:r>
            <a:r>
              <a:rPr lang="hu-HU" dirty="0" err="1"/>
              <a:t>They</a:t>
            </a:r>
            <a:r>
              <a:rPr lang="hu-HU" dirty="0"/>
              <a:t> </a:t>
            </a:r>
            <a:r>
              <a:rPr lang="hu-HU" dirty="0" err="1"/>
              <a:t>are</a:t>
            </a:r>
            <a:r>
              <a:rPr lang="hu-HU" dirty="0"/>
              <a:t> </a:t>
            </a:r>
            <a:r>
              <a:rPr lang="hu-HU" dirty="0" err="1"/>
              <a:t>all</a:t>
            </a:r>
            <a:r>
              <a:rPr lang="hu-HU" dirty="0"/>
              <a:t> </a:t>
            </a:r>
            <a:r>
              <a:rPr lang="hu-HU" dirty="0" err="1"/>
              <a:t>near</a:t>
            </a:r>
            <a:r>
              <a:rPr lang="hu-HU" dirty="0"/>
              <a:t> </a:t>
            </a:r>
            <a:r>
              <a:rPr lang="hu-HU" dirty="0" err="1"/>
              <a:t>to</a:t>
            </a:r>
            <a:r>
              <a:rPr lang="hu-HU" dirty="0"/>
              <a:t> </a:t>
            </a:r>
            <a:r>
              <a:rPr lang="hu-HU" dirty="0" err="1"/>
              <a:t>each</a:t>
            </a:r>
            <a:r>
              <a:rPr lang="hu-HU" dirty="0"/>
              <a:t> </a:t>
            </a:r>
            <a:r>
              <a:rPr lang="hu-HU" dirty="0" err="1"/>
              <a:t>other</a:t>
            </a:r>
            <a:r>
              <a:rPr lang="hu-HU" dirty="0"/>
              <a:t>, </a:t>
            </a:r>
            <a:r>
              <a:rPr lang="hu-HU" dirty="0" err="1"/>
              <a:t>they</a:t>
            </a:r>
            <a:r>
              <a:rPr lang="hu-HU" dirty="0"/>
              <a:t> </a:t>
            </a:r>
            <a:r>
              <a:rPr lang="hu-HU" dirty="0" err="1"/>
              <a:t>are</a:t>
            </a:r>
            <a:r>
              <a:rPr lang="hu-HU" dirty="0"/>
              <a:t> </a:t>
            </a:r>
            <a:r>
              <a:rPr lang="hu-HU" dirty="0" err="1"/>
              <a:t>the</a:t>
            </a:r>
            <a:r>
              <a:rPr lang="hu-HU" dirty="0"/>
              <a:t> </a:t>
            </a:r>
            <a:r>
              <a:rPr lang="hu-HU" dirty="0" err="1"/>
              <a:t>only</a:t>
            </a:r>
            <a:r>
              <a:rPr lang="hu-HU" dirty="0"/>
              <a:t> </a:t>
            </a:r>
            <a:r>
              <a:rPr lang="hu-HU" dirty="0" err="1"/>
              <a:t>competitiors</a:t>
            </a:r>
            <a:r>
              <a:rPr lang="hu-HU" dirty="0"/>
              <a:t> </a:t>
            </a:r>
            <a:r>
              <a:rPr lang="hu-HU" dirty="0" err="1"/>
              <a:t>among</a:t>
            </a:r>
            <a:r>
              <a:rPr lang="hu-HU" dirty="0"/>
              <a:t> </a:t>
            </a:r>
            <a:r>
              <a:rPr lang="hu-HU" dirty="0" err="1"/>
              <a:t>themself</a:t>
            </a:r>
            <a:r>
              <a:rPr lang="hu-HU" dirty="0"/>
              <a:t> in </a:t>
            </a:r>
            <a:r>
              <a:rPr lang="hu-HU" dirty="0" err="1"/>
              <a:t>the</a:t>
            </a:r>
            <a:r>
              <a:rPr lang="hu-HU" dirty="0"/>
              <a:t> </a:t>
            </a:r>
            <a:r>
              <a:rPr lang="hu-HU" dirty="0" err="1"/>
              <a:t>ráday</a:t>
            </a:r>
            <a:r>
              <a:rPr lang="hu-HU" dirty="0"/>
              <a:t> </a:t>
            </a:r>
            <a:r>
              <a:rPr lang="hu-HU" dirty="0" err="1"/>
              <a:t>street</a:t>
            </a:r>
            <a:r>
              <a:rPr lang="hu-HU" dirty="0"/>
              <a:t>. </a:t>
            </a:r>
            <a:r>
              <a:rPr lang="hu-HU" dirty="0" err="1"/>
              <a:t>They</a:t>
            </a:r>
            <a:r>
              <a:rPr lang="hu-HU" dirty="0"/>
              <a:t> </a:t>
            </a:r>
            <a:r>
              <a:rPr lang="hu-HU" dirty="0" err="1"/>
              <a:t>are</a:t>
            </a:r>
            <a:r>
              <a:rPr lang="hu-HU" dirty="0"/>
              <a:t> in business </a:t>
            </a:r>
            <a:r>
              <a:rPr lang="hu-HU" dirty="0" err="1"/>
              <a:t>for</a:t>
            </a:r>
            <a:r>
              <a:rPr lang="hu-HU" dirty="0"/>
              <a:t> </a:t>
            </a:r>
            <a:r>
              <a:rPr lang="hu-HU" dirty="0" err="1"/>
              <a:t>many</a:t>
            </a:r>
            <a:r>
              <a:rPr lang="hu-HU" dirty="0"/>
              <a:t> </a:t>
            </a:r>
            <a:r>
              <a:rPr lang="hu-HU" dirty="0" err="1"/>
              <a:t>years</a:t>
            </a:r>
            <a:r>
              <a:rPr lang="hu-HU" dirty="0"/>
              <a:t>, </a:t>
            </a:r>
            <a:r>
              <a:rPr lang="hu-HU" dirty="0" err="1"/>
              <a:t>its</a:t>
            </a:r>
            <a:r>
              <a:rPr lang="hu-HU" dirty="0"/>
              <a:t> a </a:t>
            </a:r>
            <a:r>
              <a:rPr lang="hu-HU" dirty="0" err="1"/>
              <a:t>really</a:t>
            </a:r>
            <a:r>
              <a:rPr lang="hu-HU" dirty="0"/>
              <a:t> </a:t>
            </a:r>
            <a:r>
              <a:rPr lang="hu-HU" dirty="0" err="1"/>
              <a:t>tough</a:t>
            </a:r>
            <a:r>
              <a:rPr lang="hu-HU" dirty="0"/>
              <a:t> </a:t>
            </a:r>
            <a:r>
              <a:rPr lang="hu-HU" dirty="0" err="1"/>
              <a:t>year</a:t>
            </a:r>
            <a:r>
              <a:rPr lang="hu-HU" dirty="0"/>
              <a:t> and </a:t>
            </a:r>
            <a:r>
              <a:rPr lang="hu-HU" dirty="0" err="1"/>
              <a:t>they</a:t>
            </a:r>
            <a:r>
              <a:rPr lang="hu-HU" dirty="0"/>
              <a:t> </a:t>
            </a:r>
            <a:r>
              <a:rPr lang="hu-HU" dirty="0" err="1"/>
              <a:t>want</a:t>
            </a:r>
            <a:r>
              <a:rPr lang="hu-HU" dirty="0"/>
              <a:t> </a:t>
            </a:r>
            <a:r>
              <a:rPr lang="hu-HU" dirty="0" err="1"/>
              <a:t>everyone</a:t>
            </a:r>
            <a:r>
              <a:rPr lang="hu-HU" dirty="0"/>
              <a:t> </a:t>
            </a:r>
            <a:r>
              <a:rPr lang="hu-HU" dirty="0" err="1"/>
              <a:t>to</a:t>
            </a:r>
            <a:r>
              <a:rPr lang="hu-HU" dirty="0"/>
              <a:t> </a:t>
            </a:r>
            <a:r>
              <a:rPr lang="hu-HU" dirty="0" err="1"/>
              <a:t>have</a:t>
            </a:r>
            <a:r>
              <a:rPr lang="hu-HU" dirty="0"/>
              <a:t> a </a:t>
            </a:r>
            <a:r>
              <a:rPr lang="hu-HU" dirty="0" err="1"/>
              <a:t>stable</a:t>
            </a:r>
            <a:r>
              <a:rPr lang="hu-HU" dirty="0"/>
              <a:t> business….</a:t>
            </a:r>
          </a:p>
          <a:p>
            <a:r>
              <a:rPr lang="hu-HU" dirty="0" err="1"/>
              <a:t>Now</a:t>
            </a:r>
            <a:r>
              <a:rPr lang="hu-HU" dirty="0"/>
              <a:t> </a:t>
            </a:r>
            <a:r>
              <a:rPr lang="hu-HU" dirty="0" err="1"/>
              <a:t>imagine</a:t>
            </a:r>
            <a:r>
              <a:rPr lang="hu-HU" dirty="0"/>
              <a:t> </a:t>
            </a:r>
            <a:r>
              <a:rPr lang="hu-HU" dirty="0" err="1"/>
              <a:t>that</a:t>
            </a:r>
            <a:r>
              <a:rPr lang="hu-HU" dirty="0"/>
              <a:t> </a:t>
            </a:r>
            <a:r>
              <a:rPr lang="hu-HU" dirty="0" err="1"/>
              <a:t>there</a:t>
            </a:r>
            <a:r>
              <a:rPr lang="hu-HU" dirty="0"/>
              <a:t> is an </a:t>
            </a:r>
            <a:r>
              <a:rPr lang="hu-HU" dirty="0" err="1"/>
              <a:t>ice</a:t>
            </a:r>
            <a:r>
              <a:rPr lang="hu-HU" dirty="0"/>
              <a:t> </a:t>
            </a:r>
            <a:r>
              <a:rPr lang="hu-HU" dirty="0" err="1"/>
              <a:t>cream</a:t>
            </a:r>
            <a:r>
              <a:rPr lang="hu-HU" dirty="0"/>
              <a:t> </a:t>
            </a:r>
            <a:r>
              <a:rPr lang="hu-HU" dirty="0" err="1"/>
              <a:t>cone</a:t>
            </a:r>
            <a:r>
              <a:rPr lang="hu-HU" dirty="0"/>
              <a:t> </a:t>
            </a:r>
            <a:r>
              <a:rPr lang="hu-HU" dirty="0" err="1"/>
              <a:t>maker</a:t>
            </a:r>
            <a:r>
              <a:rPr lang="hu-HU" dirty="0"/>
              <a:t> </a:t>
            </a:r>
            <a:r>
              <a:rPr lang="hu-HU" dirty="0" err="1"/>
              <a:t>company</a:t>
            </a:r>
            <a:r>
              <a:rPr lang="hu-HU" dirty="0"/>
              <a:t>, and </a:t>
            </a:r>
            <a:r>
              <a:rPr lang="hu-HU" dirty="0" err="1"/>
              <a:t>they</a:t>
            </a:r>
            <a:r>
              <a:rPr lang="hu-HU" dirty="0"/>
              <a:t> </a:t>
            </a:r>
            <a:r>
              <a:rPr lang="hu-HU" dirty="0" err="1"/>
              <a:t>are</a:t>
            </a:r>
            <a:r>
              <a:rPr lang="hu-HU" dirty="0"/>
              <a:t> </a:t>
            </a:r>
            <a:r>
              <a:rPr lang="hu-HU" dirty="0" err="1"/>
              <a:t>the</a:t>
            </a:r>
            <a:r>
              <a:rPr lang="hu-HU" dirty="0"/>
              <a:t> </a:t>
            </a:r>
            <a:r>
              <a:rPr lang="hu-HU" dirty="0" err="1"/>
              <a:t>only</a:t>
            </a:r>
            <a:r>
              <a:rPr lang="hu-HU" dirty="0"/>
              <a:t> </a:t>
            </a:r>
            <a:r>
              <a:rPr lang="hu-HU" dirty="0" err="1"/>
              <a:t>one</a:t>
            </a:r>
            <a:r>
              <a:rPr lang="hu-HU" dirty="0"/>
              <a:t> </a:t>
            </a:r>
            <a:r>
              <a:rPr lang="hu-HU" dirty="0" err="1"/>
              <a:t>to</a:t>
            </a:r>
            <a:r>
              <a:rPr lang="hu-HU" dirty="0"/>
              <a:t> </a:t>
            </a:r>
            <a:r>
              <a:rPr lang="hu-HU" dirty="0" err="1"/>
              <a:t>do</a:t>
            </a:r>
            <a:r>
              <a:rPr lang="hu-HU" dirty="0"/>
              <a:t> </a:t>
            </a:r>
            <a:r>
              <a:rPr lang="hu-HU" dirty="0" err="1"/>
              <a:t>it</a:t>
            </a:r>
            <a:r>
              <a:rPr lang="hu-HU" dirty="0"/>
              <a:t> </a:t>
            </a:r>
            <a:r>
              <a:rPr lang="hu-HU" dirty="0" err="1"/>
              <a:t>for</a:t>
            </a:r>
            <a:r>
              <a:rPr lang="hu-HU" dirty="0"/>
              <a:t> </a:t>
            </a:r>
            <a:r>
              <a:rPr lang="hu-HU" dirty="0" err="1"/>
              <a:t>budapest</a:t>
            </a:r>
            <a:r>
              <a:rPr lang="hu-HU" dirty="0"/>
              <a:t>. </a:t>
            </a:r>
            <a:r>
              <a:rPr lang="hu-HU" dirty="0" err="1"/>
              <a:t>All</a:t>
            </a:r>
            <a:r>
              <a:rPr lang="hu-HU" dirty="0"/>
              <a:t> </a:t>
            </a:r>
            <a:r>
              <a:rPr lang="hu-HU" dirty="0" err="1"/>
              <a:t>the</a:t>
            </a:r>
            <a:r>
              <a:rPr lang="hu-HU" dirty="0"/>
              <a:t> </a:t>
            </a:r>
            <a:r>
              <a:rPr lang="hu-HU" dirty="0" err="1"/>
              <a:t>shops</a:t>
            </a:r>
            <a:r>
              <a:rPr lang="hu-HU" dirty="0"/>
              <a:t> </a:t>
            </a:r>
            <a:r>
              <a:rPr lang="hu-HU" dirty="0" err="1"/>
              <a:t>get</a:t>
            </a:r>
            <a:r>
              <a:rPr lang="hu-HU" dirty="0"/>
              <a:t> </a:t>
            </a:r>
            <a:r>
              <a:rPr lang="hu-HU" dirty="0" err="1"/>
              <a:t>they</a:t>
            </a:r>
            <a:r>
              <a:rPr lang="hu-HU" dirty="0"/>
              <a:t> </a:t>
            </a:r>
            <a:r>
              <a:rPr lang="hu-HU" dirty="0" err="1"/>
              <a:t>cones</a:t>
            </a:r>
            <a:r>
              <a:rPr lang="hu-HU" dirty="0"/>
              <a:t> </a:t>
            </a:r>
            <a:r>
              <a:rPr lang="hu-HU" dirty="0" err="1"/>
              <a:t>from</a:t>
            </a:r>
            <a:r>
              <a:rPr lang="hu-HU" dirty="0"/>
              <a:t> </a:t>
            </a:r>
            <a:r>
              <a:rPr lang="hu-HU" dirty="0" err="1"/>
              <a:t>the</a:t>
            </a:r>
            <a:r>
              <a:rPr lang="hu-HU" dirty="0"/>
              <a:t> </a:t>
            </a:r>
            <a:r>
              <a:rPr lang="hu-HU" dirty="0" err="1"/>
              <a:t>company</a:t>
            </a:r>
            <a:r>
              <a:rPr lang="hu-HU" dirty="0"/>
              <a:t>. </a:t>
            </a:r>
            <a:r>
              <a:rPr lang="hu-HU" dirty="0" err="1"/>
              <a:t>now</a:t>
            </a:r>
            <a:r>
              <a:rPr lang="hu-HU" dirty="0"/>
              <a:t>, </a:t>
            </a:r>
            <a:r>
              <a:rPr lang="hu-HU" dirty="0" err="1"/>
              <a:t>the</a:t>
            </a:r>
            <a:r>
              <a:rPr lang="hu-HU" dirty="0"/>
              <a:t> </a:t>
            </a:r>
            <a:r>
              <a:rPr lang="hu-HU" dirty="0" err="1"/>
              <a:t>company</a:t>
            </a:r>
            <a:r>
              <a:rPr lang="hu-HU" dirty="0"/>
              <a:t> </a:t>
            </a:r>
            <a:r>
              <a:rPr lang="hu-HU" dirty="0" err="1"/>
              <a:t>sees</a:t>
            </a:r>
            <a:r>
              <a:rPr lang="hu-HU" dirty="0"/>
              <a:t> </a:t>
            </a:r>
            <a:r>
              <a:rPr lang="hu-HU" dirty="0" err="1"/>
              <a:t>that</a:t>
            </a:r>
            <a:r>
              <a:rPr lang="hu-HU" dirty="0"/>
              <a:t> </a:t>
            </a:r>
            <a:r>
              <a:rPr lang="hu-HU" dirty="0" err="1"/>
              <a:t>it</a:t>
            </a:r>
            <a:r>
              <a:rPr lang="hu-HU" dirty="0"/>
              <a:t> is </a:t>
            </a:r>
            <a:r>
              <a:rPr lang="hu-HU" dirty="0" err="1"/>
              <a:t>really</a:t>
            </a:r>
            <a:r>
              <a:rPr lang="hu-HU" dirty="0"/>
              <a:t> </a:t>
            </a:r>
            <a:r>
              <a:rPr lang="hu-HU" dirty="0" err="1"/>
              <a:t>profitable</a:t>
            </a:r>
            <a:r>
              <a:rPr lang="hu-HU" dirty="0"/>
              <a:t> </a:t>
            </a:r>
            <a:r>
              <a:rPr lang="hu-HU" dirty="0" err="1"/>
              <a:t>to</a:t>
            </a:r>
            <a:r>
              <a:rPr lang="hu-HU" dirty="0"/>
              <a:t>  </a:t>
            </a:r>
            <a:r>
              <a:rPr lang="hu-HU" dirty="0" err="1"/>
              <a:t>open</a:t>
            </a:r>
            <a:r>
              <a:rPr lang="hu-HU" dirty="0"/>
              <a:t> an </a:t>
            </a:r>
            <a:r>
              <a:rPr lang="hu-HU" dirty="0" err="1"/>
              <a:t>ice</a:t>
            </a:r>
            <a:r>
              <a:rPr lang="hu-HU" dirty="0"/>
              <a:t> </a:t>
            </a:r>
            <a:r>
              <a:rPr lang="hu-HU" dirty="0" err="1"/>
              <a:t>cream</a:t>
            </a:r>
            <a:r>
              <a:rPr lang="hu-HU" dirty="0"/>
              <a:t> shop </a:t>
            </a:r>
            <a:r>
              <a:rPr lang="hu-HU" dirty="0" err="1"/>
              <a:t>on</a:t>
            </a:r>
            <a:r>
              <a:rPr lang="hu-HU" dirty="0"/>
              <a:t> </a:t>
            </a:r>
            <a:r>
              <a:rPr lang="hu-HU" dirty="0" err="1"/>
              <a:t>the</a:t>
            </a:r>
            <a:r>
              <a:rPr lang="hu-HU" dirty="0"/>
              <a:t> </a:t>
            </a:r>
            <a:r>
              <a:rPr lang="hu-HU" dirty="0" err="1"/>
              <a:t>ráday</a:t>
            </a:r>
            <a:r>
              <a:rPr lang="hu-HU" dirty="0"/>
              <a:t> </a:t>
            </a:r>
            <a:r>
              <a:rPr lang="hu-HU" dirty="0" err="1"/>
              <a:t>street</a:t>
            </a:r>
            <a:r>
              <a:rPr lang="hu-HU" dirty="0"/>
              <a:t> – </a:t>
            </a:r>
            <a:r>
              <a:rPr lang="hu-HU" dirty="0" err="1"/>
              <a:t>so</a:t>
            </a:r>
            <a:r>
              <a:rPr lang="hu-HU" dirty="0"/>
              <a:t> </a:t>
            </a:r>
            <a:r>
              <a:rPr lang="hu-HU" dirty="0" err="1"/>
              <a:t>it</a:t>
            </a:r>
            <a:r>
              <a:rPr lang="hu-HU" dirty="0"/>
              <a:t> </a:t>
            </a:r>
            <a:r>
              <a:rPr lang="hu-HU" dirty="0" err="1"/>
              <a:t>does</a:t>
            </a:r>
            <a:r>
              <a:rPr lang="hu-HU" dirty="0"/>
              <a:t>. </a:t>
            </a:r>
            <a:r>
              <a:rPr lang="hu-HU" dirty="0" err="1"/>
              <a:t>But</a:t>
            </a:r>
            <a:r>
              <a:rPr lang="hu-HU" dirty="0"/>
              <a:t> </a:t>
            </a:r>
            <a:r>
              <a:rPr lang="hu-HU" dirty="0" err="1"/>
              <a:t>to</a:t>
            </a:r>
            <a:r>
              <a:rPr lang="hu-HU" dirty="0"/>
              <a:t> </a:t>
            </a:r>
            <a:r>
              <a:rPr lang="hu-HU" dirty="0" err="1"/>
              <a:t>make</a:t>
            </a:r>
            <a:r>
              <a:rPr lang="hu-HU" dirty="0"/>
              <a:t> </a:t>
            </a:r>
            <a:r>
              <a:rPr lang="hu-HU" dirty="0" err="1"/>
              <a:t>its</a:t>
            </a:r>
            <a:r>
              <a:rPr lang="hu-HU" dirty="0"/>
              <a:t> business </a:t>
            </a:r>
            <a:r>
              <a:rPr lang="hu-HU" dirty="0" err="1"/>
              <a:t>the</a:t>
            </a:r>
            <a:r>
              <a:rPr lang="hu-HU" dirty="0"/>
              <a:t> </a:t>
            </a:r>
            <a:r>
              <a:rPr lang="hu-HU" dirty="0" err="1"/>
              <a:t>best</a:t>
            </a:r>
            <a:r>
              <a:rPr lang="hu-HU" dirty="0"/>
              <a:t>, </a:t>
            </a:r>
            <a:r>
              <a:rPr lang="hu-HU" dirty="0" err="1"/>
              <a:t>it</a:t>
            </a:r>
            <a:r>
              <a:rPr lang="hu-HU" dirty="0"/>
              <a:t> </a:t>
            </a:r>
            <a:r>
              <a:rPr lang="hu-HU" dirty="0" err="1"/>
              <a:t>decides</a:t>
            </a:r>
            <a:r>
              <a:rPr lang="hu-HU" dirty="0"/>
              <a:t> </a:t>
            </a:r>
            <a:r>
              <a:rPr lang="hu-HU" dirty="0" err="1"/>
              <a:t>to</a:t>
            </a:r>
            <a:r>
              <a:rPr lang="hu-HU" dirty="0"/>
              <a:t> </a:t>
            </a:r>
            <a:r>
              <a:rPr lang="hu-HU" dirty="0" err="1"/>
              <a:t>supply</a:t>
            </a:r>
            <a:r>
              <a:rPr lang="hu-HU" dirty="0"/>
              <a:t> </a:t>
            </a:r>
            <a:r>
              <a:rPr lang="hu-HU" dirty="0" err="1"/>
              <a:t>the</a:t>
            </a:r>
            <a:r>
              <a:rPr lang="hu-HU" dirty="0"/>
              <a:t> </a:t>
            </a:r>
            <a:r>
              <a:rPr lang="hu-HU" dirty="0" err="1"/>
              <a:t>cones</a:t>
            </a:r>
            <a:r>
              <a:rPr lang="hu-HU" dirty="0"/>
              <a:t> </a:t>
            </a:r>
            <a:r>
              <a:rPr lang="hu-HU" dirty="0" err="1"/>
              <a:t>for</a:t>
            </a:r>
            <a:r>
              <a:rPr lang="hu-HU" dirty="0"/>
              <a:t> </a:t>
            </a:r>
            <a:r>
              <a:rPr lang="hu-HU" dirty="0" err="1"/>
              <a:t>the</a:t>
            </a:r>
            <a:r>
              <a:rPr lang="hu-HU" dirty="0"/>
              <a:t> </a:t>
            </a:r>
            <a:r>
              <a:rPr lang="hu-HU" dirty="0" err="1"/>
              <a:t>other</a:t>
            </a:r>
            <a:r>
              <a:rPr lang="hu-HU" dirty="0"/>
              <a:t> </a:t>
            </a:r>
            <a:r>
              <a:rPr lang="hu-HU" dirty="0" err="1"/>
              <a:t>shops</a:t>
            </a:r>
            <a:r>
              <a:rPr lang="hu-HU" dirty="0"/>
              <a:t> </a:t>
            </a:r>
            <a:r>
              <a:rPr lang="hu-HU" dirty="0" err="1"/>
              <a:t>on</a:t>
            </a:r>
            <a:r>
              <a:rPr lang="hu-HU" dirty="0"/>
              <a:t> an </a:t>
            </a:r>
            <a:r>
              <a:rPr lang="hu-HU" dirty="0" err="1"/>
              <a:t>elevated</a:t>
            </a:r>
            <a:r>
              <a:rPr lang="hu-HU" dirty="0"/>
              <a:t> </a:t>
            </a:r>
            <a:r>
              <a:rPr lang="hu-HU" dirty="0" err="1"/>
              <a:t>price</a:t>
            </a:r>
            <a:r>
              <a:rPr lang="hu-HU" dirty="0"/>
              <a:t>. </a:t>
            </a:r>
            <a:r>
              <a:rPr lang="hu-HU" dirty="0" err="1"/>
              <a:t>Becasue</a:t>
            </a:r>
            <a:r>
              <a:rPr lang="hu-HU" dirty="0"/>
              <a:t> of </a:t>
            </a:r>
            <a:r>
              <a:rPr lang="hu-HU" dirty="0" err="1"/>
              <a:t>that</a:t>
            </a:r>
            <a:r>
              <a:rPr lang="hu-HU" dirty="0"/>
              <a:t>, </a:t>
            </a:r>
            <a:r>
              <a:rPr lang="hu-HU" dirty="0" err="1"/>
              <a:t>the</a:t>
            </a:r>
            <a:r>
              <a:rPr lang="hu-HU" dirty="0"/>
              <a:t> </a:t>
            </a:r>
            <a:r>
              <a:rPr lang="hu-HU" dirty="0" err="1"/>
              <a:t>ice</a:t>
            </a:r>
            <a:r>
              <a:rPr lang="hu-HU" dirty="0"/>
              <a:t> </a:t>
            </a:r>
            <a:r>
              <a:rPr lang="hu-HU" dirty="0" err="1"/>
              <a:t>cream</a:t>
            </a:r>
            <a:r>
              <a:rPr lang="hu-HU" dirty="0"/>
              <a:t> </a:t>
            </a:r>
            <a:r>
              <a:rPr lang="hu-HU" dirty="0" err="1"/>
              <a:t>shops</a:t>
            </a:r>
            <a:r>
              <a:rPr lang="hu-HU" dirty="0"/>
              <a:t> </a:t>
            </a:r>
            <a:r>
              <a:rPr lang="hu-HU" dirty="0" err="1"/>
              <a:t>have</a:t>
            </a:r>
            <a:r>
              <a:rPr lang="hu-HU" dirty="0"/>
              <a:t> </a:t>
            </a:r>
            <a:r>
              <a:rPr lang="hu-HU" dirty="0" err="1"/>
              <a:t>to</a:t>
            </a:r>
            <a:r>
              <a:rPr lang="hu-HU" dirty="0"/>
              <a:t> </a:t>
            </a:r>
            <a:r>
              <a:rPr lang="hu-HU" dirty="0" err="1"/>
              <a:t>increase</a:t>
            </a:r>
            <a:r>
              <a:rPr lang="hu-HU" dirty="0"/>
              <a:t> </a:t>
            </a:r>
            <a:r>
              <a:rPr lang="hu-HU" dirty="0" err="1"/>
              <a:t>the</a:t>
            </a:r>
            <a:r>
              <a:rPr lang="hu-HU" dirty="0"/>
              <a:t> </a:t>
            </a:r>
            <a:r>
              <a:rPr lang="hu-HU" dirty="0" err="1"/>
              <a:t>prices</a:t>
            </a:r>
            <a:r>
              <a:rPr lang="hu-HU" dirty="0"/>
              <a:t> </a:t>
            </a:r>
            <a:r>
              <a:rPr lang="hu-HU" dirty="0" err="1"/>
              <a:t>to</a:t>
            </a:r>
            <a:r>
              <a:rPr lang="hu-HU" dirty="0"/>
              <a:t> </a:t>
            </a:r>
            <a:r>
              <a:rPr lang="hu-HU" dirty="0" err="1"/>
              <a:t>keep</a:t>
            </a:r>
            <a:r>
              <a:rPr lang="hu-HU" dirty="0"/>
              <a:t> </a:t>
            </a:r>
            <a:r>
              <a:rPr lang="hu-HU" dirty="0" err="1"/>
              <a:t>the</a:t>
            </a:r>
            <a:r>
              <a:rPr lang="hu-HU" dirty="0"/>
              <a:t> business </a:t>
            </a:r>
            <a:r>
              <a:rPr lang="hu-HU" dirty="0" err="1"/>
              <a:t>profitable</a:t>
            </a:r>
            <a:r>
              <a:rPr lang="hu-HU" dirty="0"/>
              <a:t> – </a:t>
            </a:r>
            <a:r>
              <a:rPr lang="hu-HU" dirty="0" err="1"/>
              <a:t>but</a:t>
            </a:r>
            <a:r>
              <a:rPr lang="hu-HU" dirty="0"/>
              <a:t> </a:t>
            </a:r>
            <a:r>
              <a:rPr lang="hu-HU" dirty="0" err="1"/>
              <a:t>the</a:t>
            </a:r>
            <a:r>
              <a:rPr lang="hu-HU" dirty="0"/>
              <a:t> </a:t>
            </a:r>
            <a:r>
              <a:rPr lang="hu-HU" dirty="0" err="1"/>
              <a:t>new</a:t>
            </a:r>
            <a:r>
              <a:rPr lang="hu-HU" dirty="0"/>
              <a:t> </a:t>
            </a:r>
            <a:r>
              <a:rPr lang="hu-HU" dirty="0" err="1"/>
              <a:t>ice</a:t>
            </a:r>
            <a:r>
              <a:rPr lang="hu-HU" dirty="0"/>
              <a:t> </a:t>
            </a:r>
            <a:r>
              <a:rPr lang="hu-HU" dirty="0" err="1"/>
              <a:t>cream</a:t>
            </a:r>
            <a:r>
              <a:rPr lang="hu-HU" dirty="0"/>
              <a:t> shop </a:t>
            </a:r>
            <a:r>
              <a:rPr lang="hu-HU" dirty="0" err="1"/>
              <a:t>stays</a:t>
            </a:r>
            <a:r>
              <a:rPr lang="hu-HU" dirty="0"/>
              <a:t> </a:t>
            </a:r>
            <a:r>
              <a:rPr lang="hu-HU" dirty="0" err="1"/>
              <a:t>on</a:t>
            </a:r>
            <a:r>
              <a:rPr lang="hu-HU" dirty="0"/>
              <a:t> </a:t>
            </a:r>
            <a:r>
              <a:rPr lang="hu-HU" dirty="0" err="1"/>
              <a:t>the</a:t>
            </a:r>
            <a:r>
              <a:rPr lang="hu-HU" dirty="0"/>
              <a:t> </a:t>
            </a:r>
            <a:r>
              <a:rPr lang="hu-HU" dirty="0" err="1"/>
              <a:t>same</a:t>
            </a:r>
            <a:r>
              <a:rPr lang="hu-HU" dirty="0"/>
              <a:t> </a:t>
            </a:r>
            <a:r>
              <a:rPr lang="hu-HU" dirty="0" err="1"/>
              <a:t>price</a:t>
            </a:r>
            <a:r>
              <a:rPr lang="hu-HU" dirty="0"/>
              <a:t>, </a:t>
            </a:r>
            <a:r>
              <a:rPr lang="hu-HU" dirty="0" err="1"/>
              <a:t>because</a:t>
            </a:r>
            <a:r>
              <a:rPr lang="hu-HU" dirty="0"/>
              <a:t> </a:t>
            </a:r>
            <a:r>
              <a:rPr lang="hu-HU" dirty="0" err="1"/>
              <a:t>it</a:t>
            </a:r>
            <a:r>
              <a:rPr lang="hu-HU" dirty="0"/>
              <a:t> </a:t>
            </a:r>
            <a:r>
              <a:rPr lang="hu-HU" dirty="0" err="1"/>
              <a:t>gets</a:t>
            </a:r>
            <a:r>
              <a:rPr lang="hu-HU" dirty="0"/>
              <a:t> </a:t>
            </a:r>
            <a:r>
              <a:rPr lang="hu-HU" dirty="0" err="1"/>
              <a:t>the</a:t>
            </a:r>
            <a:r>
              <a:rPr lang="hu-HU" dirty="0"/>
              <a:t> </a:t>
            </a:r>
            <a:r>
              <a:rPr lang="hu-HU" dirty="0" err="1"/>
              <a:t>cones</a:t>
            </a:r>
            <a:r>
              <a:rPr lang="hu-HU" dirty="0"/>
              <a:t> </a:t>
            </a:r>
            <a:r>
              <a:rPr lang="hu-HU" dirty="0" err="1"/>
              <a:t>for</a:t>
            </a:r>
            <a:r>
              <a:rPr lang="hu-HU" dirty="0"/>
              <a:t> </a:t>
            </a:r>
            <a:r>
              <a:rPr lang="hu-HU" dirty="0" err="1"/>
              <a:t>the</a:t>
            </a:r>
            <a:r>
              <a:rPr lang="hu-HU" dirty="0"/>
              <a:t> </a:t>
            </a:r>
            <a:r>
              <a:rPr lang="hu-HU" dirty="0" err="1"/>
              <a:t>same</a:t>
            </a:r>
            <a:r>
              <a:rPr lang="hu-HU" dirty="0"/>
              <a:t> </a:t>
            </a:r>
            <a:r>
              <a:rPr lang="hu-HU" dirty="0" err="1"/>
              <a:t>price</a:t>
            </a:r>
            <a:r>
              <a:rPr lang="hu-HU" dirty="0"/>
              <a:t>. </a:t>
            </a:r>
            <a:r>
              <a:rPr lang="hu-HU" dirty="0" err="1"/>
              <a:t>On</a:t>
            </a:r>
            <a:r>
              <a:rPr lang="hu-HU" dirty="0"/>
              <a:t> </a:t>
            </a:r>
            <a:r>
              <a:rPr lang="hu-HU" dirty="0" err="1"/>
              <a:t>the</a:t>
            </a:r>
            <a:r>
              <a:rPr lang="hu-HU" dirty="0"/>
              <a:t> </a:t>
            </a:r>
            <a:r>
              <a:rPr lang="hu-HU" dirty="0" err="1"/>
              <a:t>long</a:t>
            </a:r>
            <a:r>
              <a:rPr lang="hu-HU" dirty="0"/>
              <a:t> </a:t>
            </a:r>
            <a:r>
              <a:rPr lang="hu-HU" dirty="0" err="1"/>
              <a:t>run</a:t>
            </a:r>
            <a:r>
              <a:rPr lang="hu-HU" dirty="0"/>
              <a:t>, de businesses </a:t>
            </a:r>
            <a:r>
              <a:rPr lang="hu-HU" dirty="0" err="1"/>
              <a:t>cant</a:t>
            </a:r>
            <a:r>
              <a:rPr lang="hu-HU" dirty="0"/>
              <a:t> </a:t>
            </a:r>
            <a:r>
              <a:rPr lang="hu-HU" dirty="0" err="1"/>
              <a:t>keep</a:t>
            </a:r>
            <a:r>
              <a:rPr lang="hu-HU" dirty="0"/>
              <a:t> </a:t>
            </a:r>
            <a:r>
              <a:rPr lang="hu-HU" dirty="0" err="1"/>
              <a:t>up</a:t>
            </a:r>
            <a:r>
              <a:rPr lang="hu-HU" dirty="0"/>
              <a:t> and </a:t>
            </a:r>
            <a:r>
              <a:rPr lang="hu-HU" dirty="0" err="1"/>
              <a:t>the</a:t>
            </a:r>
            <a:r>
              <a:rPr lang="hu-HU" dirty="0"/>
              <a:t> </a:t>
            </a:r>
            <a:r>
              <a:rPr lang="hu-HU" dirty="0" err="1"/>
              <a:t>only</a:t>
            </a:r>
            <a:r>
              <a:rPr lang="hu-HU" dirty="0"/>
              <a:t> </a:t>
            </a:r>
            <a:r>
              <a:rPr lang="hu-HU" dirty="0" err="1"/>
              <a:t>icecream</a:t>
            </a:r>
            <a:r>
              <a:rPr lang="hu-HU" dirty="0"/>
              <a:t> shop </a:t>
            </a:r>
            <a:r>
              <a:rPr lang="hu-HU" dirty="0" err="1"/>
              <a:t>on</a:t>
            </a:r>
            <a:r>
              <a:rPr lang="hu-HU" dirty="0"/>
              <a:t> </a:t>
            </a:r>
            <a:r>
              <a:rPr lang="hu-HU" dirty="0" err="1"/>
              <a:t>ráday</a:t>
            </a:r>
            <a:r>
              <a:rPr lang="hu-HU" dirty="0"/>
              <a:t> </a:t>
            </a:r>
            <a:r>
              <a:rPr lang="hu-HU" dirty="0" err="1"/>
              <a:t>street</a:t>
            </a:r>
            <a:r>
              <a:rPr lang="hu-HU" dirty="0"/>
              <a:t> </a:t>
            </a:r>
            <a:r>
              <a:rPr lang="hu-HU" dirty="0" err="1"/>
              <a:t>will</a:t>
            </a:r>
            <a:r>
              <a:rPr lang="hu-HU" dirty="0"/>
              <a:t> be </a:t>
            </a:r>
            <a:r>
              <a:rPr lang="hu-HU" dirty="0" err="1"/>
              <a:t>the</a:t>
            </a:r>
            <a:r>
              <a:rPr lang="hu-HU" dirty="0"/>
              <a:t> </a:t>
            </a:r>
            <a:r>
              <a:rPr lang="hu-HU" dirty="0" err="1"/>
              <a:t>new</a:t>
            </a:r>
            <a:r>
              <a:rPr lang="hu-HU" dirty="0"/>
              <a:t> </a:t>
            </a:r>
            <a:r>
              <a:rPr lang="hu-HU" dirty="0" err="1"/>
              <a:t>one</a:t>
            </a:r>
            <a:r>
              <a:rPr lang="hu-HU" dirty="0"/>
              <a:t> – and </a:t>
            </a:r>
            <a:r>
              <a:rPr lang="hu-HU" dirty="0" err="1"/>
              <a:t>the</a:t>
            </a:r>
            <a:r>
              <a:rPr lang="hu-HU" dirty="0"/>
              <a:t> </a:t>
            </a:r>
            <a:r>
              <a:rPr lang="hu-HU" dirty="0" err="1"/>
              <a:t>ice</a:t>
            </a:r>
            <a:r>
              <a:rPr lang="hu-HU" dirty="0"/>
              <a:t> </a:t>
            </a:r>
            <a:r>
              <a:rPr lang="hu-HU" dirty="0" err="1"/>
              <a:t>cream</a:t>
            </a:r>
            <a:r>
              <a:rPr lang="hu-HU" dirty="0"/>
              <a:t> </a:t>
            </a:r>
            <a:r>
              <a:rPr lang="hu-HU" dirty="0" err="1"/>
              <a:t>prices</a:t>
            </a:r>
            <a:r>
              <a:rPr lang="hu-HU" dirty="0"/>
              <a:t> </a:t>
            </a:r>
            <a:r>
              <a:rPr lang="hu-HU" dirty="0" err="1"/>
              <a:t>will</a:t>
            </a:r>
            <a:r>
              <a:rPr lang="hu-HU" dirty="0"/>
              <a:t> be </a:t>
            </a:r>
            <a:r>
              <a:rPr lang="hu-HU" dirty="0" err="1"/>
              <a:t>twice</a:t>
            </a:r>
            <a:r>
              <a:rPr lang="hu-HU" dirty="0"/>
              <a:t> </a:t>
            </a:r>
            <a:r>
              <a:rPr lang="hu-HU" dirty="0" err="1"/>
              <a:t>as</a:t>
            </a:r>
            <a:r>
              <a:rPr lang="hu-HU" dirty="0"/>
              <a:t> </a:t>
            </a:r>
            <a:r>
              <a:rPr lang="hu-HU" dirty="0" err="1"/>
              <a:t>much</a:t>
            </a:r>
            <a:r>
              <a:rPr lang="hu-HU" dirty="0"/>
              <a:t>.</a:t>
            </a:r>
          </a:p>
        </p:txBody>
      </p:sp>
      <p:sp>
        <p:nvSpPr>
          <p:cNvPr id="4" name="Dia számának helye 3"/>
          <p:cNvSpPr>
            <a:spLocks noGrp="1"/>
          </p:cNvSpPr>
          <p:nvPr>
            <p:ph type="sldNum" sz="quarter" idx="5"/>
          </p:nvPr>
        </p:nvSpPr>
        <p:spPr/>
        <p:txBody>
          <a:bodyPr/>
          <a:lstStyle/>
          <a:p>
            <a:fld id="{EA4F3D4A-89C7-4EC7-8BEC-A7E6DB47FC0C}" type="slidenum">
              <a:rPr lang="hu-HU" smtClean="0"/>
              <a:t>38</a:t>
            </a:fld>
            <a:endParaRPr lang="hu-HU"/>
          </a:p>
        </p:txBody>
      </p:sp>
    </p:spTree>
    <p:extLst>
      <p:ext uri="{BB962C8B-B14F-4D97-AF65-F5344CB8AC3E}">
        <p14:creationId xmlns:p14="http://schemas.microsoft.com/office/powerpoint/2010/main" val="275616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39</a:t>
            </a:fld>
            <a:endParaRPr lang="hu-HU"/>
          </a:p>
        </p:txBody>
      </p:sp>
    </p:spTree>
    <p:extLst>
      <p:ext uri="{BB962C8B-B14F-4D97-AF65-F5344CB8AC3E}">
        <p14:creationId xmlns:p14="http://schemas.microsoft.com/office/powerpoint/2010/main" val="161080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42</a:t>
            </a:fld>
            <a:endParaRPr lang="hu-HU"/>
          </a:p>
        </p:txBody>
      </p:sp>
    </p:spTree>
    <p:extLst>
      <p:ext uri="{BB962C8B-B14F-4D97-AF65-F5344CB8AC3E}">
        <p14:creationId xmlns:p14="http://schemas.microsoft.com/office/powerpoint/2010/main" val="305547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43</a:t>
            </a:fld>
            <a:endParaRPr lang="hu-HU"/>
          </a:p>
        </p:txBody>
      </p:sp>
    </p:spTree>
    <p:extLst>
      <p:ext uri="{BB962C8B-B14F-4D97-AF65-F5344CB8AC3E}">
        <p14:creationId xmlns:p14="http://schemas.microsoft.com/office/powerpoint/2010/main" val="216973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45</a:t>
            </a:fld>
            <a:endParaRPr lang="hu-HU"/>
          </a:p>
        </p:txBody>
      </p:sp>
    </p:spTree>
    <p:extLst>
      <p:ext uri="{BB962C8B-B14F-4D97-AF65-F5344CB8AC3E}">
        <p14:creationId xmlns:p14="http://schemas.microsoft.com/office/powerpoint/2010/main" val="244827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46</a:t>
            </a:fld>
            <a:endParaRPr lang="hu-HU"/>
          </a:p>
        </p:txBody>
      </p:sp>
    </p:spTree>
    <p:extLst>
      <p:ext uri="{BB962C8B-B14F-4D97-AF65-F5344CB8AC3E}">
        <p14:creationId xmlns:p14="http://schemas.microsoft.com/office/powerpoint/2010/main" val="22806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61</a:t>
            </a:fld>
            <a:endParaRPr lang="hu-HU"/>
          </a:p>
        </p:txBody>
      </p:sp>
    </p:spTree>
    <p:extLst>
      <p:ext uri="{BB962C8B-B14F-4D97-AF65-F5344CB8AC3E}">
        <p14:creationId xmlns:p14="http://schemas.microsoft.com/office/powerpoint/2010/main" val="394245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A4F3D4A-89C7-4EC7-8BEC-A7E6DB47FC0C}" type="slidenum">
              <a:rPr lang="hu-HU" smtClean="0"/>
              <a:t>66</a:t>
            </a:fld>
            <a:endParaRPr lang="hu-HU"/>
          </a:p>
        </p:txBody>
      </p:sp>
    </p:spTree>
    <p:extLst>
      <p:ext uri="{BB962C8B-B14F-4D97-AF65-F5344CB8AC3E}">
        <p14:creationId xmlns:p14="http://schemas.microsoft.com/office/powerpoint/2010/main" val="286617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76945F8-61C5-4E63-ADE9-539C2C19CD7C}"/>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BCBE3999-A1D8-4A94-AF46-A33B009D6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C166D20-1314-48A3-BFA4-403EDF1C5B77}"/>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C0C09AAD-7C87-4A1A-9839-93614388AC0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AC86373-BE55-4BBB-865D-F582F9327F37}"/>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264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958C04-39D3-4A35-9DDA-FCD35037E65A}"/>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5CE09DC3-B301-4861-B43C-29C2AEF7995E}"/>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628ECF9-BA1C-4C5E-9C9B-A803690B75F1}"/>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DF4454D8-AE2D-4C8D-8DE0-10161F0CEFA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0B78425-F72F-4A3E-872A-38818C4FD4F2}"/>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144028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8A64498-48DA-4CF0-AA8A-5AAA3D7BFA2A}"/>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0B20DA68-03DE-4F3A-800A-60EF3967AAEA}"/>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0FE0ED7-F31C-4180-A6D2-A9F0FE014B6A}"/>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24506042-102C-4336-97A1-D049C102AFE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F8105F8-1987-4271-8214-5D060DCFD4AE}"/>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255322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665CF6-E487-4B1F-BFFC-DB5C5FAF4B4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C0DEE286-A695-4085-95C2-23F1E124047B}"/>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198F571-D4D1-43AC-AB3B-C2F2FD0FF5DD}"/>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C9CE2FA2-B30C-464B-B19F-36A071A4DCF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F67F67F-9FBD-4658-8917-0EDFA7565C36}"/>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333959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EF344A-0C38-4456-8DC6-B06041853B4F}"/>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FA12F630-BE00-4A79-B12C-FDC22D150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2F634347-90B3-4545-BF8B-B0F378EE6273}"/>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49987DEC-A000-47E4-A799-E4FC2701CA5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762FB92-2E82-4207-8A36-09F786BE2598}"/>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72289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77CAFD-DB05-4C57-BDEB-85CD9AE85A7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2F52A1B-821B-40CB-91B8-B609700F9EC9}"/>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C0477372-3AD7-4624-B45C-E5389F296FF1}"/>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5DF5F4E4-55A0-4F1F-8536-0218FA428463}"/>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6" name="Élőláb helye 5">
            <a:extLst>
              <a:ext uri="{FF2B5EF4-FFF2-40B4-BE49-F238E27FC236}">
                <a16:creationId xmlns:a16="http://schemas.microsoft.com/office/drawing/2014/main" id="{A0DB8618-366C-40B5-8751-791266D6635F}"/>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439EB82-F78C-47A7-BFE2-4F55784F88F1}"/>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95405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FB4BB4-7FF5-483C-9B14-BC576D73B9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73307E45-5771-44AA-8F60-14CA5910F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D022830A-0ADD-430C-8A31-79894EAFDD0A}"/>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57A236AC-C9A1-45EA-910A-2EA17B67B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F274E845-41A9-4DB3-8A00-A36C64F3BEA9}"/>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1E4537CB-2734-4A44-A7DA-1134EE444D3D}"/>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8" name="Élőláb helye 7">
            <a:extLst>
              <a:ext uri="{FF2B5EF4-FFF2-40B4-BE49-F238E27FC236}">
                <a16:creationId xmlns:a16="http://schemas.microsoft.com/office/drawing/2014/main" id="{728B273F-D7C2-4E35-988F-BF2740E7518F}"/>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81855973-B782-46A4-93B9-CE8943629EB6}"/>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104637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6BECDF-3C95-4CF6-802C-9E538C62D9F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F0A577C-34DB-4B82-8D1D-91CB3A127115}"/>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4" name="Élőláb helye 3">
            <a:extLst>
              <a:ext uri="{FF2B5EF4-FFF2-40B4-BE49-F238E27FC236}">
                <a16:creationId xmlns:a16="http://schemas.microsoft.com/office/drawing/2014/main" id="{0CEF5308-8956-49C8-B30F-8BD1D4DD07A0}"/>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A7AD11D8-0570-428A-AD66-C97492748E0C}"/>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344325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5D1B20A9-CE1A-48F9-8139-7C721F377D82}"/>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3" name="Élőláb helye 2">
            <a:extLst>
              <a:ext uri="{FF2B5EF4-FFF2-40B4-BE49-F238E27FC236}">
                <a16:creationId xmlns:a16="http://schemas.microsoft.com/office/drawing/2014/main" id="{25839DFC-BA23-49F8-A5DF-90DD2B4C5A8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D1E1BC05-A0D0-4C41-B6CA-AFC3EA8C86A9}"/>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201100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DDE150-FDB2-4596-8C99-903E2264ADA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7491B6C9-6227-4FF3-91E2-60B2AC4249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F98A0622-2384-4DEA-82DB-895DD12F4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8F163683-3283-4CCF-9ECB-66E1ED62B1C9}"/>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6" name="Élőláb helye 5">
            <a:extLst>
              <a:ext uri="{FF2B5EF4-FFF2-40B4-BE49-F238E27FC236}">
                <a16:creationId xmlns:a16="http://schemas.microsoft.com/office/drawing/2014/main" id="{1B903EF4-56E6-4AC9-8A28-AC6F58CC649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42C4BFC-58C4-4FB2-A696-7F2EB487E939}"/>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345638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FFE5C7-5345-4F08-8639-7762D1287E5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881A8463-02EC-444E-BCD5-7201C93FA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9A8A0A6-44F7-4E2F-AB44-7C6991E90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7A4421E-1B4F-4F07-82E8-C20260D2F7D7}"/>
              </a:ext>
            </a:extLst>
          </p:cNvPr>
          <p:cNvSpPr>
            <a:spLocks noGrp="1"/>
          </p:cNvSpPr>
          <p:nvPr>
            <p:ph type="dt" sz="half" idx="10"/>
          </p:nvPr>
        </p:nvSpPr>
        <p:spPr/>
        <p:txBody>
          <a:bodyPr/>
          <a:lstStyle/>
          <a:p>
            <a:fld id="{6C83A309-2019-4C25-B465-31F4A2C74B97}" type="datetimeFigureOut">
              <a:rPr lang="hu-HU" smtClean="0"/>
              <a:t>2025. 04. 07.</a:t>
            </a:fld>
            <a:endParaRPr lang="hu-HU"/>
          </a:p>
        </p:txBody>
      </p:sp>
      <p:sp>
        <p:nvSpPr>
          <p:cNvPr id="6" name="Élőláb helye 5">
            <a:extLst>
              <a:ext uri="{FF2B5EF4-FFF2-40B4-BE49-F238E27FC236}">
                <a16:creationId xmlns:a16="http://schemas.microsoft.com/office/drawing/2014/main" id="{D4D879A3-E186-4520-8431-A8EA4DC64635}"/>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64C31CE7-A753-4F34-98EF-F52416757129}"/>
              </a:ext>
            </a:extLst>
          </p:cNvPr>
          <p:cNvSpPr>
            <a:spLocks noGrp="1"/>
          </p:cNvSpPr>
          <p:nvPr>
            <p:ph type="sldNum" sz="quarter" idx="12"/>
          </p:nvPr>
        </p:nvSpPr>
        <p:spPr/>
        <p:txBody>
          <a:bodyPr/>
          <a:lstStyle/>
          <a:p>
            <a:fld id="{B3371755-DD76-42AE-B075-8830D45C57AB}" type="slidenum">
              <a:rPr lang="hu-HU" smtClean="0"/>
              <a:t>‹#›</a:t>
            </a:fld>
            <a:endParaRPr lang="hu-HU"/>
          </a:p>
        </p:txBody>
      </p:sp>
    </p:spTree>
    <p:extLst>
      <p:ext uri="{BB962C8B-B14F-4D97-AF65-F5344CB8AC3E}">
        <p14:creationId xmlns:p14="http://schemas.microsoft.com/office/powerpoint/2010/main" val="411870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EF779F76-FFA6-4FB5-A62E-F350E8F94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714E02F0-0B52-4978-86FF-5AE6C8A05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1F0DE3F-23E5-4113-9C74-52098A15D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3A309-2019-4C25-B465-31F4A2C74B97}" type="datetimeFigureOut">
              <a:rPr lang="hu-HU" smtClean="0"/>
              <a:t>2025. 04. 07.</a:t>
            </a:fld>
            <a:endParaRPr lang="hu-HU"/>
          </a:p>
        </p:txBody>
      </p:sp>
      <p:sp>
        <p:nvSpPr>
          <p:cNvPr id="5" name="Élőláb helye 4">
            <a:extLst>
              <a:ext uri="{FF2B5EF4-FFF2-40B4-BE49-F238E27FC236}">
                <a16:creationId xmlns:a16="http://schemas.microsoft.com/office/drawing/2014/main" id="{5AB6C5BE-0076-4521-9CE4-34533BEE5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E64B4F29-0169-47A4-8CD2-A359734EB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71755-DD76-42AE-B075-8830D45C57AB}" type="slidenum">
              <a:rPr lang="hu-HU" smtClean="0"/>
              <a:t>‹#›</a:t>
            </a:fld>
            <a:endParaRPr lang="hu-HU"/>
          </a:p>
        </p:txBody>
      </p:sp>
    </p:spTree>
    <p:extLst>
      <p:ext uri="{BB962C8B-B14F-4D97-AF65-F5344CB8AC3E}">
        <p14:creationId xmlns:p14="http://schemas.microsoft.com/office/powerpoint/2010/main" val="1932908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M-01ii4zX_k"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3.wdp"/><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web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3.png"/><Relationship Id="rId4" Type="http://schemas.openxmlformats.org/officeDocument/2006/relationships/image" Target="../media/image22.jpe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curia.europa.eu/jcms/upload/docs/application/pdf/2024-09/cp240135en.pdf" TargetMode="External"/><Relationship Id="rId2" Type="http://schemas.openxmlformats.org/officeDocument/2006/relationships/hyperlink" Target="https://curia.europa.eu/juris/liste.jsf?num=T-612/17" TargetMode="Externa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1higjwEdwo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3.png"/><Relationship Id="rId4" Type="http://schemas.openxmlformats.org/officeDocument/2006/relationships/image" Target="../media/image22.jpeg"/></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digital-markets-act.ec.europa.eu/gatekeepers_en"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B57B07-0147-4AE1-A0C8-3CBB38145DDC}"/>
              </a:ext>
            </a:extLst>
          </p:cNvPr>
          <p:cNvSpPr>
            <a:spLocks noGrp="1"/>
          </p:cNvSpPr>
          <p:nvPr>
            <p:ph type="ctrTitle"/>
          </p:nvPr>
        </p:nvSpPr>
        <p:spPr/>
        <p:txBody>
          <a:bodyPr/>
          <a:lstStyle/>
          <a:p>
            <a:r>
              <a:rPr lang="en-US"/>
              <a:t>Competition Law &amp; Digital Economy</a:t>
            </a:r>
          </a:p>
        </p:txBody>
      </p:sp>
      <p:sp>
        <p:nvSpPr>
          <p:cNvPr id="3" name="Alcím 2">
            <a:extLst>
              <a:ext uri="{FF2B5EF4-FFF2-40B4-BE49-F238E27FC236}">
                <a16:creationId xmlns:a16="http://schemas.microsoft.com/office/drawing/2014/main" id="{DC1FCC8B-E2CB-476C-9C2D-5A2C8DE6EB5D}"/>
              </a:ext>
            </a:extLst>
          </p:cNvPr>
          <p:cNvSpPr>
            <a:spLocks noGrp="1"/>
          </p:cNvSpPr>
          <p:nvPr>
            <p:ph type="subTitle" idx="1"/>
          </p:nvPr>
        </p:nvSpPr>
        <p:spPr/>
        <p:txBody>
          <a:bodyPr/>
          <a:lstStyle/>
          <a:p>
            <a:r>
              <a:rPr lang="en-US" dirty="0"/>
              <a:t>Flora Stock-</a:t>
            </a:r>
            <a:r>
              <a:rPr lang="en-US" dirty="0" err="1"/>
              <a:t>Kondrat</a:t>
            </a:r>
            <a:endParaRPr lang="en-US" dirty="0"/>
          </a:p>
          <a:p>
            <a:r>
              <a:rPr lang="en-US" dirty="0"/>
              <a:t>PPKA JÁK 2024/2025/2</a:t>
            </a:r>
            <a:endParaRPr lang="hu-HU" dirty="0"/>
          </a:p>
          <a:p>
            <a:r>
              <a:rPr lang="hu-HU" dirty="0"/>
              <a:t>kondratflora98@gmail.com</a:t>
            </a:r>
            <a:endParaRPr lang="en-US" dirty="0"/>
          </a:p>
        </p:txBody>
      </p:sp>
    </p:spTree>
    <p:extLst>
      <p:ext uri="{BB962C8B-B14F-4D97-AF65-F5344CB8AC3E}">
        <p14:creationId xmlns:p14="http://schemas.microsoft.com/office/powerpoint/2010/main" val="4018628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87201278-888C-49C7-8F2C-02A4C4B4EB85}"/>
              </a:ext>
            </a:extLst>
          </p:cNvPr>
          <p:cNvPicPr>
            <a:picLocks noChangeAspect="1"/>
          </p:cNvPicPr>
          <p:nvPr/>
        </p:nvPicPr>
        <p:blipFill>
          <a:blip r:embed="rId2"/>
          <a:stretch>
            <a:fillRect/>
          </a:stretch>
        </p:blipFill>
        <p:spPr>
          <a:xfrm>
            <a:off x="0" y="1486281"/>
            <a:ext cx="12192000" cy="3885437"/>
          </a:xfrm>
          <a:prstGeom prst="rect">
            <a:avLst/>
          </a:prstGeom>
        </p:spPr>
      </p:pic>
    </p:spTree>
    <p:extLst>
      <p:ext uri="{BB962C8B-B14F-4D97-AF65-F5344CB8AC3E}">
        <p14:creationId xmlns:p14="http://schemas.microsoft.com/office/powerpoint/2010/main" val="3788005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Kép 26">
            <a:extLst>
              <a:ext uri="{FF2B5EF4-FFF2-40B4-BE49-F238E27FC236}">
                <a16:creationId xmlns:a16="http://schemas.microsoft.com/office/drawing/2014/main" id="{833B395E-EFE4-4E60-B5A6-64A6BCA0CAB6}"/>
              </a:ext>
            </a:extLst>
          </p:cNvPr>
          <p:cNvPicPr>
            <a:picLocks noChangeAspect="1"/>
          </p:cNvPicPr>
          <p:nvPr/>
        </p:nvPicPr>
        <p:blipFill>
          <a:blip r:embed="rId2"/>
          <a:stretch>
            <a:fillRect/>
          </a:stretch>
        </p:blipFill>
        <p:spPr>
          <a:xfrm>
            <a:off x="10940" y="1497440"/>
            <a:ext cx="12192000" cy="2629647"/>
          </a:xfrm>
          <a:prstGeom prst="rect">
            <a:avLst/>
          </a:prstGeom>
        </p:spPr>
      </p:pic>
      <p:sp>
        <p:nvSpPr>
          <p:cNvPr id="5" name="Téglalap 4">
            <a:extLst>
              <a:ext uri="{FF2B5EF4-FFF2-40B4-BE49-F238E27FC236}">
                <a16:creationId xmlns:a16="http://schemas.microsoft.com/office/drawing/2014/main" id="{23E47C25-B447-4773-AC27-67E1F915F1D2}"/>
              </a:ext>
            </a:extLst>
          </p:cNvPr>
          <p:cNvSpPr/>
          <p:nvPr/>
        </p:nvSpPr>
        <p:spPr>
          <a:xfrm>
            <a:off x="3053442" y="1715044"/>
            <a:ext cx="420106" cy="245107"/>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églalap 5">
            <a:extLst>
              <a:ext uri="{FF2B5EF4-FFF2-40B4-BE49-F238E27FC236}">
                <a16:creationId xmlns:a16="http://schemas.microsoft.com/office/drawing/2014/main" id="{6FF2F3DE-B9C1-48B6-8B7D-55D35683BD0C}"/>
              </a:ext>
            </a:extLst>
          </p:cNvPr>
          <p:cNvSpPr/>
          <p:nvPr/>
        </p:nvSpPr>
        <p:spPr>
          <a:xfrm>
            <a:off x="6392636" y="2003425"/>
            <a:ext cx="5383246" cy="215252"/>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églalap 6">
            <a:extLst>
              <a:ext uri="{FF2B5EF4-FFF2-40B4-BE49-F238E27FC236}">
                <a16:creationId xmlns:a16="http://schemas.microsoft.com/office/drawing/2014/main" id="{AA4CB872-66A5-45F3-AF47-CE8449C30562}"/>
              </a:ext>
            </a:extLst>
          </p:cNvPr>
          <p:cNvSpPr/>
          <p:nvPr/>
        </p:nvSpPr>
        <p:spPr>
          <a:xfrm>
            <a:off x="1023257" y="2288687"/>
            <a:ext cx="4928507" cy="259583"/>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églalap 7">
            <a:extLst>
              <a:ext uri="{FF2B5EF4-FFF2-40B4-BE49-F238E27FC236}">
                <a16:creationId xmlns:a16="http://schemas.microsoft.com/office/drawing/2014/main" id="{1E136282-2C5A-46B1-8A74-D88D9C66086F}"/>
              </a:ext>
            </a:extLst>
          </p:cNvPr>
          <p:cNvSpPr/>
          <p:nvPr/>
        </p:nvSpPr>
        <p:spPr>
          <a:xfrm>
            <a:off x="7441744" y="2534222"/>
            <a:ext cx="2131626" cy="259583"/>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églalap 8">
            <a:extLst>
              <a:ext uri="{FF2B5EF4-FFF2-40B4-BE49-F238E27FC236}">
                <a16:creationId xmlns:a16="http://schemas.microsoft.com/office/drawing/2014/main" id="{95A4655E-038F-404F-A5B8-9659D62C3F39}"/>
              </a:ext>
            </a:extLst>
          </p:cNvPr>
          <p:cNvSpPr/>
          <p:nvPr/>
        </p:nvSpPr>
        <p:spPr>
          <a:xfrm>
            <a:off x="6197383" y="2812264"/>
            <a:ext cx="1739012" cy="231491"/>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églalap 9">
            <a:extLst>
              <a:ext uri="{FF2B5EF4-FFF2-40B4-BE49-F238E27FC236}">
                <a16:creationId xmlns:a16="http://schemas.microsoft.com/office/drawing/2014/main" id="{F20B7A54-7CA9-4068-B5BD-8161512EADBA}"/>
              </a:ext>
            </a:extLst>
          </p:cNvPr>
          <p:cNvSpPr/>
          <p:nvPr/>
        </p:nvSpPr>
        <p:spPr>
          <a:xfrm>
            <a:off x="7959079" y="2812264"/>
            <a:ext cx="3704666" cy="266782"/>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églalap 10">
            <a:extLst>
              <a:ext uri="{FF2B5EF4-FFF2-40B4-BE49-F238E27FC236}">
                <a16:creationId xmlns:a16="http://schemas.microsoft.com/office/drawing/2014/main" id="{E49AEE76-E795-49BB-AD12-2FEC051CF9B4}"/>
              </a:ext>
            </a:extLst>
          </p:cNvPr>
          <p:cNvSpPr/>
          <p:nvPr/>
        </p:nvSpPr>
        <p:spPr>
          <a:xfrm>
            <a:off x="1023257" y="3079052"/>
            <a:ext cx="3287486" cy="213464"/>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a:extLst>
              <a:ext uri="{FF2B5EF4-FFF2-40B4-BE49-F238E27FC236}">
                <a16:creationId xmlns:a16="http://schemas.microsoft.com/office/drawing/2014/main" id="{C3BEC1BC-849B-41CA-B178-06D1EA9EF1E7}"/>
              </a:ext>
            </a:extLst>
          </p:cNvPr>
          <p:cNvSpPr/>
          <p:nvPr/>
        </p:nvSpPr>
        <p:spPr>
          <a:xfrm>
            <a:off x="7141420" y="3091179"/>
            <a:ext cx="3704665" cy="231491"/>
          </a:xfrm>
          <a:prstGeom prst="rect">
            <a:avLst/>
          </a:prstGeom>
          <a:solidFill>
            <a:srgbClr val="0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gyenes összekötő 13">
            <a:extLst>
              <a:ext uri="{FF2B5EF4-FFF2-40B4-BE49-F238E27FC236}">
                <a16:creationId xmlns:a16="http://schemas.microsoft.com/office/drawing/2014/main" id="{F7A0C28B-8796-457C-87BD-0CBEE2447DCC}"/>
              </a:ext>
            </a:extLst>
          </p:cNvPr>
          <p:cNvCxnSpPr>
            <a:cxnSpLocks/>
          </p:cNvCxnSpPr>
          <p:nvPr/>
        </p:nvCxnSpPr>
        <p:spPr>
          <a:xfrm>
            <a:off x="8792154" y="3322670"/>
            <a:ext cx="19121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a:extLst>
              <a:ext uri="{FF2B5EF4-FFF2-40B4-BE49-F238E27FC236}">
                <a16:creationId xmlns:a16="http://schemas.microsoft.com/office/drawing/2014/main" id="{22A334F2-B6BF-4B02-9EBB-FE8DF6086F63}"/>
              </a:ext>
            </a:extLst>
          </p:cNvPr>
          <p:cNvCxnSpPr>
            <a:cxnSpLocks/>
          </p:cNvCxnSpPr>
          <p:nvPr/>
        </p:nvCxnSpPr>
        <p:spPr>
          <a:xfrm>
            <a:off x="1023257" y="2535644"/>
            <a:ext cx="2168150" cy="12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Cím 1">
            <a:extLst>
              <a:ext uri="{FF2B5EF4-FFF2-40B4-BE49-F238E27FC236}">
                <a16:creationId xmlns:a16="http://schemas.microsoft.com/office/drawing/2014/main" id="{B5AD4611-539D-490E-8B29-1361582CBC43}"/>
              </a:ext>
            </a:extLst>
          </p:cNvPr>
          <p:cNvSpPr>
            <a:spLocks noGrp="1"/>
          </p:cNvSpPr>
          <p:nvPr>
            <p:ph type="title"/>
          </p:nvPr>
        </p:nvSpPr>
        <p:spPr>
          <a:xfrm>
            <a:off x="849140" y="330600"/>
            <a:ext cx="10515600" cy="1325563"/>
          </a:xfrm>
        </p:spPr>
        <p:txBody>
          <a:bodyPr/>
          <a:lstStyle/>
          <a:p>
            <a:r>
              <a:rPr lang="en-US"/>
              <a:t>Role of market definition</a:t>
            </a:r>
          </a:p>
        </p:txBody>
      </p:sp>
      <p:sp>
        <p:nvSpPr>
          <p:cNvPr id="22" name="Tartalom helye 2">
            <a:extLst>
              <a:ext uri="{FF2B5EF4-FFF2-40B4-BE49-F238E27FC236}">
                <a16:creationId xmlns:a16="http://schemas.microsoft.com/office/drawing/2014/main" id="{9DB1F10A-2836-48F8-8EF6-2A68CA935196}"/>
              </a:ext>
            </a:extLst>
          </p:cNvPr>
          <p:cNvSpPr>
            <a:spLocks noGrp="1"/>
          </p:cNvSpPr>
          <p:nvPr>
            <p:ph idx="1"/>
          </p:nvPr>
        </p:nvSpPr>
        <p:spPr>
          <a:xfrm>
            <a:off x="838200" y="1825625"/>
            <a:ext cx="4928507" cy="4351338"/>
          </a:xfrm>
        </p:spPr>
        <p:txBody>
          <a:bodyPr/>
          <a:lstStyle/>
          <a:p>
            <a:endParaRPr lang="en-US" dirty="0"/>
          </a:p>
          <a:p>
            <a:endParaRPr lang="en-US" i="1" dirty="0"/>
          </a:p>
          <a:p>
            <a:endParaRPr lang="en-US" dirty="0"/>
          </a:p>
          <a:p>
            <a:endParaRPr lang="en-US" dirty="0"/>
          </a:p>
          <a:p>
            <a:endParaRPr lang="en-US" dirty="0"/>
          </a:p>
          <a:p>
            <a:r>
              <a:rPr lang="en-US" dirty="0"/>
              <a:t>Relevant markets:</a:t>
            </a:r>
          </a:p>
          <a:p>
            <a:pPr lvl="1"/>
            <a:r>
              <a:rPr lang="en-US" dirty="0"/>
              <a:t>Relevant product market</a:t>
            </a:r>
          </a:p>
          <a:p>
            <a:pPr lvl="1"/>
            <a:r>
              <a:rPr lang="en-US" dirty="0"/>
              <a:t>Relevant geographical market</a:t>
            </a:r>
          </a:p>
          <a:p>
            <a:pPr marL="457200" lvl="1" indent="0">
              <a:buNone/>
            </a:pPr>
            <a:r>
              <a:rPr lang="en-US" dirty="0"/>
              <a:t>* Temporal dimension: seasonality</a:t>
            </a:r>
          </a:p>
        </p:txBody>
      </p:sp>
      <p:sp>
        <p:nvSpPr>
          <p:cNvPr id="23" name="Tartalom helye 2">
            <a:extLst>
              <a:ext uri="{FF2B5EF4-FFF2-40B4-BE49-F238E27FC236}">
                <a16:creationId xmlns:a16="http://schemas.microsoft.com/office/drawing/2014/main" id="{0DFE9929-8F05-4172-AF39-ED30CA05D142}"/>
              </a:ext>
            </a:extLst>
          </p:cNvPr>
          <p:cNvSpPr txBox="1">
            <a:spLocks/>
          </p:cNvSpPr>
          <p:nvPr/>
        </p:nvSpPr>
        <p:spPr>
          <a:xfrm>
            <a:off x="5985736" y="1497441"/>
            <a:ext cx="4928507" cy="4679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hu-HU" dirty="0"/>
          </a:p>
          <a:p>
            <a:endParaRPr lang="en-US" dirty="0"/>
          </a:p>
          <a:p>
            <a:r>
              <a:rPr lang="en-US" dirty="0"/>
              <a:t>Competitive constraint:</a:t>
            </a:r>
          </a:p>
          <a:p>
            <a:pPr lvl="1"/>
            <a:r>
              <a:rPr lang="en-US" dirty="0"/>
              <a:t>Demand substitution</a:t>
            </a:r>
          </a:p>
          <a:p>
            <a:pPr lvl="1"/>
            <a:r>
              <a:rPr lang="en-US" dirty="0"/>
              <a:t>Supply subs</a:t>
            </a:r>
            <a:r>
              <a:rPr lang="hu-HU" dirty="0"/>
              <a:t>t</a:t>
            </a:r>
            <a:r>
              <a:rPr lang="en-US" dirty="0" err="1"/>
              <a:t>itution</a:t>
            </a:r>
            <a:endParaRPr lang="en-US" dirty="0"/>
          </a:p>
          <a:p>
            <a:pPr lvl="1"/>
            <a:r>
              <a:rPr lang="en-US" dirty="0"/>
              <a:t>Potential competition</a:t>
            </a:r>
          </a:p>
        </p:txBody>
      </p:sp>
    </p:spTree>
    <p:extLst>
      <p:ext uri="{BB962C8B-B14F-4D97-AF65-F5344CB8AC3E}">
        <p14:creationId xmlns:p14="http://schemas.microsoft.com/office/powerpoint/2010/main" val="90950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E306B-26C0-4B91-AFCF-3BF0FF25A714}"/>
              </a:ext>
            </a:extLst>
          </p:cNvPr>
          <p:cNvSpPr>
            <a:spLocks noGrp="1"/>
          </p:cNvSpPr>
          <p:nvPr>
            <p:ph type="title"/>
          </p:nvPr>
        </p:nvSpPr>
        <p:spPr/>
        <p:txBody>
          <a:bodyPr/>
          <a:lstStyle/>
          <a:p>
            <a:r>
              <a:rPr lang="hu-HU" dirty="0" err="1"/>
              <a:t>Relevant</a:t>
            </a:r>
            <a:r>
              <a:rPr lang="hu-HU" dirty="0"/>
              <a:t> </a:t>
            </a:r>
            <a:r>
              <a:rPr lang="hu-HU" dirty="0" err="1"/>
              <a:t>product</a:t>
            </a:r>
            <a:r>
              <a:rPr lang="hu-HU" dirty="0"/>
              <a:t> market</a:t>
            </a:r>
          </a:p>
        </p:txBody>
      </p:sp>
      <p:sp>
        <p:nvSpPr>
          <p:cNvPr id="3" name="Tartalom helye 2">
            <a:extLst>
              <a:ext uri="{FF2B5EF4-FFF2-40B4-BE49-F238E27FC236}">
                <a16:creationId xmlns:a16="http://schemas.microsoft.com/office/drawing/2014/main" id="{A73CFB6D-A5F8-4944-9F42-30B1E4F3FE4E}"/>
              </a:ext>
            </a:extLst>
          </p:cNvPr>
          <p:cNvSpPr>
            <a:spLocks noGrp="1"/>
          </p:cNvSpPr>
          <p:nvPr>
            <p:ph idx="1"/>
          </p:nvPr>
        </p:nvSpPr>
        <p:spPr/>
        <p:txBody>
          <a:bodyPr/>
          <a:lstStyle/>
          <a:p>
            <a:endParaRPr lang="hu-HU" dirty="0"/>
          </a:p>
          <a:p>
            <a:endParaRPr lang="hu-HU" dirty="0"/>
          </a:p>
          <a:p>
            <a:endParaRPr lang="hu-HU" dirty="0"/>
          </a:p>
        </p:txBody>
      </p:sp>
      <p:pic>
        <p:nvPicPr>
          <p:cNvPr id="4" name="Kép 3">
            <a:extLst>
              <a:ext uri="{FF2B5EF4-FFF2-40B4-BE49-F238E27FC236}">
                <a16:creationId xmlns:a16="http://schemas.microsoft.com/office/drawing/2014/main" id="{B1704937-9C9E-415A-A77C-E8FCFC2D89FA}"/>
              </a:ext>
            </a:extLst>
          </p:cNvPr>
          <p:cNvPicPr>
            <a:picLocks noChangeAspect="1"/>
          </p:cNvPicPr>
          <p:nvPr/>
        </p:nvPicPr>
        <p:blipFill>
          <a:blip r:embed="rId2"/>
          <a:stretch>
            <a:fillRect/>
          </a:stretch>
        </p:blipFill>
        <p:spPr>
          <a:xfrm>
            <a:off x="0" y="1550243"/>
            <a:ext cx="12192000" cy="1585813"/>
          </a:xfrm>
          <a:prstGeom prst="rect">
            <a:avLst/>
          </a:prstGeom>
          <a:ln>
            <a:solidFill>
              <a:schemeClr val="tx1">
                <a:lumMod val="75000"/>
                <a:lumOff val="25000"/>
              </a:schemeClr>
            </a:solidFill>
          </a:ln>
        </p:spPr>
      </p:pic>
      <p:cxnSp>
        <p:nvCxnSpPr>
          <p:cNvPr id="7" name="Egyenes összekötő 6">
            <a:extLst>
              <a:ext uri="{FF2B5EF4-FFF2-40B4-BE49-F238E27FC236}">
                <a16:creationId xmlns:a16="http://schemas.microsoft.com/office/drawing/2014/main" id="{B4298297-74BA-428C-9362-7A807B24AA4B}"/>
              </a:ext>
            </a:extLst>
          </p:cNvPr>
          <p:cNvCxnSpPr/>
          <p:nvPr/>
        </p:nvCxnSpPr>
        <p:spPr>
          <a:xfrm>
            <a:off x="9851666" y="2019631"/>
            <a:ext cx="2162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gyenes összekötő 7">
            <a:extLst>
              <a:ext uri="{FF2B5EF4-FFF2-40B4-BE49-F238E27FC236}">
                <a16:creationId xmlns:a16="http://schemas.microsoft.com/office/drawing/2014/main" id="{8D5139CC-E8AD-4D88-B8CB-4D7FF3871E14}"/>
              </a:ext>
            </a:extLst>
          </p:cNvPr>
          <p:cNvCxnSpPr>
            <a:cxnSpLocks/>
          </p:cNvCxnSpPr>
          <p:nvPr/>
        </p:nvCxnSpPr>
        <p:spPr>
          <a:xfrm>
            <a:off x="549966" y="2331058"/>
            <a:ext cx="13662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ím 1">
            <a:extLst>
              <a:ext uri="{FF2B5EF4-FFF2-40B4-BE49-F238E27FC236}">
                <a16:creationId xmlns:a16="http://schemas.microsoft.com/office/drawing/2014/main" id="{72E3F82F-2787-4C1D-AE5F-88141C6DFCC5}"/>
              </a:ext>
            </a:extLst>
          </p:cNvPr>
          <p:cNvSpPr txBox="1">
            <a:spLocks/>
          </p:cNvSpPr>
          <p:nvPr/>
        </p:nvSpPr>
        <p:spPr>
          <a:xfrm>
            <a:off x="838200" y="31617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Relevant geographic market</a:t>
            </a:r>
          </a:p>
        </p:txBody>
      </p:sp>
      <p:pic>
        <p:nvPicPr>
          <p:cNvPr id="12" name="Kép 11">
            <a:extLst>
              <a:ext uri="{FF2B5EF4-FFF2-40B4-BE49-F238E27FC236}">
                <a16:creationId xmlns:a16="http://schemas.microsoft.com/office/drawing/2014/main" id="{E2E9381A-D2D2-40C1-9BD8-58F4529A5828}"/>
              </a:ext>
            </a:extLst>
          </p:cNvPr>
          <p:cNvPicPr>
            <a:picLocks noChangeAspect="1"/>
          </p:cNvPicPr>
          <p:nvPr/>
        </p:nvPicPr>
        <p:blipFill>
          <a:blip r:embed="rId3"/>
          <a:stretch>
            <a:fillRect/>
          </a:stretch>
        </p:blipFill>
        <p:spPr>
          <a:xfrm>
            <a:off x="0" y="4321174"/>
            <a:ext cx="12192000" cy="1904480"/>
          </a:xfrm>
          <a:prstGeom prst="rect">
            <a:avLst/>
          </a:prstGeom>
          <a:ln>
            <a:solidFill>
              <a:schemeClr val="tx1">
                <a:lumMod val="75000"/>
                <a:lumOff val="25000"/>
              </a:schemeClr>
            </a:solidFill>
          </a:ln>
        </p:spPr>
      </p:pic>
      <p:cxnSp>
        <p:nvCxnSpPr>
          <p:cNvPr id="13" name="Egyenes összekötő 12">
            <a:extLst>
              <a:ext uri="{FF2B5EF4-FFF2-40B4-BE49-F238E27FC236}">
                <a16:creationId xmlns:a16="http://schemas.microsoft.com/office/drawing/2014/main" id="{CD617CBC-7FDA-4EC7-90E8-7EDF53B1EC45}"/>
              </a:ext>
            </a:extLst>
          </p:cNvPr>
          <p:cNvCxnSpPr/>
          <p:nvPr/>
        </p:nvCxnSpPr>
        <p:spPr>
          <a:xfrm>
            <a:off x="9851666" y="4816285"/>
            <a:ext cx="2162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EBA3967E-4801-4575-A88A-8149265F83CA}"/>
              </a:ext>
            </a:extLst>
          </p:cNvPr>
          <p:cNvCxnSpPr>
            <a:cxnSpLocks/>
          </p:cNvCxnSpPr>
          <p:nvPr/>
        </p:nvCxnSpPr>
        <p:spPr>
          <a:xfrm>
            <a:off x="685138" y="5119760"/>
            <a:ext cx="27021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a:extLst>
              <a:ext uri="{FF2B5EF4-FFF2-40B4-BE49-F238E27FC236}">
                <a16:creationId xmlns:a16="http://schemas.microsoft.com/office/drawing/2014/main" id="{9CD4F9AA-8A1E-4D50-9AAC-13FD8427B870}"/>
              </a:ext>
            </a:extLst>
          </p:cNvPr>
          <p:cNvCxnSpPr>
            <a:cxnSpLocks/>
          </p:cNvCxnSpPr>
          <p:nvPr/>
        </p:nvCxnSpPr>
        <p:spPr>
          <a:xfrm>
            <a:off x="5074257" y="5119760"/>
            <a:ext cx="584288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a:extLst>
              <a:ext uri="{FF2B5EF4-FFF2-40B4-BE49-F238E27FC236}">
                <a16:creationId xmlns:a16="http://schemas.microsoft.com/office/drawing/2014/main" id="{6AB2264A-9F45-4297-9FE6-DF0C53D0FE31}"/>
              </a:ext>
            </a:extLst>
          </p:cNvPr>
          <p:cNvCxnSpPr>
            <a:cxnSpLocks/>
          </p:cNvCxnSpPr>
          <p:nvPr/>
        </p:nvCxnSpPr>
        <p:spPr>
          <a:xfrm>
            <a:off x="685138" y="5668400"/>
            <a:ext cx="438911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16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F8E6FDE-3BE9-4D5F-B895-E3CC93FC4A9F}"/>
              </a:ext>
            </a:extLst>
          </p:cNvPr>
          <p:cNvSpPr>
            <a:spLocks noGrp="1"/>
          </p:cNvSpPr>
          <p:nvPr>
            <p:ph type="title"/>
          </p:nvPr>
        </p:nvSpPr>
        <p:spPr/>
        <p:txBody>
          <a:bodyPr/>
          <a:lstStyle/>
          <a:p>
            <a:r>
              <a:rPr lang="en-US"/>
              <a:t>Competition constraints</a:t>
            </a:r>
          </a:p>
        </p:txBody>
      </p:sp>
      <p:sp>
        <p:nvSpPr>
          <p:cNvPr id="3" name="Tartalom helye 2">
            <a:extLst>
              <a:ext uri="{FF2B5EF4-FFF2-40B4-BE49-F238E27FC236}">
                <a16:creationId xmlns:a16="http://schemas.microsoft.com/office/drawing/2014/main" id="{F074661C-EC54-412D-955B-FC2C3BAD2751}"/>
              </a:ext>
            </a:extLst>
          </p:cNvPr>
          <p:cNvSpPr>
            <a:spLocks noGrp="1"/>
          </p:cNvSpPr>
          <p:nvPr>
            <p:ph idx="1"/>
          </p:nvPr>
        </p:nvSpPr>
        <p:spPr/>
        <p:txBody>
          <a:bodyPr>
            <a:normAutofit lnSpcReduction="10000"/>
          </a:bodyPr>
          <a:lstStyle/>
          <a:p>
            <a:r>
              <a:rPr lang="en-US" b="1" dirty="0"/>
              <a:t>Demand substitution (!): </a:t>
            </a:r>
            <a:r>
              <a:rPr lang="en-US" dirty="0"/>
              <a:t>whether and to what extent consumers can easily switch from one product to another</a:t>
            </a:r>
          </a:p>
          <a:p>
            <a:pPr lvl="1"/>
            <a:r>
              <a:rPr lang="en-US" dirty="0"/>
              <a:t>Substitute products – the relevant market includes all these identified products</a:t>
            </a:r>
          </a:p>
          <a:p>
            <a:pPr lvl="1"/>
            <a:r>
              <a:rPr lang="en-US" dirty="0"/>
              <a:t>Hypothetical Monopolist Test – monopolies the widest market possible</a:t>
            </a:r>
          </a:p>
          <a:p>
            <a:pPr lvl="1"/>
            <a:r>
              <a:rPr lang="en-US" dirty="0"/>
              <a:t>SSNIP test: Small but Significant Non-transitory Increase in Price</a:t>
            </a:r>
          </a:p>
          <a:p>
            <a:pPr lvl="2"/>
            <a:r>
              <a:rPr lang="en-US" dirty="0"/>
              <a:t>5-10 %</a:t>
            </a:r>
          </a:p>
          <a:p>
            <a:pPr lvl="1"/>
            <a:r>
              <a:rPr lang="en-US" dirty="0"/>
              <a:t>SSNDQ: Small but Significant Decrease in Quality</a:t>
            </a:r>
            <a:endParaRPr lang="hu-HU" dirty="0"/>
          </a:p>
          <a:p>
            <a:pPr lvl="1"/>
            <a:endParaRPr lang="en-US" dirty="0"/>
          </a:p>
          <a:p>
            <a:r>
              <a:rPr lang="en-US" b="1" dirty="0"/>
              <a:t>Supply substitution: </a:t>
            </a:r>
            <a:r>
              <a:rPr lang="en-US" dirty="0"/>
              <a:t>the suppliers are able to switch production between products while incurring only insignificant additional sunk costs or risks</a:t>
            </a:r>
          </a:p>
        </p:txBody>
      </p:sp>
    </p:spTree>
    <p:extLst>
      <p:ext uri="{BB962C8B-B14F-4D97-AF65-F5344CB8AC3E}">
        <p14:creationId xmlns:p14="http://schemas.microsoft.com/office/powerpoint/2010/main" val="337946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E306B-26C0-4B91-AFCF-3BF0FF25A714}"/>
              </a:ext>
            </a:extLst>
          </p:cNvPr>
          <p:cNvSpPr>
            <a:spLocks noGrp="1"/>
          </p:cNvSpPr>
          <p:nvPr>
            <p:ph type="title"/>
          </p:nvPr>
        </p:nvSpPr>
        <p:spPr/>
        <p:txBody>
          <a:bodyPr/>
          <a:lstStyle/>
          <a:p>
            <a:r>
              <a:rPr lang="en-US"/>
              <a:t>Relevant product market</a:t>
            </a:r>
          </a:p>
        </p:txBody>
      </p:sp>
      <p:sp>
        <p:nvSpPr>
          <p:cNvPr id="3" name="Tartalom helye 2">
            <a:extLst>
              <a:ext uri="{FF2B5EF4-FFF2-40B4-BE49-F238E27FC236}">
                <a16:creationId xmlns:a16="http://schemas.microsoft.com/office/drawing/2014/main" id="{A73CFB6D-A5F8-4944-9F42-30B1E4F3FE4E}"/>
              </a:ext>
            </a:extLst>
          </p:cNvPr>
          <p:cNvSpPr>
            <a:spLocks noGrp="1"/>
          </p:cNvSpPr>
          <p:nvPr>
            <p:ph idx="1"/>
          </p:nvPr>
        </p:nvSpPr>
        <p:spPr/>
        <p:txBody>
          <a:bodyPr/>
          <a:lstStyle/>
          <a:p>
            <a:endParaRPr lang="en-US" dirty="0"/>
          </a:p>
          <a:p>
            <a:endParaRPr lang="en-US" dirty="0"/>
          </a:p>
          <a:p>
            <a:endParaRPr lang="en-US" dirty="0"/>
          </a:p>
          <a:p>
            <a:r>
              <a:rPr lang="en-US" dirty="0"/>
              <a:t>Interchangeability</a:t>
            </a:r>
          </a:p>
          <a:p>
            <a:r>
              <a:rPr lang="en-US" dirty="0"/>
              <a:t>Case: </a:t>
            </a:r>
            <a:r>
              <a:rPr lang="en-US" i="1" dirty="0"/>
              <a:t>United Brands v. Commission </a:t>
            </a:r>
            <a:r>
              <a:rPr lang="en-US" dirty="0"/>
              <a:t>(1978)</a:t>
            </a:r>
          </a:p>
          <a:p>
            <a:pPr lvl="1"/>
            <a:r>
              <a:rPr lang="en-US" dirty="0"/>
              <a:t>Green banana clause</a:t>
            </a:r>
          </a:p>
          <a:p>
            <a:pPr lvl="1"/>
            <a:r>
              <a:rPr lang="en-US" dirty="0"/>
              <a:t>Cross elasticity of demand (XED)</a:t>
            </a:r>
            <a:endParaRPr lang="hu-HU" dirty="0"/>
          </a:p>
          <a:p>
            <a:r>
              <a:rPr lang="hu-HU" dirty="0" err="1"/>
              <a:t>Case</a:t>
            </a:r>
            <a:r>
              <a:rPr lang="hu-HU" dirty="0"/>
              <a:t>: </a:t>
            </a:r>
            <a:r>
              <a:rPr lang="hu-HU" i="1" dirty="0" err="1"/>
              <a:t>Cellophane</a:t>
            </a:r>
            <a:r>
              <a:rPr lang="hu-HU" i="1" dirty="0"/>
              <a:t> </a:t>
            </a:r>
            <a:r>
              <a:rPr lang="hu-HU" i="1" dirty="0" err="1"/>
              <a:t>Fallacy</a:t>
            </a:r>
            <a:r>
              <a:rPr lang="hu-HU" i="1" dirty="0"/>
              <a:t> </a:t>
            </a:r>
            <a:r>
              <a:rPr lang="hu-HU" i="1" dirty="0" err="1"/>
              <a:t>or</a:t>
            </a:r>
            <a:r>
              <a:rPr lang="hu-HU" i="1" dirty="0"/>
              <a:t> Paradox </a:t>
            </a:r>
            <a:r>
              <a:rPr lang="hu-HU" dirty="0"/>
              <a:t>(1956)</a:t>
            </a:r>
          </a:p>
        </p:txBody>
      </p:sp>
      <p:pic>
        <p:nvPicPr>
          <p:cNvPr id="4" name="Kép 3">
            <a:extLst>
              <a:ext uri="{FF2B5EF4-FFF2-40B4-BE49-F238E27FC236}">
                <a16:creationId xmlns:a16="http://schemas.microsoft.com/office/drawing/2014/main" id="{B1704937-9C9E-415A-A77C-E8FCFC2D89FA}"/>
              </a:ext>
            </a:extLst>
          </p:cNvPr>
          <p:cNvPicPr>
            <a:picLocks noChangeAspect="1"/>
          </p:cNvPicPr>
          <p:nvPr/>
        </p:nvPicPr>
        <p:blipFill>
          <a:blip r:embed="rId2"/>
          <a:stretch>
            <a:fillRect/>
          </a:stretch>
        </p:blipFill>
        <p:spPr>
          <a:xfrm>
            <a:off x="0" y="1550243"/>
            <a:ext cx="12192000" cy="1585813"/>
          </a:xfrm>
          <a:prstGeom prst="rect">
            <a:avLst/>
          </a:prstGeom>
          <a:ln>
            <a:solidFill>
              <a:schemeClr val="tx1">
                <a:lumMod val="75000"/>
                <a:lumOff val="25000"/>
              </a:schemeClr>
            </a:solidFill>
          </a:ln>
        </p:spPr>
      </p:pic>
      <p:cxnSp>
        <p:nvCxnSpPr>
          <p:cNvPr id="7" name="Egyenes összekötő 6">
            <a:extLst>
              <a:ext uri="{FF2B5EF4-FFF2-40B4-BE49-F238E27FC236}">
                <a16:creationId xmlns:a16="http://schemas.microsoft.com/office/drawing/2014/main" id="{B4298297-74BA-428C-9362-7A807B24AA4B}"/>
              </a:ext>
            </a:extLst>
          </p:cNvPr>
          <p:cNvCxnSpPr/>
          <p:nvPr/>
        </p:nvCxnSpPr>
        <p:spPr>
          <a:xfrm>
            <a:off x="9851666" y="2019631"/>
            <a:ext cx="2162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gyenes összekötő 7">
            <a:extLst>
              <a:ext uri="{FF2B5EF4-FFF2-40B4-BE49-F238E27FC236}">
                <a16:creationId xmlns:a16="http://schemas.microsoft.com/office/drawing/2014/main" id="{8D5139CC-E8AD-4D88-B8CB-4D7FF3871E14}"/>
              </a:ext>
            </a:extLst>
          </p:cNvPr>
          <p:cNvCxnSpPr>
            <a:cxnSpLocks/>
          </p:cNvCxnSpPr>
          <p:nvPr/>
        </p:nvCxnSpPr>
        <p:spPr>
          <a:xfrm>
            <a:off x="549966" y="2331058"/>
            <a:ext cx="13662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Images Of Bananas">
            <a:extLst>
              <a:ext uri="{FF2B5EF4-FFF2-40B4-BE49-F238E27FC236}">
                <a16:creationId xmlns:a16="http://schemas.microsoft.com/office/drawing/2014/main" id="{1144D23A-E224-4352-87EF-C534BD7FB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658" y="3330062"/>
            <a:ext cx="2138242" cy="1884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mpolín fósil Educación moral papel celofan transparente barato ...">
            <a:extLst>
              <a:ext uri="{FF2B5EF4-FFF2-40B4-BE49-F238E27FC236}">
                <a16:creationId xmlns:a16="http://schemas.microsoft.com/office/drawing/2014/main" id="{E4116A3D-E5D9-4387-BB2F-84207BA42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027" y="4619044"/>
            <a:ext cx="2024270" cy="202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12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240A3E-B362-4506-B4CB-63CEA8BB520C}"/>
              </a:ext>
            </a:extLst>
          </p:cNvPr>
          <p:cNvSpPr>
            <a:spLocks noGrp="1"/>
          </p:cNvSpPr>
          <p:nvPr>
            <p:ph type="ctrTitle"/>
          </p:nvPr>
        </p:nvSpPr>
        <p:spPr/>
        <p:txBody>
          <a:bodyPr/>
          <a:lstStyle/>
          <a:p>
            <a:r>
              <a:rPr lang="hu-HU" dirty="0"/>
              <a:t>2025.03.03.</a:t>
            </a:r>
          </a:p>
        </p:txBody>
      </p:sp>
      <p:sp>
        <p:nvSpPr>
          <p:cNvPr id="3" name="Alcím 2">
            <a:extLst>
              <a:ext uri="{FF2B5EF4-FFF2-40B4-BE49-F238E27FC236}">
                <a16:creationId xmlns:a16="http://schemas.microsoft.com/office/drawing/2014/main" id="{84152D0B-1F80-4B7A-99B0-F99C66FB7B7A}"/>
              </a:ext>
            </a:extLst>
          </p:cNvPr>
          <p:cNvSpPr>
            <a:spLocks noGrp="1"/>
          </p:cNvSpPr>
          <p:nvPr>
            <p:ph type="subTitle" idx="1"/>
          </p:nvPr>
        </p:nvSpPr>
        <p:spPr/>
        <p:txBody>
          <a:bodyPr/>
          <a:lstStyle/>
          <a:p>
            <a:endParaRPr lang="hu-HU"/>
          </a:p>
        </p:txBody>
      </p:sp>
    </p:spTree>
    <p:extLst>
      <p:ext uri="{BB962C8B-B14F-4D97-AF65-F5344CB8AC3E}">
        <p14:creationId xmlns:p14="http://schemas.microsoft.com/office/powerpoint/2010/main" val="292471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2BDA9F-32AC-4E19-9B6A-8653C46E77BA}"/>
              </a:ext>
            </a:extLst>
          </p:cNvPr>
          <p:cNvSpPr>
            <a:spLocks noGrp="1"/>
          </p:cNvSpPr>
          <p:nvPr>
            <p:ph type="title"/>
          </p:nvPr>
        </p:nvSpPr>
        <p:spPr/>
        <p:txBody>
          <a:bodyPr/>
          <a:lstStyle/>
          <a:p>
            <a:r>
              <a:rPr lang="en-US"/>
              <a:t>Summary of the last lecture</a:t>
            </a:r>
          </a:p>
        </p:txBody>
      </p:sp>
      <p:sp>
        <p:nvSpPr>
          <p:cNvPr id="3" name="Tartalom helye 2">
            <a:extLst>
              <a:ext uri="{FF2B5EF4-FFF2-40B4-BE49-F238E27FC236}">
                <a16:creationId xmlns:a16="http://schemas.microsoft.com/office/drawing/2014/main" id="{C7F3974F-86C9-4006-BFE4-F5CEE09EB80F}"/>
              </a:ext>
            </a:extLst>
          </p:cNvPr>
          <p:cNvSpPr>
            <a:spLocks noGrp="1"/>
          </p:cNvSpPr>
          <p:nvPr>
            <p:ph idx="1"/>
          </p:nvPr>
        </p:nvSpPr>
        <p:spPr/>
        <p:txBody>
          <a:bodyPr/>
          <a:lstStyle/>
          <a:p>
            <a:r>
              <a:rPr lang="en-US" dirty="0"/>
              <a:t>Why is competition good?</a:t>
            </a:r>
          </a:p>
          <a:p>
            <a:r>
              <a:rPr lang="en-US" dirty="0"/>
              <a:t>Perfect competition v. Monopoly as a market structure</a:t>
            </a:r>
          </a:p>
          <a:p>
            <a:r>
              <a:rPr lang="en-US" dirty="0"/>
              <a:t>Market </a:t>
            </a:r>
            <a:r>
              <a:rPr lang="hu-HU" dirty="0" err="1"/>
              <a:t>power</a:t>
            </a:r>
            <a:endParaRPr lang="hu-HU" dirty="0"/>
          </a:p>
          <a:p>
            <a:r>
              <a:rPr lang="hu-HU" dirty="0"/>
              <a:t>Market </a:t>
            </a:r>
            <a:r>
              <a:rPr lang="en-US" dirty="0"/>
              <a:t>definition:</a:t>
            </a:r>
          </a:p>
          <a:p>
            <a:pPr lvl="1"/>
            <a:r>
              <a:rPr lang="en-US" dirty="0"/>
              <a:t>Relevant product market</a:t>
            </a:r>
          </a:p>
          <a:p>
            <a:pPr lvl="1"/>
            <a:r>
              <a:rPr lang="en-US" dirty="0"/>
              <a:t>Relevant geographic market</a:t>
            </a:r>
          </a:p>
          <a:p>
            <a:pPr lvl="1"/>
            <a:r>
              <a:rPr lang="en-US" dirty="0"/>
              <a:t>Competitive constrains</a:t>
            </a:r>
            <a:endParaRPr lang="hu-HU" dirty="0"/>
          </a:p>
          <a:p>
            <a:pPr lvl="1"/>
            <a:endParaRPr lang="hu-HU" dirty="0"/>
          </a:p>
          <a:p>
            <a:endParaRPr lang="hu-HU" dirty="0"/>
          </a:p>
        </p:txBody>
      </p:sp>
    </p:spTree>
    <p:extLst>
      <p:ext uri="{BB962C8B-B14F-4D97-AF65-F5344CB8AC3E}">
        <p14:creationId xmlns:p14="http://schemas.microsoft.com/office/powerpoint/2010/main" val="205548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70BAB8C-00B9-408B-8873-BC29B6C97A1F}"/>
              </a:ext>
            </a:extLst>
          </p:cNvPr>
          <p:cNvSpPr>
            <a:spLocks noGrp="1"/>
          </p:cNvSpPr>
          <p:nvPr>
            <p:ph type="title"/>
          </p:nvPr>
        </p:nvSpPr>
        <p:spPr/>
        <p:txBody>
          <a:bodyPr/>
          <a:lstStyle/>
          <a:p>
            <a:r>
              <a:rPr lang="hu-HU" dirty="0"/>
              <a:t>Sherman </a:t>
            </a:r>
            <a:r>
              <a:rPr lang="en-US" dirty="0"/>
              <a:t>Act</a:t>
            </a:r>
            <a:r>
              <a:rPr lang="hu-HU" dirty="0"/>
              <a:t> (1890)</a:t>
            </a:r>
          </a:p>
        </p:txBody>
      </p:sp>
      <p:sp>
        <p:nvSpPr>
          <p:cNvPr id="3" name="Tartalom helye 2">
            <a:extLst>
              <a:ext uri="{FF2B5EF4-FFF2-40B4-BE49-F238E27FC236}">
                <a16:creationId xmlns:a16="http://schemas.microsoft.com/office/drawing/2014/main" id="{DEB8A35C-AF3B-49FE-994F-26C141011046}"/>
              </a:ext>
            </a:extLst>
          </p:cNvPr>
          <p:cNvSpPr>
            <a:spLocks noGrp="1"/>
          </p:cNvSpPr>
          <p:nvPr>
            <p:ph idx="1"/>
          </p:nvPr>
        </p:nvSpPr>
        <p:spPr>
          <a:xfrm>
            <a:off x="838200" y="1496860"/>
            <a:ext cx="10515600" cy="4910203"/>
          </a:xfrm>
        </p:spPr>
        <p:txBody>
          <a:bodyPr>
            <a:normAutofit lnSpcReduction="10000"/>
          </a:bodyPr>
          <a:lstStyle/>
          <a:p>
            <a:pPr marL="0" indent="0">
              <a:buNone/>
            </a:pPr>
            <a:r>
              <a:rPr lang="en-US" b="1" dirty="0"/>
              <a:t>15 U.S. Code § 1 - Trusts, etc., in restraint of trade illegal; penalty</a:t>
            </a:r>
          </a:p>
          <a:p>
            <a:pPr marL="0" indent="0">
              <a:buNone/>
            </a:pPr>
            <a:r>
              <a:rPr lang="hu-HU" i="1" dirty="0"/>
              <a:t>„</a:t>
            </a:r>
            <a:r>
              <a:rPr lang="en-US" i="1" dirty="0"/>
              <a:t>Every </a:t>
            </a:r>
            <a:r>
              <a:rPr lang="en-US" b="1" i="1" dirty="0">
                <a:solidFill>
                  <a:srgbClr val="00B0F0"/>
                </a:solidFill>
              </a:rPr>
              <a:t>contract</a:t>
            </a:r>
            <a:r>
              <a:rPr lang="en-US" i="1" dirty="0"/>
              <a:t>, </a:t>
            </a:r>
            <a:r>
              <a:rPr lang="en-US" b="1" i="1" dirty="0">
                <a:solidFill>
                  <a:srgbClr val="00B0F0"/>
                </a:solidFill>
              </a:rPr>
              <a:t>combination in the form of trust</a:t>
            </a:r>
            <a:r>
              <a:rPr lang="en-US" i="1" dirty="0">
                <a:solidFill>
                  <a:srgbClr val="00B0F0"/>
                </a:solidFill>
              </a:rPr>
              <a:t> </a:t>
            </a:r>
            <a:r>
              <a:rPr lang="en-US" i="1" dirty="0"/>
              <a:t>or otherwise, or </a:t>
            </a:r>
            <a:r>
              <a:rPr lang="en-US" b="1" i="1" dirty="0">
                <a:solidFill>
                  <a:srgbClr val="00B0F0"/>
                </a:solidFill>
              </a:rPr>
              <a:t>conspiracy</a:t>
            </a:r>
            <a:r>
              <a:rPr lang="en-US" i="1" dirty="0"/>
              <a:t>, in restraint of trade or commerce among the several States, or with foreign nations, is declared to be illegal. Every person who shall </a:t>
            </a:r>
            <a:r>
              <a:rPr lang="en-US" i="1" dirty="0">
                <a:solidFill>
                  <a:srgbClr val="00B0F0"/>
                </a:solidFill>
              </a:rPr>
              <a:t>make any contract or engage in any combination or conspiracy </a:t>
            </a:r>
            <a:r>
              <a:rPr lang="en-US" i="1" dirty="0"/>
              <a:t>hereby declared to be illegal shall be deemed guilty of a felony</a:t>
            </a:r>
            <a:r>
              <a:rPr lang="hu-HU" i="1" dirty="0"/>
              <a:t> (…)”</a:t>
            </a:r>
          </a:p>
          <a:p>
            <a:pPr marL="0" indent="0">
              <a:buNone/>
            </a:pPr>
            <a:endParaRPr lang="hu-HU" i="1" dirty="0"/>
          </a:p>
          <a:p>
            <a:pPr marL="0" indent="0">
              <a:buNone/>
            </a:pPr>
            <a:r>
              <a:rPr lang="en-US" b="1" dirty="0"/>
              <a:t>15 U.S. Code § 2 - Monopolizing trade a felony; penalty</a:t>
            </a:r>
          </a:p>
          <a:p>
            <a:pPr marL="0" indent="0">
              <a:buNone/>
            </a:pPr>
            <a:r>
              <a:rPr lang="hu-HU" i="1" dirty="0"/>
              <a:t>„</a:t>
            </a:r>
            <a:r>
              <a:rPr lang="en-US" i="1" dirty="0"/>
              <a:t>Every person who shall </a:t>
            </a:r>
            <a:r>
              <a:rPr lang="en-US" b="1" i="1" dirty="0">
                <a:solidFill>
                  <a:srgbClr val="00B0F0"/>
                </a:solidFill>
              </a:rPr>
              <a:t>monopolize</a:t>
            </a:r>
            <a:r>
              <a:rPr lang="en-US" i="1" dirty="0"/>
              <a:t>, or </a:t>
            </a:r>
            <a:r>
              <a:rPr lang="en-US" b="1" i="1" dirty="0">
                <a:solidFill>
                  <a:srgbClr val="00B0F0"/>
                </a:solidFill>
              </a:rPr>
              <a:t>attempt to monopolize</a:t>
            </a:r>
            <a:r>
              <a:rPr lang="en-US" i="1" dirty="0"/>
              <a:t>, or </a:t>
            </a:r>
            <a:r>
              <a:rPr lang="en-US" b="1" i="1" dirty="0">
                <a:solidFill>
                  <a:srgbClr val="00B0F0"/>
                </a:solidFill>
              </a:rPr>
              <a:t>combine or conspire</a:t>
            </a:r>
            <a:r>
              <a:rPr lang="en-US" i="1" dirty="0"/>
              <a:t> with any other person or persons, </a:t>
            </a:r>
            <a:r>
              <a:rPr lang="en-US" b="1" i="1" dirty="0">
                <a:solidFill>
                  <a:srgbClr val="00B0F0"/>
                </a:solidFill>
              </a:rPr>
              <a:t>to monopolize </a:t>
            </a:r>
            <a:r>
              <a:rPr lang="en-US" i="1" dirty="0"/>
              <a:t>any part of the trade or commerce among the several States, or with foreign nations, shall be deemed guilty of a felony</a:t>
            </a:r>
            <a:r>
              <a:rPr lang="hu-HU" i="1" dirty="0"/>
              <a:t> (…)”</a:t>
            </a:r>
          </a:p>
        </p:txBody>
      </p:sp>
    </p:spTree>
    <p:extLst>
      <p:ext uri="{BB962C8B-B14F-4D97-AF65-F5344CB8AC3E}">
        <p14:creationId xmlns:p14="http://schemas.microsoft.com/office/powerpoint/2010/main" val="3598089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35FB1C-1391-4732-9091-3F210C000328}"/>
              </a:ext>
            </a:extLst>
          </p:cNvPr>
          <p:cNvSpPr>
            <a:spLocks noGrp="1"/>
          </p:cNvSpPr>
          <p:nvPr>
            <p:ph type="title"/>
          </p:nvPr>
        </p:nvSpPr>
        <p:spPr/>
        <p:txBody>
          <a:bodyPr>
            <a:normAutofit fontScale="90000"/>
          </a:bodyPr>
          <a:lstStyle/>
          <a:p>
            <a:pPr algn="ctr"/>
            <a:r>
              <a:rPr lang="en-US"/>
              <a:t>EU Competition law</a:t>
            </a:r>
            <a:br>
              <a:rPr lang="en-US"/>
            </a:br>
            <a:r>
              <a:rPr lang="en-US"/>
              <a:t>Chapter 1 of Title VII of Part Three of the TFEU</a:t>
            </a:r>
          </a:p>
        </p:txBody>
      </p:sp>
      <p:graphicFrame>
        <p:nvGraphicFramePr>
          <p:cNvPr id="8" name="Tartalom helye 3">
            <a:extLst>
              <a:ext uri="{FF2B5EF4-FFF2-40B4-BE49-F238E27FC236}">
                <a16:creationId xmlns:a16="http://schemas.microsoft.com/office/drawing/2014/main" id="{FDA7C3F8-284C-4FCB-8833-0E2C52836BA2}"/>
              </a:ext>
            </a:extLst>
          </p:cNvPr>
          <p:cNvGraphicFramePr>
            <a:graphicFrameLocks noGrp="1"/>
          </p:cNvGraphicFramePr>
          <p:nvPr>
            <p:ph idx="1"/>
            <p:extLst>
              <p:ext uri="{D42A27DB-BD31-4B8C-83A1-F6EECF244321}">
                <p14:modId xmlns:p14="http://schemas.microsoft.com/office/powerpoint/2010/main" val="3991030801"/>
              </p:ext>
            </p:extLst>
          </p:nvPr>
        </p:nvGraphicFramePr>
        <p:xfrm>
          <a:off x="469392" y="1690688"/>
          <a:ext cx="11253216" cy="4554786"/>
        </p:xfrm>
        <a:graphic>
          <a:graphicData uri="http://schemas.openxmlformats.org/drawingml/2006/table">
            <a:tbl>
              <a:tblPr firstRow="1" bandRow="1">
                <a:tableStyleId>{5C22544A-7EE6-4342-B048-85BDC9FD1C3A}</a:tableStyleId>
              </a:tblPr>
              <a:tblGrid>
                <a:gridCol w="5626608">
                  <a:extLst>
                    <a:ext uri="{9D8B030D-6E8A-4147-A177-3AD203B41FA5}">
                      <a16:colId xmlns:a16="http://schemas.microsoft.com/office/drawing/2014/main" val="4023435877"/>
                    </a:ext>
                  </a:extLst>
                </a:gridCol>
                <a:gridCol w="5626608">
                  <a:extLst>
                    <a:ext uri="{9D8B030D-6E8A-4147-A177-3AD203B41FA5}">
                      <a16:colId xmlns:a16="http://schemas.microsoft.com/office/drawing/2014/main" val="1845206483"/>
                    </a:ext>
                  </a:extLst>
                </a:gridCol>
              </a:tblGrid>
              <a:tr h="573382">
                <a:tc>
                  <a:txBody>
                    <a:bodyPr/>
                    <a:lstStyle/>
                    <a:p>
                      <a:pPr algn="ctr"/>
                      <a:r>
                        <a:rPr lang="en-US" sz="2800" noProof="0" dirty="0"/>
                        <a:t>Concerned</a:t>
                      </a:r>
                      <a:r>
                        <a:rPr lang="hu-HU" sz="2800" dirty="0"/>
                        <a:t> </a:t>
                      </a:r>
                      <a:r>
                        <a:rPr lang="en-US" sz="2800" noProof="0" dirty="0"/>
                        <a:t>practices</a:t>
                      </a:r>
                    </a:p>
                  </a:txBody>
                  <a:tcPr/>
                </a:tc>
                <a:tc>
                  <a:txBody>
                    <a:bodyPr/>
                    <a:lstStyle/>
                    <a:p>
                      <a:pPr algn="ctr"/>
                      <a:r>
                        <a:rPr lang="en-US" sz="2800" noProof="0" dirty="0"/>
                        <a:t>Regulation</a:t>
                      </a:r>
                    </a:p>
                  </a:txBody>
                  <a:tcPr/>
                </a:tc>
                <a:extLst>
                  <a:ext uri="{0D108BD9-81ED-4DB2-BD59-A6C34878D82A}">
                    <a16:rowId xmlns:a16="http://schemas.microsoft.com/office/drawing/2014/main" val="3381407938"/>
                  </a:ext>
                </a:extLst>
              </a:tr>
              <a:tr h="887453">
                <a:tc>
                  <a:txBody>
                    <a:bodyPr/>
                    <a:lstStyle/>
                    <a:p>
                      <a:pPr marL="0" indent="0" algn="ctr">
                        <a:buNone/>
                      </a:pPr>
                      <a:r>
                        <a:rPr lang="en-US" sz="2800" dirty="0"/>
                        <a:t>Anti-competitive agreements</a:t>
                      </a:r>
                      <a:r>
                        <a:rPr lang="en-US" sz="2800" b="1" dirty="0"/>
                        <a:t> </a:t>
                      </a:r>
                      <a:endParaRPr lang="hu-HU" sz="2800" dirty="0"/>
                    </a:p>
                  </a:txBody>
                  <a:tcPr anchor="ctr"/>
                </a:tc>
                <a:tc>
                  <a:txBody>
                    <a:bodyPr/>
                    <a:lstStyle/>
                    <a:p>
                      <a:pPr marL="0" indent="0" algn="ctr">
                        <a:buFont typeface="Arial" panose="020B0604020202020204" pitchFamily="34" charset="0"/>
                        <a:buNone/>
                      </a:pPr>
                      <a:r>
                        <a:rPr lang="en-US" sz="2800" dirty="0"/>
                        <a:t>Article 101 TFEU + Regulation (EU) No. 1/2003</a:t>
                      </a:r>
                    </a:p>
                  </a:txBody>
                  <a:tcPr anchor="ctr"/>
                </a:tc>
                <a:extLst>
                  <a:ext uri="{0D108BD9-81ED-4DB2-BD59-A6C34878D82A}">
                    <a16:rowId xmlns:a16="http://schemas.microsoft.com/office/drawing/2014/main" val="857595156"/>
                  </a:ext>
                </a:extLst>
              </a:tr>
              <a:tr h="887453">
                <a:tc>
                  <a:txBody>
                    <a:bodyPr/>
                    <a:lstStyle/>
                    <a:p>
                      <a:pPr algn="ctr"/>
                      <a:r>
                        <a:rPr lang="en-US" sz="2800" dirty="0"/>
                        <a:t>Abuse of substantial market power</a:t>
                      </a:r>
                      <a:endParaRPr lang="hu-HU" sz="2800" dirty="0"/>
                    </a:p>
                  </a:txBody>
                  <a:tcPr anchor="ctr"/>
                </a:tc>
                <a:tc>
                  <a:txBody>
                    <a:bodyPr/>
                    <a:lstStyle/>
                    <a:p>
                      <a:pPr algn="ctr"/>
                      <a:r>
                        <a:rPr lang="en-US" sz="2800" dirty="0"/>
                        <a:t>Article 102 TFEU + Regulation (EU) No. 1/2003 </a:t>
                      </a:r>
                      <a:endParaRPr lang="hu-HU" sz="2800" dirty="0"/>
                    </a:p>
                  </a:txBody>
                  <a:tcPr anchor="ctr"/>
                </a:tc>
                <a:extLst>
                  <a:ext uri="{0D108BD9-81ED-4DB2-BD59-A6C34878D82A}">
                    <a16:rowId xmlns:a16="http://schemas.microsoft.com/office/drawing/2014/main" val="4234368761"/>
                  </a:ext>
                </a:extLst>
              </a:tr>
              <a:tr h="887453">
                <a:tc>
                  <a:txBody>
                    <a:bodyPr/>
                    <a:lstStyle/>
                    <a:p>
                      <a:pPr algn="ctr"/>
                      <a:r>
                        <a:rPr lang="en-US" sz="2800" dirty="0"/>
                        <a:t>Mergers</a:t>
                      </a:r>
                      <a:endParaRPr lang="hu-HU" sz="2800" dirty="0"/>
                    </a:p>
                  </a:txBody>
                  <a:tcPr anchor="ctr"/>
                </a:tc>
                <a:tc>
                  <a:txBody>
                    <a:bodyPr/>
                    <a:lstStyle/>
                    <a:p>
                      <a:pPr algn="ctr"/>
                      <a:r>
                        <a:rPr lang="en-US" sz="2800" dirty="0"/>
                        <a:t>Council Regulation (EC) No 139/2004 (EUMR)</a:t>
                      </a:r>
                      <a:endParaRPr lang="hu-HU" sz="2800" dirty="0"/>
                    </a:p>
                  </a:txBody>
                  <a:tcPr anchor="ctr"/>
                </a:tc>
                <a:extLst>
                  <a:ext uri="{0D108BD9-81ED-4DB2-BD59-A6C34878D82A}">
                    <a16:rowId xmlns:a16="http://schemas.microsoft.com/office/drawing/2014/main" val="4094435559"/>
                  </a:ext>
                </a:extLst>
              </a:tr>
              <a:tr h="573382">
                <a:tc>
                  <a:txBody>
                    <a:bodyPr/>
                    <a:lstStyle/>
                    <a:p>
                      <a:pPr algn="ctr"/>
                      <a:r>
                        <a:rPr lang="en-US" sz="2800" dirty="0"/>
                        <a:t>Public restrictions of competition</a:t>
                      </a:r>
                      <a:endParaRPr lang="hu-HU" sz="2800" dirty="0"/>
                    </a:p>
                  </a:txBody>
                  <a:tcPr anchor="ctr"/>
                </a:tc>
                <a:tc>
                  <a:txBody>
                    <a:bodyPr/>
                    <a:lstStyle/>
                    <a:p>
                      <a:pPr algn="ctr"/>
                      <a:r>
                        <a:rPr lang="en-US" sz="2800" dirty="0"/>
                        <a:t>Article 106 TFEU </a:t>
                      </a:r>
                      <a:endParaRPr lang="hu-HU" sz="2800" dirty="0"/>
                    </a:p>
                  </a:txBody>
                  <a:tcPr anchor="ctr"/>
                </a:tc>
                <a:extLst>
                  <a:ext uri="{0D108BD9-81ED-4DB2-BD59-A6C34878D82A}">
                    <a16:rowId xmlns:a16="http://schemas.microsoft.com/office/drawing/2014/main" val="1468234870"/>
                  </a:ext>
                </a:extLst>
              </a:tr>
              <a:tr h="573382">
                <a:tc>
                  <a:txBody>
                    <a:bodyPr/>
                    <a:lstStyle/>
                    <a:p>
                      <a:pPr algn="ctr"/>
                      <a:r>
                        <a:rPr lang="en-US" sz="2800" dirty="0"/>
                        <a:t>State aid</a:t>
                      </a:r>
                      <a:endParaRPr lang="hu-HU" sz="2800" dirty="0"/>
                    </a:p>
                  </a:txBody>
                  <a:tcPr anchor="ctr"/>
                </a:tc>
                <a:tc>
                  <a:txBody>
                    <a:bodyPr/>
                    <a:lstStyle/>
                    <a:p>
                      <a:pPr algn="ctr"/>
                      <a:r>
                        <a:rPr lang="en-US" sz="2800" dirty="0"/>
                        <a:t>Article 107-109 TFEU</a:t>
                      </a:r>
                      <a:endParaRPr lang="hu-HU" sz="2800" dirty="0"/>
                    </a:p>
                  </a:txBody>
                  <a:tcPr anchor="ctr"/>
                </a:tc>
                <a:extLst>
                  <a:ext uri="{0D108BD9-81ED-4DB2-BD59-A6C34878D82A}">
                    <a16:rowId xmlns:a16="http://schemas.microsoft.com/office/drawing/2014/main" val="2468656717"/>
                  </a:ext>
                </a:extLst>
              </a:tr>
            </a:tbl>
          </a:graphicData>
        </a:graphic>
      </p:graphicFrame>
    </p:spTree>
    <p:extLst>
      <p:ext uri="{BB962C8B-B14F-4D97-AF65-F5344CB8AC3E}">
        <p14:creationId xmlns:p14="http://schemas.microsoft.com/office/powerpoint/2010/main" val="400282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yíl: felfelé mutató 8">
            <a:extLst>
              <a:ext uri="{FF2B5EF4-FFF2-40B4-BE49-F238E27FC236}">
                <a16:creationId xmlns:a16="http://schemas.microsoft.com/office/drawing/2014/main" id="{1139C6A7-6D7C-4CA0-83DC-B5B58456317A}"/>
              </a:ext>
            </a:extLst>
          </p:cNvPr>
          <p:cNvSpPr/>
          <p:nvPr/>
        </p:nvSpPr>
        <p:spPr>
          <a:xfrm>
            <a:off x="5571744" y="2727008"/>
            <a:ext cx="621792" cy="3600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0A1F70C6-866A-4C32-87ED-BBF452AB1C0F}"/>
              </a:ext>
            </a:extLst>
          </p:cNvPr>
          <p:cNvSpPr>
            <a:spLocks noGrp="1"/>
          </p:cNvSpPr>
          <p:nvPr>
            <p:ph type="title"/>
          </p:nvPr>
        </p:nvSpPr>
        <p:spPr/>
        <p:txBody>
          <a:bodyPr/>
          <a:lstStyle/>
          <a:p>
            <a:r>
              <a:rPr lang="en-US"/>
              <a:t>Who is the boss?</a:t>
            </a:r>
          </a:p>
        </p:txBody>
      </p:sp>
      <p:sp>
        <p:nvSpPr>
          <p:cNvPr id="4" name="Téglalap 3">
            <a:extLst>
              <a:ext uri="{FF2B5EF4-FFF2-40B4-BE49-F238E27FC236}">
                <a16:creationId xmlns:a16="http://schemas.microsoft.com/office/drawing/2014/main" id="{836C8017-BE49-49EC-8058-C0B8793AEF60}"/>
              </a:ext>
            </a:extLst>
          </p:cNvPr>
          <p:cNvSpPr/>
          <p:nvPr/>
        </p:nvSpPr>
        <p:spPr>
          <a:xfrm>
            <a:off x="3614928" y="4667440"/>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European Commission</a:t>
            </a:r>
          </a:p>
        </p:txBody>
      </p:sp>
      <p:sp>
        <p:nvSpPr>
          <p:cNvPr id="5" name="Téglalap 4">
            <a:extLst>
              <a:ext uri="{FF2B5EF4-FFF2-40B4-BE49-F238E27FC236}">
                <a16:creationId xmlns:a16="http://schemas.microsoft.com/office/drawing/2014/main" id="{02CFE0CA-706B-4E3B-BAA9-281CCEDB0B42}"/>
              </a:ext>
            </a:extLst>
          </p:cNvPr>
          <p:cNvSpPr/>
          <p:nvPr/>
        </p:nvSpPr>
        <p:spPr>
          <a:xfrm>
            <a:off x="3614928" y="3293412"/>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General Court</a:t>
            </a:r>
          </a:p>
        </p:txBody>
      </p:sp>
      <p:sp>
        <p:nvSpPr>
          <p:cNvPr id="6" name="Téglalap 5">
            <a:extLst>
              <a:ext uri="{FF2B5EF4-FFF2-40B4-BE49-F238E27FC236}">
                <a16:creationId xmlns:a16="http://schemas.microsoft.com/office/drawing/2014/main" id="{0F377FB8-32DA-4D57-9F71-207AE2C8F0A1}"/>
              </a:ext>
            </a:extLst>
          </p:cNvPr>
          <p:cNvSpPr/>
          <p:nvPr/>
        </p:nvSpPr>
        <p:spPr>
          <a:xfrm>
            <a:off x="3614928" y="1690688"/>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Court of Justice</a:t>
            </a:r>
          </a:p>
        </p:txBody>
      </p:sp>
      <p:sp>
        <p:nvSpPr>
          <p:cNvPr id="10" name="Téglalap 9">
            <a:extLst>
              <a:ext uri="{FF2B5EF4-FFF2-40B4-BE49-F238E27FC236}">
                <a16:creationId xmlns:a16="http://schemas.microsoft.com/office/drawing/2014/main" id="{A6B846F6-355F-4D77-8696-18698AA3B543}"/>
              </a:ext>
            </a:extLst>
          </p:cNvPr>
          <p:cNvSpPr/>
          <p:nvPr/>
        </p:nvSpPr>
        <p:spPr>
          <a:xfrm>
            <a:off x="8692896" y="5608955"/>
            <a:ext cx="3267456" cy="883920"/>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a:solidFill>
                  <a:schemeClr val="tx1"/>
                </a:solidFill>
              </a:rPr>
              <a:t>*NCA</a:t>
            </a:r>
            <a:endParaRPr lang="en-US" sz="3600" b="1" dirty="0">
              <a:solidFill>
                <a:schemeClr val="tx1"/>
              </a:solidFill>
            </a:endParaRPr>
          </a:p>
        </p:txBody>
      </p:sp>
      <p:sp>
        <p:nvSpPr>
          <p:cNvPr id="11" name="Ív 10">
            <a:extLst>
              <a:ext uri="{FF2B5EF4-FFF2-40B4-BE49-F238E27FC236}">
                <a16:creationId xmlns:a16="http://schemas.microsoft.com/office/drawing/2014/main" id="{1816B2A9-12AD-4F85-BAD2-F07DC821E097}"/>
              </a:ext>
            </a:extLst>
          </p:cNvPr>
          <p:cNvSpPr/>
          <p:nvPr/>
        </p:nvSpPr>
        <p:spPr>
          <a:xfrm rot="20169897">
            <a:off x="7656576" y="4711010"/>
            <a:ext cx="2590800" cy="2476880"/>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2" name="Szövegdoboz 11">
            <a:extLst>
              <a:ext uri="{FF2B5EF4-FFF2-40B4-BE49-F238E27FC236}">
                <a16:creationId xmlns:a16="http://schemas.microsoft.com/office/drawing/2014/main" id="{98B25E7C-A4FD-4C94-A071-108AD81823A3}"/>
              </a:ext>
            </a:extLst>
          </p:cNvPr>
          <p:cNvSpPr txBox="1"/>
          <p:nvPr/>
        </p:nvSpPr>
        <p:spPr>
          <a:xfrm>
            <a:off x="8951976" y="4166225"/>
            <a:ext cx="3072384" cy="523220"/>
          </a:xfrm>
          <a:prstGeom prst="rect">
            <a:avLst/>
          </a:prstGeom>
          <a:noFill/>
        </p:spPr>
        <p:txBody>
          <a:bodyPr wrap="square" rtlCol="0">
            <a:spAutoFit/>
          </a:bodyPr>
          <a:lstStyle/>
          <a:p>
            <a:r>
              <a:rPr lang="en-US" sz="2800" b="1" dirty="0"/>
              <a:t>Regulation</a:t>
            </a:r>
            <a:r>
              <a:rPr lang="hu-HU" sz="2800" b="1" dirty="0"/>
              <a:t> 1/2003</a:t>
            </a:r>
          </a:p>
        </p:txBody>
      </p:sp>
      <p:sp>
        <p:nvSpPr>
          <p:cNvPr id="3" name="Szövegdoboz 2">
            <a:extLst>
              <a:ext uri="{FF2B5EF4-FFF2-40B4-BE49-F238E27FC236}">
                <a16:creationId xmlns:a16="http://schemas.microsoft.com/office/drawing/2014/main" id="{2043FC02-12B7-4ED8-9426-9A68A3BD1418}"/>
              </a:ext>
            </a:extLst>
          </p:cNvPr>
          <p:cNvSpPr txBox="1"/>
          <p:nvPr/>
        </p:nvSpPr>
        <p:spPr>
          <a:xfrm>
            <a:off x="175365" y="4694156"/>
            <a:ext cx="3395472"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Application of the Treaties</a:t>
            </a:r>
            <a:endParaRPr lang="hu-HU" dirty="0"/>
          </a:p>
          <a:p>
            <a:pPr marL="285750" indent="-285750">
              <a:buFont typeface="Arial" panose="020B0604020202020204" pitchFamily="34" charset="0"/>
              <a:buChar char="•"/>
            </a:pPr>
            <a:r>
              <a:rPr lang="en-US" dirty="0"/>
              <a:t>Responsible for the enforcement of Art 101-102</a:t>
            </a:r>
          </a:p>
        </p:txBody>
      </p:sp>
      <p:sp>
        <p:nvSpPr>
          <p:cNvPr id="13" name="Szövegdoboz 12">
            <a:extLst>
              <a:ext uri="{FF2B5EF4-FFF2-40B4-BE49-F238E27FC236}">
                <a16:creationId xmlns:a16="http://schemas.microsoft.com/office/drawing/2014/main" id="{077CD01F-A681-45E3-AF03-A120F800F402}"/>
              </a:ext>
            </a:extLst>
          </p:cNvPr>
          <p:cNvSpPr txBox="1"/>
          <p:nvPr/>
        </p:nvSpPr>
        <p:spPr>
          <a:xfrm>
            <a:off x="175365" y="3369825"/>
            <a:ext cx="3395472"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Judicial protection</a:t>
            </a:r>
          </a:p>
          <a:p>
            <a:pPr marL="285750" indent="-285750" algn="just">
              <a:buFont typeface="Arial" panose="020B0604020202020204" pitchFamily="34" charset="0"/>
              <a:buChar char="•"/>
            </a:pPr>
            <a:r>
              <a:rPr lang="en-US" dirty="0"/>
              <a:t>Reviews legality: both law and the facts</a:t>
            </a:r>
          </a:p>
        </p:txBody>
      </p:sp>
      <p:sp>
        <p:nvSpPr>
          <p:cNvPr id="14" name="Szövegdoboz 13">
            <a:extLst>
              <a:ext uri="{FF2B5EF4-FFF2-40B4-BE49-F238E27FC236}">
                <a16:creationId xmlns:a16="http://schemas.microsoft.com/office/drawing/2014/main" id="{783308CE-9557-4593-B505-EC0E3A8B0122}"/>
              </a:ext>
            </a:extLst>
          </p:cNvPr>
          <p:cNvSpPr txBox="1"/>
          <p:nvPr/>
        </p:nvSpPr>
        <p:spPr>
          <a:xfrm>
            <a:off x="179665" y="1728895"/>
            <a:ext cx="3395472"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Appeals from the GC on point</a:t>
            </a:r>
            <a:r>
              <a:rPr lang="hu-HU" dirty="0"/>
              <a:t>s</a:t>
            </a:r>
            <a:r>
              <a:rPr lang="en-US" dirty="0"/>
              <a:t> of law</a:t>
            </a:r>
            <a:endParaRPr lang="hu-HU" dirty="0"/>
          </a:p>
          <a:p>
            <a:pPr marL="285750" indent="-285750" algn="just">
              <a:buFont typeface="Arial" panose="020B0604020202020204" pitchFamily="34" charset="0"/>
              <a:buChar char="•"/>
            </a:pPr>
            <a:r>
              <a:rPr lang="en-US" dirty="0"/>
              <a:t>Advocate</a:t>
            </a:r>
            <a:r>
              <a:rPr lang="hu-HU" dirty="0"/>
              <a:t> General</a:t>
            </a:r>
            <a:endParaRPr lang="en-US" dirty="0"/>
          </a:p>
        </p:txBody>
      </p:sp>
    </p:spTree>
    <p:extLst>
      <p:ext uri="{BB962C8B-B14F-4D97-AF65-F5344CB8AC3E}">
        <p14:creationId xmlns:p14="http://schemas.microsoft.com/office/powerpoint/2010/main" val="1890967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79D1F10-B461-4908-8C03-F428FA7EC27F}"/>
              </a:ext>
            </a:extLst>
          </p:cNvPr>
          <p:cNvSpPr>
            <a:spLocks noGrp="1"/>
          </p:cNvSpPr>
          <p:nvPr>
            <p:ph type="title"/>
          </p:nvPr>
        </p:nvSpPr>
        <p:spPr/>
        <p:txBody>
          <a:bodyPr/>
          <a:lstStyle/>
          <a:p>
            <a:r>
              <a:rPr lang="en-US"/>
              <a:t>Basic concept</a:t>
            </a:r>
          </a:p>
        </p:txBody>
      </p:sp>
      <p:sp>
        <p:nvSpPr>
          <p:cNvPr id="3" name="Tartalom helye 2">
            <a:extLst>
              <a:ext uri="{FF2B5EF4-FFF2-40B4-BE49-F238E27FC236}">
                <a16:creationId xmlns:a16="http://schemas.microsoft.com/office/drawing/2014/main" id="{9995F287-9064-4D61-A648-811EACAED5A0}"/>
              </a:ext>
            </a:extLst>
          </p:cNvPr>
          <p:cNvSpPr>
            <a:spLocks noGrp="1"/>
          </p:cNvSpPr>
          <p:nvPr>
            <p:ph idx="1"/>
          </p:nvPr>
        </p:nvSpPr>
        <p:spPr>
          <a:xfrm>
            <a:off x="838200" y="1555280"/>
            <a:ext cx="10515600" cy="5032375"/>
          </a:xfrm>
        </p:spPr>
        <p:txBody>
          <a:bodyPr>
            <a:normAutofit fontScale="92500" lnSpcReduction="10000"/>
          </a:bodyPr>
          <a:lstStyle/>
          <a:p>
            <a:r>
              <a:rPr lang="en-US" b="1" dirty="0"/>
              <a:t>Competition:</a:t>
            </a:r>
          </a:p>
          <a:p>
            <a:pPr lvl="1"/>
            <a:r>
              <a:rPr lang="en-US" dirty="0"/>
              <a:t>Struggle or contention for superiority</a:t>
            </a:r>
          </a:p>
          <a:p>
            <a:pPr lvl="1"/>
            <a:r>
              <a:rPr lang="en-US" dirty="0"/>
              <a:t>Process of rivalry between firms seeking to win </a:t>
            </a:r>
            <a:r>
              <a:rPr lang="en-US" dirty="0" err="1"/>
              <a:t>custmers</a:t>
            </a:r>
            <a:r>
              <a:rPr lang="en-US" dirty="0"/>
              <a:t>’ business over time by offering them a better deal</a:t>
            </a:r>
          </a:p>
          <a:p>
            <a:r>
              <a:rPr lang="en-US" b="1" dirty="0"/>
              <a:t>Competition law:</a:t>
            </a:r>
          </a:p>
          <a:p>
            <a:pPr lvl="1"/>
            <a:r>
              <a:rPr lang="en-US" dirty="0"/>
              <a:t>Give effect to economic and competition policy</a:t>
            </a:r>
          </a:p>
          <a:p>
            <a:pPr lvl="1"/>
            <a:r>
              <a:rPr lang="en-US" dirty="0"/>
              <a:t>Legal framework that enforces CP</a:t>
            </a:r>
          </a:p>
          <a:p>
            <a:pPr lvl="1"/>
            <a:r>
              <a:rPr lang="en-US" dirty="0"/>
              <a:t>CP &gt; Antitrust</a:t>
            </a:r>
          </a:p>
          <a:p>
            <a:r>
              <a:rPr lang="en-US" b="1" dirty="0"/>
              <a:t>Competition policy:</a:t>
            </a:r>
          </a:p>
          <a:p>
            <a:pPr lvl="1"/>
            <a:r>
              <a:rPr lang="en-US" dirty="0"/>
              <a:t>Public policy to protect competition</a:t>
            </a:r>
          </a:p>
          <a:p>
            <a:r>
              <a:rPr lang="en-US" dirty="0"/>
              <a:t>Central concern of CL and CP: firm(s) can harm competition where they possess </a:t>
            </a:r>
            <a:r>
              <a:rPr lang="en-US" b="1" dirty="0"/>
              <a:t>market power</a:t>
            </a:r>
          </a:p>
          <a:p>
            <a:r>
              <a:rPr lang="en-US" dirty="0"/>
              <a:t>Cases: Standard Oil, AT&amp;T, Microsoft</a:t>
            </a:r>
          </a:p>
        </p:txBody>
      </p:sp>
    </p:spTree>
    <p:extLst>
      <p:ext uri="{BB962C8B-B14F-4D97-AF65-F5344CB8AC3E}">
        <p14:creationId xmlns:p14="http://schemas.microsoft.com/office/powerpoint/2010/main" val="424017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8DF5BE4F-4C90-4BEF-87E3-8A5084893B95}"/>
              </a:ext>
            </a:extLst>
          </p:cNvPr>
          <p:cNvPicPr>
            <a:picLocks noChangeAspect="1"/>
          </p:cNvPicPr>
          <p:nvPr/>
        </p:nvPicPr>
        <p:blipFill rotWithShape="1">
          <a:blip r:embed="rId2"/>
          <a:srcRect l="1167"/>
          <a:stretch/>
        </p:blipFill>
        <p:spPr>
          <a:xfrm>
            <a:off x="770351" y="127491"/>
            <a:ext cx="10490548" cy="6603017"/>
          </a:xfrm>
          <a:prstGeom prst="rect">
            <a:avLst/>
          </a:prstGeom>
        </p:spPr>
      </p:pic>
      <p:sp>
        <p:nvSpPr>
          <p:cNvPr id="8" name="Téglalap 7">
            <a:extLst>
              <a:ext uri="{FF2B5EF4-FFF2-40B4-BE49-F238E27FC236}">
                <a16:creationId xmlns:a16="http://schemas.microsoft.com/office/drawing/2014/main" id="{A79B1412-E520-4408-A778-E6672E3A478A}"/>
              </a:ext>
            </a:extLst>
          </p:cNvPr>
          <p:cNvSpPr/>
          <p:nvPr/>
        </p:nvSpPr>
        <p:spPr>
          <a:xfrm>
            <a:off x="7249661" y="831959"/>
            <a:ext cx="4011238" cy="245107"/>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églalap 9">
            <a:extLst>
              <a:ext uri="{FF2B5EF4-FFF2-40B4-BE49-F238E27FC236}">
                <a16:creationId xmlns:a16="http://schemas.microsoft.com/office/drawing/2014/main" id="{0347185D-2D46-4B44-8B85-2A266308B96B}"/>
              </a:ext>
            </a:extLst>
          </p:cNvPr>
          <p:cNvSpPr/>
          <p:nvPr/>
        </p:nvSpPr>
        <p:spPr>
          <a:xfrm>
            <a:off x="988735" y="1077066"/>
            <a:ext cx="4011238" cy="245107"/>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églalap 10">
            <a:extLst>
              <a:ext uri="{FF2B5EF4-FFF2-40B4-BE49-F238E27FC236}">
                <a16:creationId xmlns:a16="http://schemas.microsoft.com/office/drawing/2014/main" id="{2AA8C3BC-4B51-4BDF-8280-34E5D77A34EB}"/>
              </a:ext>
            </a:extLst>
          </p:cNvPr>
          <p:cNvSpPr/>
          <p:nvPr/>
        </p:nvSpPr>
        <p:spPr>
          <a:xfrm>
            <a:off x="5529420" y="1092976"/>
            <a:ext cx="3138591" cy="229198"/>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a:extLst>
              <a:ext uri="{FF2B5EF4-FFF2-40B4-BE49-F238E27FC236}">
                <a16:creationId xmlns:a16="http://schemas.microsoft.com/office/drawing/2014/main" id="{E76557CE-079D-419D-BEDE-D85BCD4550C8}"/>
              </a:ext>
            </a:extLst>
          </p:cNvPr>
          <p:cNvSpPr/>
          <p:nvPr/>
        </p:nvSpPr>
        <p:spPr>
          <a:xfrm>
            <a:off x="8999541" y="1077066"/>
            <a:ext cx="2261358" cy="245107"/>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églalap 12">
            <a:extLst>
              <a:ext uri="{FF2B5EF4-FFF2-40B4-BE49-F238E27FC236}">
                <a16:creationId xmlns:a16="http://schemas.microsoft.com/office/drawing/2014/main" id="{91C032CA-ADCD-4540-8EFF-1FC503F6D5EF}"/>
              </a:ext>
            </a:extLst>
          </p:cNvPr>
          <p:cNvSpPr/>
          <p:nvPr/>
        </p:nvSpPr>
        <p:spPr>
          <a:xfrm>
            <a:off x="982900" y="1322173"/>
            <a:ext cx="4546520" cy="245107"/>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églalap 13">
            <a:extLst>
              <a:ext uri="{FF2B5EF4-FFF2-40B4-BE49-F238E27FC236}">
                <a16:creationId xmlns:a16="http://schemas.microsoft.com/office/drawing/2014/main" id="{0A506050-024E-458A-8A1C-DC82A32C2488}"/>
              </a:ext>
            </a:extLst>
          </p:cNvPr>
          <p:cNvSpPr/>
          <p:nvPr/>
        </p:nvSpPr>
        <p:spPr>
          <a:xfrm>
            <a:off x="6010629" y="3827767"/>
            <a:ext cx="2093711" cy="245107"/>
          </a:xfrm>
          <a:prstGeom prst="rect">
            <a:avLst/>
          </a:prstGeom>
          <a:solidFill>
            <a:srgbClr val="00B0F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églalap 14">
            <a:extLst>
              <a:ext uri="{FF2B5EF4-FFF2-40B4-BE49-F238E27FC236}">
                <a16:creationId xmlns:a16="http://schemas.microsoft.com/office/drawing/2014/main" id="{BA6FFDC1-F015-446D-B30D-E1A985417DE6}"/>
              </a:ext>
            </a:extLst>
          </p:cNvPr>
          <p:cNvSpPr/>
          <p:nvPr/>
        </p:nvSpPr>
        <p:spPr>
          <a:xfrm>
            <a:off x="3582667" y="4143005"/>
            <a:ext cx="4045684"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églalap 15">
            <a:extLst>
              <a:ext uri="{FF2B5EF4-FFF2-40B4-BE49-F238E27FC236}">
                <a16:creationId xmlns:a16="http://schemas.microsoft.com/office/drawing/2014/main" id="{9F7A908A-45D1-4687-8386-F5DE3ABE3697}"/>
              </a:ext>
            </a:extLst>
          </p:cNvPr>
          <p:cNvSpPr/>
          <p:nvPr/>
        </p:nvSpPr>
        <p:spPr>
          <a:xfrm>
            <a:off x="1559824" y="5480424"/>
            <a:ext cx="9644707"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églalap 16">
            <a:extLst>
              <a:ext uri="{FF2B5EF4-FFF2-40B4-BE49-F238E27FC236}">
                <a16:creationId xmlns:a16="http://schemas.microsoft.com/office/drawing/2014/main" id="{E653AD3A-C1E3-4C97-B8AE-26FD633E426C}"/>
              </a:ext>
            </a:extLst>
          </p:cNvPr>
          <p:cNvSpPr/>
          <p:nvPr/>
        </p:nvSpPr>
        <p:spPr>
          <a:xfrm>
            <a:off x="982900" y="5721355"/>
            <a:ext cx="5027729"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églalap 17">
            <a:extLst>
              <a:ext uri="{FF2B5EF4-FFF2-40B4-BE49-F238E27FC236}">
                <a16:creationId xmlns:a16="http://schemas.microsoft.com/office/drawing/2014/main" id="{A10250A2-352A-4BBD-AEF2-8BBBA6DE4534}"/>
              </a:ext>
            </a:extLst>
          </p:cNvPr>
          <p:cNvSpPr/>
          <p:nvPr/>
        </p:nvSpPr>
        <p:spPr>
          <a:xfrm>
            <a:off x="6209067" y="6057356"/>
            <a:ext cx="1143711"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églalap 18">
            <a:extLst>
              <a:ext uri="{FF2B5EF4-FFF2-40B4-BE49-F238E27FC236}">
                <a16:creationId xmlns:a16="http://schemas.microsoft.com/office/drawing/2014/main" id="{E4FE0B91-BDF0-40A2-9959-715678508DC6}"/>
              </a:ext>
            </a:extLst>
          </p:cNvPr>
          <p:cNvSpPr/>
          <p:nvPr/>
        </p:nvSpPr>
        <p:spPr>
          <a:xfrm>
            <a:off x="3582667" y="6389181"/>
            <a:ext cx="6262791"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églalap 19">
            <a:extLst>
              <a:ext uri="{FF2B5EF4-FFF2-40B4-BE49-F238E27FC236}">
                <a16:creationId xmlns:a16="http://schemas.microsoft.com/office/drawing/2014/main" id="{14DFB11A-ACF5-4A8D-9FFA-6E407F97A1BF}"/>
              </a:ext>
            </a:extLst>
          </p:cNvPr>
          <p:cNvSpPr/>
          <p:nvPr/>
        </p:nvSpPr>
        <p:spPr>
          <a:xfrm>
            <a:off x="931101" y="831958"/>
            <a:ext cx="275017" cy="245107"/>
          </a:xfrm>
          <a:prstGeom prst="rect">
            <a:avLst/>
          </a:prstGeom>
          <a:solidFill>
            <a:srgbClr val="FFC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églalap 20">
            <a:extLst>
              <a:ext uri="{FF2B5EF4-FFF2-40B4-BE49-F238E27FC236}">
                <a16:creationId xmlns:a16="http://schemas.microsoft.com/office/drawing/2014/main" id="{2AF102F3-79A9-4016-9769-B611566DDF54}"/>
              </a:ext>
            </a:extLst>
          </p:cNvPr>
          <p:cNvSpPr/>
          <p:nvPr/>
        </p:nvSpPr>
        <p:spPr>
          <a:xfrm>
            <a:off x="931101" y="3812190"/>
            <a:ext cx="275017" cy="245107"/>
          </a:xfrm>
          <a:prstGeom prst="rect">
            <a:avLst/>
          </a:prstGeom>
          <a:solidFill>
            <a:srgbClr val="FFC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églalap 21">
            <a:extLst>
              <a:ext uri="{FF2B5EF4-FFF2-40B4-BE49-F238E27FC236}">
                <a16:creationId xmlns:a16="http://schemas.microsoft.com/office/drawing/2014/main" id="{3D0324A0-3BF1-44EB-B3E0-C4A8D6BE56B0}"/>
              </a:ext>
            </a:extLst>
          </p:cNvPr>
          <p:cNvSpPr/>
          <p:nvPr/>
        </p:nvSpPr>
        <p:spPr>
          <a:xfrm>
            <a:off x="942250" y="4143005"/>
            <a:ext cx="275017" cy="245107"/>
          </a:xfrm>
          <a:prstGeom prst="rect">
            <a:avLst/>
          </a:prstGeom>
          <a:solidFill>
            <a:srgbClr val="FFC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75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9C43EB-5DAB-4E6A-9EC2-777181BB936C}"/>
              </a:ext>
            </a:extLst>
          </p:cNvPr>
          <p:cNvSpPr>
            <a:spLocks noGrp="1"/>
          </p:cNvSpPr>
          <p:nvPr>
            <p:ph type="title"/>
          </p:nvPr>
        </p:nvSpPr>
        <p:spPr/>
        <p:txBody>
          <a:bodyPr/>
          <a:lstStyle/>
          <a:p>
            <a:r>
              <a:rPr lang="en-US" dirty="0"/>
              <a:t>Article 101(1) TFEU</a:t>
            </a:r>
          </a:p>
        </p:txBody>
      </p:sp>
      <p:sp>
        <p:nvSpPr>
          <p:cNvPr id="3" name="Tartalom helye 2">
            <a:extLst>
              <a:ext uri="{FF2B5EF4-FFF2-40B4-BE49-F238E27FC236}">
                <a16:creationId xmlns:a16="http://schemas.microsoft.com/office/drawing/2014/main" id="{4E517CB0-69A6-40BA-95A5-D75B7C188947}"/>
              </a:ext>
            </a:extLst>
          </p:cNvPr>
          <p:cNvSpPr>
            <a:spLocks noGrp="1"/>
          </p:cNvSpPr>
          <p:nvPr>
            <p:ph idx="1"/>
          </p:nvPr>
        </p:nvSpPr>
        <p:spPr/>
        <p:txBody>
          <a:bodyPr>
            <a:normAutofit fontScale="92500"/>
          </a:bodyPr>
          <a:lstStyle/>
          <a:p>
            <a:pPr marL="0" indent="0" algn="ctr">
              <a:buNone/>
            </a:pPr>
            <a:r>
              <a:rPr lang="en-US" i="1" dirty="0"/>
              <a:t>„The following shall be prohibited as incompatible with the internal market: all agreements between undertakings, decisions by associations of undertakings and concerted practices which may affect trade between Member States and which have as their object or effect the prevention, restriction or distortion of competition within the internal market”</a:t>
            </a:r>
            <a:endParaRPr lang="hu-HU" i="1" dirty="0"/>
          </a:p>
          <a:p>
            <a:pPr marL="0" indent="0" algn="ctr">
              <a:buNone/>
            </a:pPr>
            <a:endParaRPr lang="en-US" dirty="0"/>
          </a:p>
          <a:p>
            <a:pPr marL="514350" indent="-514350" algn="ctr">
              <a:buAutoNum type="arabicPeriod"/>
            </a:pPr>
            <a:r>
              <a:rPr lang="en-US" dirty="0"/>
              <a:t>Undertaking and associations of undertakings</a:t>
            </a:r>
          </a:p>
          <a:p>
            <a:pPr marL="514350" indent="-514350" algn="ctr">
              <a:buAutoNum type="arabicPeriod"/>
            </a:pPr>
            <a:r>
              <a:rPr lang="en-US" dirty="0"/>
              <a:t>Agreements, decisions and </a:t>
            </a:r>
            <a:r>
              <a:rPr lang="en-US" dirty="0" err="1"/>
              <a:t>concer</a:t>
            </a:r>
            <a:r>
              <a:rPr lang="hu-HU" dirty="0"/>
              <a:t>t</a:t>
            </a:r>
            <a:r>
              <a:rPr lang="en-US" dirty="0"/>
              <a:t>ed practices</a:t>
            </a:r>
          </a:p>
          <a:p>
            <a:pPr marL="514350" indent="-514350" algn="ctr">
              <a:buAutoNum type="arabicPeriod"/>
            </a:pPr>
            <a:r>
              <a:rPr lang="en-US" dirty="0"/>
              <a:t>Object or effect</a:t>
            </a:r>
          </a:p>
          <a:p>
            <a:pPr marL="514350" indent="-514350" algn="ctr">
              <a:buAutoNum type="arabicPeriod"/>
            </a:pPr>
            <a:r>
              <a:rPr lang="en-US" dirty="0"/>
              <a:t>Affect trade between MS</a:t>
            </a:r>
          </a:p>
        </p:txBody>
      </p:sp>
    </p:spTree>
    <p:extLst>
      <p:ext uri="{BB962C8B-B14F-4D97-AF65-F5344CB8AC3E}">
        <p14:creationId xmlns:p14="http://schemas.microsoft.com/office/powerpoint/2010/main" val="1903034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5AECFFF-5998-48BA-B840-AD5073BB1E4A}"/>
              </a:ext>
            </a:extLst>
          </p:cNvPr>
          <p:cNvSpPr>
            <a:spLocks noGrp="1"/>
          </p:cNvSpPr>
          <p:nvPr>
            <p:ph type="title"/>
          </p:nvPr>
        </p:nvSpPr>
        <p:spPr/>
        <p:txBody>
          <a:bodyPr/>
          <a:lstStyle/>
          <a:p>
            <a:r>
              <a:rPr lang="en-US" dirty="0"/>
              <a:t>Undertaking</a:t>
            </a:r>
          </a:p>
        </p:txBody>
      </p:sp>
      <p:sp>
        <p:nvSpPr>
          <p:cNvPr id="3" name="Tartalom helye 2">
            <a:extLst>
              <a:ext uri="{FF2B5EF4-FFF2-40B4-BE49-F238E27FC236}">
                <a16:creationId xmlns:a16="http://schemas.microsoft.com/office/drawing/2014/main" id="{EE098690-985A-463A-AD29-FACBFCB01C0B}"/>
              </a:ext>
            </a:extLst>
          </p:cNvPr>
          <p:cNvSpPr>
            <a:spLocks noGrp="1"/>
          </p:cNvSpPr>
          <p:nvPr>
            <p:ph idx="1"/>
          </p:nvPr>
        </p:nvSpPr>
        <p:spPr>
          <a:xfrm>
            <a:off x="838200" y="1359074"/>
            <a:ext cx="10515600" cy="5317299"/>
          </a:xfrm>
        </p:spPr>
        <p:txBody>
          <a:bodyPr>
            <a:normAutofit fontScale="85000" lnSpcReduction="20000"/>
          </a:bodyPr>
          <a:lstStyle/>
          <a:p>
            <a:r>
              <a:rPr lang="en-US" dirty="0"/>
              <a:t>Perpetrator of an infringement</a:t>
            </a:r>
          </a:p>
          <a:p>
            <a:r>
              <a:rPr lang="en-US" dirty="0"/>
              <a:t>Its responsibility the distortion of </a:t>
            </a:r>
            <a:r>
              <a:rPr lang="en-US" dirty="0" err="1"/>
              <a:t>competitio</a:t>
            </a:r>
            <a:r>
              <a:rPr lang="hu-HU" dirty="0"/>
              <a:t>n</a:t>
            </a:r>
          </a:p>
          <a:p>
            <a:endParaRPr lang="en-US" dirty="0"/>
          </a:p>
          <a:p>
            <a:pPr marL="0" indent="0" algn="ctr">
              <a:buNone/>
            </a:pPr>
            <a:r>
              <a:rPr lang="en-US" dirty="0"/>
              <a:t>„</a:t>
            </a:r>
            <a:r>
              <a:rPr lang="en-US" i="1" dirty="0"/>
              <a:t>the concept of an undertaking encompasses e</a:t>
            </a:r>
            <a:r>
              <a:rPr lang="hu-HU" i="1" dirty="0"/>
              <a:t>v</a:t>
            </a:r>
            <a:r>
              <a:rPr lang="en-US" i="1" dirty="0" err="1"/>
              <a:t>ery</a:t>
            </a:r>
            <a:r>
              <a:rPr lang="en-US" i="1" dirty="0"/>
              <a:t> entity </a:t>
            </a:r>
            <a:r>
              <a:rPr lang="en-US" b="1" i="1" dirty="0">
                <a:solidFill>
                  <a:srgbClr val="00B0F0"/>
                </a:solidFill>
              </a:rPr>
              <a:t>engaged in an economic activity </a:t>
            </a:r>
            <a:r>
              <a:rPr lang="en-US" i="1" dirty="0"/>
              <a:t>regardless of the legal status of the entity and </a:t>
            </a:r>
            <a:r>
              <a:rPr lang="en-US" i="1" dirty="0" err="1"/>
              <a:t>th</a:t>
            </a:r>
            <a:r>
              <a:rPr lang="hu-HU" i="1" dirty="0"/>
              <a:t>e</a:t>
            </a:r>
            <a:r>
              <a:rPr lang="en-US" i="1" dirty="0"/>
              <a:t> way in which is it financed”</a:t>
            </a:r>
            <a:r>
              <a:rPr lang="en-US" sz="2100" i="1" dirty="0"/>
              <a:t> </a:t>
            </a:r>
            <a:r>
              <a:rPr lang="en-US" sz="2100" dirty="0"/>
              <a:t>(</a:t>
            </a:r>
            <a:r>
              <a:rPr lang="en-US" sz="2100" dirty="0" err="1"/>
              <a:t>Höfner</a:t>
            </a:r>
            <a:r>
              <a:rPr lang="en-US" sz="2100" dirty="0"/>
              <a:t> and </a:t>
            </a:r>
            <a:r>
              <a:rPr lang="en-US" sz="2100" dirty="0" err="1"/>
              <a:t>Elser</a:t>
            </a:r>
            <a:r>
              <a:rPr lang="en-US" sz="2100" dirty="0"/>
              <a:t> v </a:t>
            </a:r>
            <a:r>
              <a:rPr lang="en-US" sz="2100" dirty="0" err="1"/>
              <a:t>Macrotron</a:t>
            </a:r>
            <a:r>
              <a:rPr lang="en-US" sz="2100" dirty="0"/>
              <a:t> GmbH Case C-41/90)</a:t>
            </a:r>
          </a:p>
          <a:p>
            <a:pPr marL="0" indent="0" algn="ctr">
              <a:buNone/>
            </a:pPr>
            <a:r>
              <a:rPr lang="en-US" dirty="0"/>
              <a:t>„</a:t>
            </a:r>
            <a:r>
              <a:rPr lang="en-US" i="1" dirty="0"/>
              <a:t>an activity consisting offering goods or services on a given market”</a:t>
            </a:r>
            <a:r>
              <a:rPr lang="en-US" dirty="0"/>
              <a:t> </a:t>
            </a:r>
            <a:r>
              <a:rPr lang="en-US" sz="2100" dirty="0"/>
              <a:t>(Lithuanian Chamber of Notaries Case C-128/21)</a:t>
            </a:r>
            <a:endParaRPr lang="hu-HU" sz="2100" dirty="0"/>
          </a:p>
          <a:p>
            <a:endParaRPr lang="en-US" dirty="0"/>
          </a:p>
          <a:p>
            <a:r>
              <a:rPr lang="en-US" dirty="0"/>
              <a:t>Functional approach</a:t>
            </a:r>
          </a:p>
          <a:p>
            <a:r>
              <a:rPr lang="en-US" dirty="0"/>
              <a:t>No need for a profit-motive or economic purpose</a:t>
            </a:r>
          </a:p>
          <a:p>
            <a:r>
              <a:rPr lang="en-US" dirty="0"/>
              <a:t>Legal form is irrelevant</a:t>
            </a:r>
          </a:p>
          <a:p>
            <a:r>
              <a:rPr lang="en-US" dirty="0"/>
              <a:t>Not economic activity: solidarity; exercise of the power of a public authority; ancillary behavior of procurement</a:t>
            </a:r>
          </a:p>
          <a:p>
            <a:r>
              <a:rPr lang="en-US" dirty="0"/>
              <a:t>Interesting cases: professions; employees; trade unions</a:t>
            </a:r>
          </a:p>
        </p:txBody>
      </p:sp>
    </p:spTree>
    <p:extLst>
      <p:ext uri="{BB962C8B-B14F-4D97-AF65-F5344CB8AC3E}">
        <p14:creationId xmlns:p14="http://schemas.microsoft.com/office/powerpoint/2010/main" val="356853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45B948-9640-4E04-8A96-7A24660D6AB1}"/>
              </a:ext>
            </a:extLst>
          </p:cNvPr>
          <p:cNvSpPr>
            <a:spLocks noGrp="1"/>
          </p:cNvSpPr>
          <p:nvPr>
            <p:ph type="title"/>
          </p:nvPr>
        </p:nvSpPr>
        <p:spPr/>
        <p:txBody>
          <a:bodyPr/>
          <a:lstStyle/>
          <a:p>
            <a:r>
              <a:rPr lang="en-US"/>
              <a:t>Associations of undertakings</a:t>
            </a:r>
          </a:p>
        </p:txBody>
      </p:sp>
      <p:sp>
        <p:nvSpPr>
          <p:cNvPr id="3" name="Tartalom helye 2">
            <a:extLst>
              <a:ext uri="{FF2B5EF4-FFF2-40B4-BE49-F238E27FC236}">
                <a16:creationId xmlns:a16="http://schemas.microsoft.com/office/drawing/2014/main" id="{44D1E19D-1854-4BCF-8DFC-F66CEFBF6E6B}"/>
              </a:ext>
            </a:extLst>
          </p:cNvPr>
          <p:cNvSpPr>
            <a:spLocks noGrp="1"/>
          </p:cNvSpPr>
          <p:nvPr>
            <p:ph idx="1"/>
          </p:nvPr>
        </p:nvSpPr>
        <p:spPr/>
        <p:txBody>
          <a:bodyPr/>
          <a:lstStyle/>
          <a:p>
            <a:pPr marL="0" indent="0" algn="ctr">
              <a:buNone/>
            </a:pPr>
            <a:r>
              <a:rPr lang="en-US" dirty="0"/>
              <a:t>„</a:t>
            </a:r>
            <a:r>
              <a:rPr lang="hu-HU" i="1" dirty="0"/>
              <a:t>…</a:t>
            </a:r>
            <a:r>
              <a:rPr lang="en-US" i="1" dirty="0"/>
              <a:t>Article 101(1) covers not only direct methods of coordinating conduct between undertakings (agreements and concerned practices) but also </a:t>
            </a:r>
            <a:r>
              <a:rPr lang="en-US" b="1" i="1" dirty="0">
                <a:solidFill>
                  <a:srgbClr val="00B0F0"/>
                </a:solidFill>
              </a:rPr>
              <a:t>institutionalized forms of cooperation</a:t>
            </a:r>
            <a:r>
              <a:rPr lang="en-US" i="1" dirty="0"/>
              <a:t>, that is to say, situations in which economic operators </a:t>
            </a:r>
            <a:r>
              <a:rPr lang="en-US" i="1" dirty="0">
                <a:solidFill>
                  <a:srgbClr val="00B0F0"/>
                </a:solidFill>
              </a:rPr>
              <a:t>act through a collective structure or a common body</a:t>
            </a:r>
            <a:r>
              <a:rPr lang="en-US" dirty="0"/>
              <a:t>” </a:t>
            </a:r>
            <a:r>
              <a:rPr lang="en-US" sz="2000" dirty="0"/>
              <a:t>(</a:t>
            </a:r>
            <a:r>
              <a:rPr lang="en-US" sz="2000" dirty="0" err="1"/>
              <a:t>Wouters</a:t>
            </a:r>
            <a:r>
              <a:rPr lang="en-US" sz="2000" dirty="0"/>
              <a:t> Case C-309/99)</a:t>
            </a:r>
            <a:endParaRPr lang="hu-HU" sz="2000" dirty="0"/>
          </a:p>
          <a:p>
            <a:pPr marL="0" indent="0" algn="ctr">
              <a:buNone/>
            </a:pPr>
            <a:endParaRPr lang="en-US" dirty="0"/>
          </a:p>
          <a:p>
            <a:r>
              <a:rPr lang="en-US" dirty="0"/>
              <a:t> </a:t>
            </a:r>
            <a:r>
              <a:rPr lang="en-US" dirty="0">
                <a:solidFill>
                  <a:srgbClr val="FF0000"/>
                </a:solidFill>
              </a:rPr>
              <a:t>x</a:t>
            </a:r>
            <a:r>
              <a:rPr lang="en-US" dirty="0"/>
              <a:t> formally approved by a public authority</a:t>
            </a:r>
          </a:p>
          <a:p>
            <a:r>
              <a:rPr lang="en-US" dirty="0"/>
              <a:t> </a:t>
            </a:r>
            <a:r>
              <a:rPr lang="en-US" dirty="0">
                <a:solidFill>
                  <a:srgbClr val="FF0000"/>
                </a:solidFill>
              </a:rPr>
              <a:t>x </a:t>
            </a:r>
            <a:r>
              <a:rPr lang="en-US" dirty="0"/>
              <a:t>members are appointed by the state</a:t>
            </a:r>
          </a:p>
          <a:p>
            <a:r>
              <a:rPr lang="en-US" dirty="0"/>
              <a:t>„act as an association” </a:t>
            </a:r>
            <a:r>
              <a:rPr lang="en-US" sz="2000" dirty="0"/>
              <a:t>(MasterCard Inc v Commission Case C-382/12)</a:t>
            </a:r>
            <a:endParaRPr lang="en-US" dirty="0"/>
          </a:p>
        </p:txBody>
      </p:sp>
    </p:spTree>
    <p:extLst>
      <p:ext uri="{BB962C8B-B14F-4D97-AF65-F5344CB8AC3E}">
        <p14:creationId xmlns:p14="http://schemas.microsoft.com/office/powerpoint/2010/main" val="233457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F6E792-52D6-4DEB-ADC7-3F8CEC0DE0F0}"/>
              </a:ext>
            </a:extLst>
          </p:cNvPr>
          <p:cNvSpPr>
            <a:spLocks noGrp="1"/>
          </p:cNvSpPr>
          <p:nvPr>
            <p:ph type="title"/>
          </p:nvPr>
        </p:nvSpPr>
        <p:spPr>
          <a:xfrm>
            <a:off x="838200" y="139982"/>
            <a:ext cx="10515600" cy="1325563"/>
          </a:xfrm>
        </p:spPr>
        <p:txBody>
          <a:bodyPr/>
          <a:lstStyle/>
          <a:p>
            <a:r>
              <a:rPr lang="en-US"/>
              <a:t>The „single economic entity” doctrine</a:t>
            </a:r>
          </a:p>
        </p:txBody>
      </p:sp>
      <p:sp>
        <p:nvSpPr>
          <p:cNvPr id="3" name="Tartalom helye 2">
            <a:extLst>
              <a:ext uri="{FF2B5EF4-FFF2-40B4-BE49-F238E27FC236}">
                <a16:creationId xmlns:a16="http://schemas.microsoft.com/office/drawing/2014/main" id="{4B9175C4-4040-45D9-8A63-1022490AC49E}"/>
              </a:ext>
            </a:extLst>
          </p:cNvPr>
          <p:cNvSpPr>
            <a:spLocks noGrp="1"/>
          </p:cNvSpPr>
          <p:nvPr>
            <p:ph idx="1"/>
          </p:nvPr>
        </p:nvSpPr>
        <p:spPr>
          <a:xfrm>
            <a:off x="838200" y="1465545"/>
            <a:ext cx="10515600" cy="5091830"/>
          </a:xfrm>
        </p:spPr>
        <p:txBody>
          <a:bodyPr>
            <a:normAutofit fontScale="77500" lnSpcReduction="20000"/>
          </a:bodyPr>
          <a:lstStyle/>
          <a:p>
            <a:r>
              <a:rPr lang="en-US"/>
              <a:t>Art 101(1) does not apply to agreements between 2 or more legal persons that form a single economic entity</a:t>
            </a:r>
          </a:p>
          <a:p>
            <a:r>
              <a:rPr lang="en-US" i="1"/>
              <a:t>„ consist of a unitary organisation of personal, tangible and intangible elements, which pursue a specific economic aim on a long-term basis” </a:t>
            </a:r>
            <a:r>
              <a:rPr lang="en-US" sz="2100"/>
              <a:t>(Sumal SL v Mercedes Benz Trucks Espana SL Case C-882/19)</a:t>
            </a:r>
          </a:p>
          <a:p>
            <a:r>
              <a:rPr lang="en-US"/>
              <a:t>Collectively they comprise a single undertaking: the relationship is so close</a:t>
            </a:r>
          </a:p>
          <a:p>
            <a:r>
              <a:rPr lang="en-US"/>
              <a:t>There is no „between” – internal allocation of functions</a:t>
            </a:r>
          </a:p>
          <a:p>
            <a:endParaRPr lang="en-US"/>
          </a:p>
          <a:p>
            <a:r>
              <a:rPr lang="en-US"/>
              <a:t>Key case: </a:t>
            </a:r>
            <a:r>
              <a:rPr lang="en-US">
                <a:solidFill>
                  <a:srgbClr val="00B0F0"/>
                </a:solidFill>
              </a:rPr>
              <a:t>Viho v Commission </a:t>
            </a:r>
            <a:r>
              <a:rPr lang="en-US"/>
              <a:t>(Case T-102/92)</a:t>
            </a:r>
          </a:p>
          <a:p>
            <a:pPr lvl="1"/>
            <a:r>
              <a:rPr lang="en-US" sz="3000"/>
              <a:t>Subsidiaries do not enjoy real autonomy</a:t>
            </a:r>
          </a:p>
          <a:p>
            <a:pPr lvl="1"/>
            <a:endParaRPr lang="en-US" sz="3000"/>
          </a:p>
          <a:p>
            <a:pPr marL="457200" lvl="1" indent="0" algn="ctr">
              <a:buNone/>
            </a:pPr>
            <a:r>
              <a:rPr lang="en-US" sz="3000" b="1" i="1">
                <a:solidFill>
                  <a:srgbClr val="00B0F0"/>
                </a:solidFill>
              </a:rPr>
              <a:t>„when a company exercises decisive influence over another company”</a:t>
            </a:r>
          </a:p>
          <a:p>
            <a:pPr marL="457200" lvl="1" indent="0" algn="ctr">
              <a:buNone/>
            </a:pPr>
            <a:endParaRPr lang="en-US" sz="3000" i="1"/>
          </a:p>
          <a:p>
            <a:r>
              <a:rPr lang="en-US"/>
              <a:t>Parent company could be liable</a:t>
            </a:r>
          </a:p>
          <a:p>
            <a:r>
              <a:rPr lang="en-US">
                <a:solidFill>
                  <a:srgbClr val="00B0F0"/>
                </a:solidFill>
              </a:rPr>
              <a:t>Akzo</a:t>
            </a:r>
            <a:r>
              <a:rPr lang="en-US"/>
              <a:t> (rebuttable) presumption: parent company with „all or almost all” of the shares</a:t>
            </a:r>
          </a:p>
        </p:txBody>
      </p:sp>
    </p:spTree>
    <p:extLst>
      <p:ext uri="{BB962C8B-B14F-4D97-AF65-F5344CB8AC3E}">
        <p14:creationId xmlns:p14="http://schemas.microsoft.com/office/powerpoint/2010/main" val="1803396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C48585-7D5B-42FD-9E7C-3D51BFEB6AD1}"/>
              </a:ext>
            </a:extLst>
          </p:cNvPr>
          <p:cNvSpPr>
            <a:spLocks noGrp="1"/>
          </p:cNvSpPr>
          <p:nvPr>
            <p:ph type="title"/>
          </p:nvPr>
        </p:nvSpPr>
        <p:spPr/>
        <p:txBody>
          <a:bodyPr/>
          <a:lstStyle/>
          <a:p>
            <a:r>
              <a:rPr lang="en-US" dirty="0"/>
              <a:t>What if…?</a:t>
            </a:r>
          </a:p>
        </p:txBody>
      </p:sp>
      <p:sp>
        <p:nvSpPr>
          <p:cNvPr id="3" name="Tartalom helye 2">
            <a:extLst>
              <a:ext uri="{FF2B5EF4-FFF2-40B4-BE49-F238E27FC236}">
                <a16:creationId xmlns:a16="http://schemas.microsoft.com/office/drawing/2014/main" id="{A645A721-29EE-4607-8453-A5601C4CC6C0}"/>
              </a:ext>
            </a:extLst>
          </p:cNvPr>
          <p:cNvSpPr>
            <a:spLocks noGrp="1"/>
          </p:cNvSpPr>
          <p:nvPr>
            <p:ph idx="1"/>
          </p:nvPr>
        </p:nvSpPr>
        <p:spPr/>
        <p:txBody>
          <a:bodyPr/>
          <a:lstStyle/>
          <a:p>
            <a:r>
              <a:rPr lang="en-US" dirty="0"/>
              <a:t>What happens if the entity that controls an undertaking at the time of the Commissions decision is different from the entity that committed the infringement?</a:t>
            </a:r>
          </a:p>
          <a:p>
            <a:r>
              <a:rPr lang="en-US" dirty="0">
                <a:solidFill>
                  <a:srgbClr val="00B0F0"/>
                </a:solidFill>
              </a:rPr>
              <a:t>Successor is liable if: functional and economic continuity</a:t>
            </a:r>
          </a:p>
          <a:p>
            <a:endParaRPr lang="en-US" dirty="0">
              <a:solidFill>
                <a:srgbClr val="00B0F0"/>
              </a:solidFill>
            </a:endParaRPr>
          </a:p>
          <a:p>
            <a:r>
              <a:rPr lang="en-US" dirty="0"/>
              <a:t>What if one undertaking commits an infringement, but then sells the business that was responsible for the infringement to a third party?</a:t>
            </a:r>
          </a:p>
          <a:p>
            <a:r>
              <a:rPr lang="en-US" dirty="0">
                <a:solidFill>
                  <a:srgbClr val="00B0F0"/>
                </a:solidFill>
              </a:rPr>
              <a:t>If original still in existence, it remains liable, not the acquirer</a:t>
            </a:r>
          </a:p>
          <a:p>
            <a:pPr lvl="1"/>
            <a:r>
              <a:rPr lang="en-US" dirty="0">
                <a:solidFill>
                  <a:srgbClr val="00B0F0"/>
                </a:solidFill>
              </a:rPr>
              <a:t>But: ceased to exists or no longer economic activity </a:t>
            </a:r>
            <a:r>
              <a:rPr lang="en-US" dirty="0">
                <a:solidFill>
                  <a:srgbClr val="00B0F0"/>
                </a:solidFill>
                <a:sym typeface="Wingdings" panose="05000000000000000000" pitchFamily="2" charset="2"/>
              </a:rPr>
              <a:t> acquirer</a:t>
            </a:r>
            <a:endParaRPr lang="en-US" dirty="0">
              <a:solidFill>
                <a:srgbClr val="00B0F0"/>
              </a:solidFill>
            </a:endParaRPr>
          </a:p>
        </p:txBody>
      </p:sp>
    </p:spTree>
    <p:extLst>
      <p:ext uri="{BB962C8B-B14F-4D97-AF65-F5344CB8AC3E}">
        <p14:creationId xmlns:p14="http://schemas.microsoft.com/office/powerpoint/2010/main" val="30448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019C9B-E469-4840-B1EE-9531EB242283}"/>
              </a:ext>
            </a:extLst>
          </p:cNvPr>
          <p:cNvSpPr>
            <a:spLocks noGrp="1"/>
          </p:cNvSpPr>
          <p:nvPr>
            <p:ph type="title"/>
          </p:nvPr>
        </p:nvSpPr>
        <p:spPr/>
        <p:txBody>
          <a:bodyPr/>
          <a:lstStyle/>
          <a:p>
            <a:r>
              <a:rPr lang="en-US"/>
              <a:t>Agreements</a:t>
            </a:r>
          </a:p>
        </p:txBody>
      </p:sp>
      <p:sp>
        <p:nvSpPr>
          <p:cNvPr id="3" name="Tartalom helye 2">
            <a:extLst>
              <a:ext uri="{FF2B5EF4-FFF2-40B4-BE49-F238E27FC236}">
                <a16:creationId xmlns:a16="http://schemas.microsoft.com/office/drawing/2014/main" id="{81AEDDFB-DD9B-4B7B-8559-01CD8C441B97}"/>
              </a:ext>
            </a:extLst>
          </p:cNvPr>
          <p:cNvSpPr>
            <a:spLocks noGrp="1"/>
          </p:cNvSpPr>
          <p:nvPr>
            <p:ph idx="1"/>
          </p:nvPr>
        </p:nvSpPr>
        <p:spPr/>
        <p:txBody>
          <a:bodyPr/>
          <a:lstStyle/>
          <a:p>
            <a:pPr marL="0" indent="0" algn="ctr">
              <a:buNone/>
            </a:pPr>
            <a:r>
              <a:rPr lang="en-US" i="1"/>
              <a:t>„centers around the existence of </a:t>
            </a:r>
            <a:r>
              <a:rPr lang="en-US" b="1" i="1">
                <a:solidFill>
                  <a:srgbClr val="00B0F0"/>
                </a:solidFill>
              </a:rPr>
              <a:t>a concurrence of wills </a:t>
            </a:r>
            <a:r>
              <a:rPr lang="en-US" i="1"/>
              <a:t>between at least two parties, the form in which it is manifested being unimportant so long as it constitutes the faithful expression of the parties' intention” </a:t>
            </a:r>
            <a:r>
              <a:rPr lang="en-US" sz="2000"/>
              <a:t>(Bayer v Commission Case T-41/96)</a:t>
            </a:r>
          </a:p>
          <a:p>
            <a:pPr>
              <a:buFontTx/>
              <a:buChar char="-"/>
            </a:pPr>
            <a:r>
              <a:rPr lang="en-US" sz="2400"/>
              <a:t>Evidence that an agreement was concluded</a:t>
            </a:r>
          </a:p>
          <a:p>
            <a:pPr>
              <a:buFontTx/>
              <a:buChar char="-"/>
            </a:pPr>
            <a:r>
              <a:rPr lang="en-US" sz="2400"/>
              <a:t> </a:t>
            </a:r>
            <a:r>
              <a:rPr lang="en-US" sz="2400">
                <a:solidFill>
                  <a:srgbClr val="FF0000"/>
                </a:solidFill>
              </a:rPr>
              <a:t>x</a:t>
            </a:r>
            <a:r>
              <a:rPr lang="en-US" sz="2400"/>
              <a:t> specifiy mechanism by the object was to be attained</a:t>
            </a:r>
          </a:p>
          <a:p>
            <a:pPr>
              <a:buFontTx/>
              <a:buChar char="-"/>
            </a:pPr>
            <a:r>
              <a:rPr lang="en-US" sz="2400"/>
              <a:t>through indicia</a:t>
            </a:r>
          </a:p>
          <a:p>
            <a:pPr lvl="1">
              <a:buFontTx/>
              <a:buChar char="-"/>
            </a:pPr>
            <a:r>
              <a:rPr lang="en-US" sz="2000"/>
              <a:t>They are objective and consistent</a:t>
            </a:r>
          </a:p>
          <a:p>
            <a:pPr lvl="1">
              <a:buFontTx/>
              <a:buChar char="-"/>
            </a:pPr>
            <a:r>
              <a:rPr lang="en-US" sz="2000"/>
              <a:t>Taken together, in the absence of another plausible explanation</a:t>
            </a:r>
          </a:p>
          <a:p>
            <a:pPr>
              <a:buFontTx/>
              <a:buChar char="-"/>
            </a:pPr>
            <a:r>
              <a:rPr lang="en-US" sz="2400"/>
              <a:t>Collusive behaviour</a:t>
            </a:r>
          </a:p>
        </p:txBody>
      </p:sp>
    </p:spTree>
    <p:extLst>
      <p:ext uri="{BB962C8B-B14F-4D97-AF65-F5344CB8AC3E}">
        <p14:creationId xmlns:p14="http://schemas.microsoft.com/office/powerpoint/2010/main" val="107805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10F8774-BFA5-4E1F-AA10-02A7A03FBD99}"/>
              </a:ext>
            </a:extLst>
          </p:cNvPr>
          <p:cNvSpPr>
            <a:spLocks noGrp="1"/>
          </p:cNvSpPr>
          <p:nvPr>
            <p:ph type="title"/>
          </p:nvPr>
        </p:nvSpPr>
        <p:spPr/>
        <p:txBody>
          <a:bodyPr/>
          <a:lstStyle/>
          <a:p>
            <a:r>
              <a:rPr lang="en-US"/>
              <a:t>Examples of agreements</a:t>
            </a:r>
          </a:p>
        </p:txBody>
      </p:sp>
      <p:sp>
        <p:nvSpPr>
          <p:cNvPr id="3" name="Tartalom helye 2">
            <a:extLst>
              <a:ext uri="{FF2B5EF4-FFF2-40B4-BE49-F238E27FC236}">
                <a16:creationId xmlns:a16="http://schemas.microsoft.com/office/drawing/2014/main" id="{1218C92B-725E-465C-ABFD-5B8EFA25F19E}"/>
              </a:ext>
            </a:extLst>
          </p:cNvPr>
          <p:cNvSpPr>
            <a:spLocks noGrp="1"/>
          </p:cNvSpPr>
          <p:nvPr>
            <p:ph idx="1"/>
          </p:nvPr>
        </p:nvSpPr>
        <p:spPr/>
        <p:txBody>
          <a:bodyPr>
            <a:normAutofit fontScale="85000" lnSpcReduction="20000"/>
          </a:bodyPr>
          <a:lstStyle/>
          <a:p>
            <a:r>
              <a:rPr lang="en-US"/>
              <a:t>Legal contract</a:t>
            </a:r>
          </a:p>
          <a:p>
            <a:r>
              <a:rPr lang="en-US"/>
              <a:t>Trade mark delimitation agreement</a:t>
            </a:r>
          </a:p>
          <a:p>
            <a:r>
              <a:rPr lang="en-US"/>
              <a:t>Settlement of a patent action</a:t>
            </a:r>
          </a:p>
          <a:p>
            <a:r>
              <a:rPr lang="en-US"/>
              <a:t>„Gentlemen’s agreement”</a:t>
            </a:r>
          </a:p>
          <a:p>
            <a:r>
              <a:rPr lang="en-US"/>
              <a:t>A protocol</a:t>
            </a:r>
          </a:p>
          <a:p>
            <a:r>
              <a:rPr lang="en-US"/>
              <a:t>Oral agreement</a:t>
            </a:r>
          </a:p>
          <a:p>
            <a:r>
              <a:rPr lang="en-US"/>
              <a:t>Contractual terms and conditions in a standard-form contract</a:t>
            </a:r>
          </a:p>
          <a:p>
            <a:r>
              <a:rPr lang="en-US"/>
              <a:t>Expired agreement if the effect could still be felt</a:t>
            </a:r>
          </a:p>
          <a:p>
            <a:r>
              <a:rPr lang="en-US"/>
              <a:t>Constitution of a trade association</a:t>
            </a:r>
          </a:p>
          <a:p>
            <a:r>
              <a:rPr lang="en-US"/>
              <a:t>Guidelines</a:t>
            </a:r>
          </a:p>
          <a:p>
            <a:r>
              <a:rPr lang="en-US"/>
              <a:t>Etc.</a:t>
            </a:r>
          </a:p>
        </p:txBody>
      </p:sp>
    </p:spTree>
    <p:extLst>
      <p:ext uri="{BB962C8B-B14F-4D97-AF65-F5344CB8AC3E}">
        <p14:creationId xmlns:p14="http://schemas.microsoft.com/office/powerpoint/2010/main" val="758614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68DA79-2A37-430F-9FC1-EB65D8AD665E}"/>
              </a:ext>
            </a:extLst>
          </p:cNvPr>
          <p:cNvSpPr>
            <a:spLocks noGrp="1"/>
          </p:cNvSpPr>
          <p:nvPr>
            <p:ph type="title"/>
          </p:nvPr>
        </p:nvSpPr>
        <p:spPr/>
        <p:txBody>
          <a:bodyPr/>
          <a:lstStyle/>
          <a:p>
            <a:r>
              <a:rPr lang="en-US"/>
              <a:t>Decision by associations of undertakings</a:t>
            </a:r>
          </a:p>
        </p:txBody>
      </p:sp>
      <p:sp>
        <p:nvSpPr>
          <p:cNvPr id="3" name="Tartalom helye 2">
            <a:extLst>
              <a:ext uri="{FF2B5EF4-FFF2-40B4-BE49-F238E27FC236}">
                <a16:creationId xmlns:a16="http://schemas.microsoft.com/office/drawing/2014/main" id="{D594F057-1802-4EEA-843F-0ED03AE3ED55}"/>
              </a:ext>
            </a:extLst>
          </p:cNvPr>
          <p:cNvSpPr>
            <a:spLocks noGrp="1"/>
          </p:cNvSpPr>
          <p:nvPr>
            <p:ph idx="1"/>
          </p:nvPr>
        </p:nvSpPr>
        <p:spPr/>
        <p:txBody>
          <a:bodyPr/>
          <a:lstStyle/>
          <a:p>
            <a:r>
              <a:rPr lang="en-US"/>
              <a:t>Wide meaning</a:t>
            </a:r>
          </a:p>
          <a:p>
            <a:r>
              <a:rPr lang="en-US"/>
              <a:t>Acts of an association that serves to coordinate the conduct of its members or those subject to its authority</a:t>
            </a:r>
          </a:p>
          <a:p>
            <a:pPr lvl="1"/>
            <a:r>
              <a:rPr lang="en-US"/>
              <a:t>Regulations governing the operation</a:t>
            </a:r>
          </a:p>
          <a:p>
            <a:pPr lvl="1"/>
            <a:r>
              <a:rPr lang="en-US"/>
              <a:t>Recommendations that members tend to comply</a:t>
            </a:r>
          </a:p>
          <a:p>
            <a:r>
              <a:rPr lang="en-US"/>
              <a:t>Does not matter if not bindig</a:t>
            </a:r>
          </a:p>
        </p:txBody>
      </p:sp>
    </p:spTree>
    <p:extLst>
      <p:ext uri="{BB962C8B-B14F-4D97-AF65-F5344CB8AC3E}">
        <p14:creationId xmlns:p14="http://schemas.microsoft.com/office/powerpoint/2010/main" val="65311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668DFA-06D0-4294-8A3E-8D68DA92D406}"/>
              </a:ext>
            </a:extLst>
          </p:cNvPr>
          <p:cNvSpPr>
            <a:spLocks noGrp="1"/>
          </p:cNvSpPr>
          <p:nvPr>
            <p:ph type="title"/>
          </p:nvPr>
        </p:nvSpPr>
        <p:spPr/>
        <p:txBody>
          <a:bodyPr/>
          <a:lstStyle/>
          <a:p>
            <a:r>
              <a:rPr lang="en-US"/>
              <a:t>Concerted practices</a:t>
            </a:r>
          </a:p>
        </p:txBody>
      </p:sp>
      <p:sp>
        <p:nvSpPr>
          <p:cNvPr id="3" name="Tartalom helye 2">
            <a:extLst>
              <a:ext uri="{FF2B5EF4-FFF2-40B4-BE49-F238E27FC236}">
                <a16:creationId xmlns:a16="http://schemas.microsoft.com/office/drawing/2014/main" id="{46E00D79-5440-4948-BF98-A1C55D0327BC}"/>
              </a:ext>
            </a:extLst>
          </p:cNvPr>
          <p:cNvSpPr>
            <a:spLocks noGrp="1"/>
          </p:cNvSpPr>
          <p:nvPr>
            <p:ph idx="1"/>
          </p:nvPr>
        </p:nvSpPr>
        <p:spPr/>
        <p:txBody>
          <a:bodyPr>
            <a:normAutofit fontScale="92500" lnSpcReduction="20000"/>
          </a:bodyPr>
          <a:lstStyle/>
          <a:p>
            <a:r>
              <a:rPr lang="en-US" dirty="0"/>
              <a:t>Conduct which is not attributable to an agreement or a decision, but may amount to an infringement</a:t>
            </a:r>
          </a:p>
          <a:p>
            <a:r>
              <a:rPr lang="en-US" i="1" dirty="0"/>
              <a:t>„Coordination between undertakings which (…) </a:t>
            </a:r>
            <a:r>
              <a:rPr lang="en-US" b="1" i="1" dirty="0">
                <a:solidFill>
                  <a:srgbClr val="00B0F0"/>
                </a:solidFill>
              </a:rPr>
              <a:t>knowingly substitutes practical cooperation</a:t>
            </a:r>
            <a:r>
              <a:rPr lang="en-US" i="1" dirty="0"/>
              <a:t> between them for the risk of competition” </a:t>
            </a:r>
            <a:r>
              <a:rPr lang="en-US" sz="2000" dirty="0"/>
              <a:t>(Dyestuffs case)</a:t>
            </a:r>
          </a:p>
          <a:p>
            <a:r>
              <a:rPr lang="en-US" dirty="0"/>
              <a:t>„</a:t>
            </a:r>
            <a:r>
              <a:rPr lang="en-US" i="1" dirty="0"/>
              <a:t>Direct or indirect contact</a:t>
            </a:r>
            <a:r>
              <a:rPr lang="en-US" dirty="0"/>
              <a:t>” </a:t>
            </a:r>
            <a:r>
              <a:rPr lang="en-US" sz="2000" dirty="0"/>
              <a:t>(Sugar cartel case)</a:t>
            </a:r>
          </a:p>
          <a:p>
            <a:r>
              <a:rPr lang="en-US" dirty="0"/>
              <a:t>Does not need to be a plan verbally achieved</a:t>
            </a:r>
          </a:p>
          <a:p>
            <a:r>
              <a:rPr lang="en-US" dirty="0"/>
              <a:t>Reciprocity: „</a:t>
            </a:r>
            <a:r>
              <a:rPr lang="en-US" i="1" dirty="0"/>
              <a:t>A discloses its future intentions or conduct on the market to B when B requests it or at least accepts it”</a:t>
            </a:r>
            <a:r>
              <a:rPr lang="en-US" dirty="0"/>
              <a:t> </a:t>
            </a:r>
            <a:r>
              <a:rPr lang="en-US" sz="2000" dirty="0"/>
              <a:t>(</a:t>
            </a:r>
            <a:r>
              <a:rPr lang="en-US" sz="2000" dirty="0" err="1"/>
              <a:t>Cimenteries</a:t>
            </a:r>
            <a:r>
              <a:rPr lang="en-US" sz="2000" dirty="0"/>
              <a:t> CBR SA v Commission Cases T-25/95)</a:t>
            </a:r>
          </a:p>
          <a:p>
            <a:r>
              <a:rPr lang="en-US" dirty="0" err="1"/>
              <a:t>Anic</a:t>
            </a:r>
            <a:r>
              <a:rPr lang="en-US" dirty="0"/>
              <a:t> presumption of „</a:t>
            </a:r>
            <a:r>
              <a:rPr lang="en-US" i="1" dirty="0"/>
              <a:t>casual connection</a:t>
            </a:r>
            <a:r>
              <a:rPr lang="en-US" dirty="0"/>
              <a:t>”: after making contact, such common conduct will follow</a:t>
            </a:r>
          </a:p>
        </p:txBody>
      </p:sp>
    </p:spTree>
    <p:extLst>
      <p:ext uri="{BB962C8B-B14F-4D97-AF65-F5344CB8AC3E}">
        <p14:creationId xmlns:p14="http://schemas.microsoft.com/office/powerpoint/2010/main" val="238619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82381E-5C4A-455C-AA35-6EAD4E6DA0A2}"/>
              </a:ext>
            </a:extLst>
          </p:cNvPr>
          <p:cNvSpPr>
            <a:spLocks noGrp="1"/>
          </p:cNvSpPr>
          <p:nvPr>
            <p:ph type="title"/>
          </p:nvPr>
        </p:nvSpPr>
        <p:spPr/>
        <p:txBody>
          <a:bodyPr/>
          <a:lstStyle/>
          <a:p>
            <a:r>
              <a:rPr lang="en-US" dirty="0"/>
              <a:t>Why is competition good?</a:t>
            </a:r>
          </a:p>
        </p:txBody>
      </p:sp>
      <p:sp>
        <p:nvSpPr>
          <p:cNvPr id="3" name="Tartalom helye 2">
            <a:extLst>
              <a:ext uri="{FF2B5EF4-FFF2-40B4-BE49-F238E27FC236}">
                <a16:creationId xmlns:a16="http://schemas.microsoft.com/office/drawing/2014/main" id="{F451E610-423D-4C3F-B0B1-05EAF084F823}"/>
              </a:ext>
            </a:extLst>
          </p:cNvPr>
          <p:cNvSpPr>
            <a:spLocks noGrp="1"/>
          </p:cNvSpPr>
          <p:nvPr>
            <p:ph idx="1"/>
          </p:nvPr>
        </p:nvSpPr>
        <p:spPr/>
        <p:txBody>
          <a:bodyPr/>
          <a:lstStyle/>
          <a:p>
            <a:r>
              <a:rPr lang="en-US" dirty="0"/>
              <a:t>Benefits:</a:t>
            </a:r>
          </a:p>
          <a:p>
            <a:pPr lvl="1"/>
            <a:r>
              <a:rPr lang="en-US" dirty="0"/>
              <a:t>Lower prices</a:t>
            </a:r>
          </a:p>
          <a:p>
            <a:pPr lvl="1"/>
            <a:r>
              <a:rPr lang="en-US" dirty="0"/>
              <a:t>Greater efficiency</a:t>
            </a:r>
          </a:p>
          <a:p>
            <a:pPr lvl="1"/>
            <a:r>
              <a:rPr lang="en-US" dirty="0"/>
              <a:t>Better products (</a:t>
            </a:r>
            <a:r>
              <a:rPr lang="en-US" dirty="0" err="1"/>
              <a:t>ie</a:t>
            </a:r>
            <a:r>
              <a:rPr lang="en-US" dirty="0"/>
              <a:t>.: higher quality)</a:t>
            </a:r>
          </a:p>
          <a:p>
            <a:pPr lvl="1"/>
            <a:r>
              <a:rPr lang="en-US" dirty="0"/>
              <a:t>Innovation: new products, technologies, method of production</a:t>
            </a:r>
          </a:p>
          <a:p>
            <a:pPr lvl="1"/>
            <a:r>
              <a:rPr lang="en-US" dirty="0"/>
              <a:t>Wider choice for consumers</a:t>
            </a:r>
            <a:endParaRPr lang="hu-HU" dirty="0"/>
          </a:p>
          <a:p>
            <a:r>
              <a:rPr lang="en-US" i="1" dirty="0"/>
              <a:t>But</a:t>
            </a:r>
            <a:r>
              <a:rPr lang="en-US" dirty="0"/>
              <a:t>:</a:t>
            </a:r>
          </a:p>
          <a:p>
            <a:pPr lvl="1"/>
            <a:r>
              <a:rPr lang="en-US" dirty="0"/>
              <a:t>Perfect competition is based on assumptions</a:t>
            </a:r>
          </a:p>
          <a:p>
            <a:pPr lvl="1"/>
            <a:r>
              <a:rPr lang="en-US" dirty="0"/>
              <a:t>Not a panacea to cure all problems</a:t>
            </a:r>
          </a:p>
          <a:p>
            <a:pPr lvl="1"/>
            <a:r>
              <a:rPr lang="en-US" dirty="0"/>
              <a:t>Agreements to restrict competition may be </a:t>
            </a:r>
            <a:r>
              <a:rPr lang="en-US" dirty="0" err="1"/>
              <a:t>benefitial</a:t>
            </a:r>
            <a:endParaRPr lang="en-US" dirty="0"/>
          </a:p>
        </p:txBody>
      </p:sp>
    </p:spTree>
    <p:extLst>
      <p:ext uri="{BB962C8B-B14F-4D97-AF65-F5344CB8AC3E}">
        <p14:creationId xmlns:p14="http://schemas.microsoft.com/office/powerpoint/2010/main" val="41516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14B3C88-25B6-4EFB-B601-F72DEB75C2E2}"/>
              </a:ext>
            </a:extLst>
          </p:cNvPr>
          <p:cNvSpPr>
            <a:spLocks noGrp="1"/>
          </p:cNvSpPr>
          <p:nvPr>
            <p:ph type="title"/>
          </p:nvPr>
        </p:nvSpPr>
        <p:spPr/>
        <p:txBody>
          <a:bodyPr/>
          <a:lstStyle/>
          <a:p>
            <a:r>
              <a:rPr lang="en-US"/>
              <a:t>The Object or Effect of Preventing, Restricting or Distorting Competition</a:t>
            </a:r>
          </a:p>
        </p:txBody>
      </p:sp>
      <p:sp>
        <p:nvSpPr>
          <p:cNvPr id="3" name="Szöveg helye 2">
            <a:extLst>
              <a:ext uri="{FF2B5EF4-FFF2-40B4-BE49-F238E27FC236}">
                <a16:creationId xmlns:a16="http://schemas.microsoft.com/office/drawing/2014/main" id="{46C99486-98BF-41B1-9892-46FEA5AA34C8}"/>
              </a:ext>
            </a:extLst>
          </p:cNvPr>
          <p:cNvSpPr>
            <a:spLocks noGrp="1"/>
          </p:cNvSpPr>
          <p:nvPr>
            <p:ph type="body" idx="1"/>
          </p:nvPr>
        </p:nvSpPr>
        <p:spPr/>
        <p:txBody>
          <a:bodyPr/>
          <a:lstStyle/>
          <a:p>
            <a:pPr algn="ctr"/>
            <a:r>
              <a:rPr lang="en-US" dirty="0"/>
              <a:t>OBJECT</a:t>
            </a:r>
          </a:p>
        </p:txBody>
      </p:sp>
      <p:sp>
        <p:nvSpPr>
          <p:cNvPr id="4" name="Tartalom helye 3">
            <a:extLst>
              <a:ext uri="{FF2B5EF4-FFF2-40B4-BE49-F238E27FC236}">
                <a16:creationId xmlns:a16="http://schemas.microsoft.com/office/drawing/2014/main" id="{C9C3F202-8EBA-4649-B62A-592559982D58}"/>
              </a:ext>
            </a:extLst>
          </p:cNvPr>
          <p:cNvSpPr>
            <a:spLocks noGrp="1"/>
          </p:cNvSpPr>
          <p:nvPr>
            <p:ph sz="half" idx="2"/>
          </p:nvPr>
        </p:nvSpPr>
        <p:spPr/>
        <p:txBody>
          <a:bodyPr>
            <a:normAutofit fontScale="62500" lnSpcReduction="20000"/>
          </a:bodyPr>
          <a:lstStyle/>
          <a:p>
            <a:r>
              <a:rPr lang="en-US" dirty="0"/>
              <a:t>„such coordination reveals in itself a </a:t>
            </a:r>
            <a:r>
              <a:rPr lang="en-US" b="1" dirty="0">
                <a:solidFill>
                  <a:srgbClr val="00B0F0"/>
                </a:solidFill>
              </a:rPr>
              <a:t>sufficient degree of harm </a:t>
            </a:r>
            <a:r>
              <a:rPr lang="en-US" dirty="0"/>
              <a:t>to competition” </a:t>
            </a:r>
            <a:r>
              <a:rPr lang="en-US" dirty="0">
                <a:sym typeface="Wingdings" panose="05000000000000000000" pitchFamily="2" charset="2"/>
              </a:rPr>
              <a:t> reveals in itself such harm</a:t>
            </a:r>
            <a:endParaRPr lang="en-US" dirty="0"/>
          </a:p>
          <a:p>
            <a:r>
              <a:rPr lang="en-US" dirty="0"/>
              <a:t>Objective meaning and purpose</a:t>
            </a:r>
          </a:p>
          <a:p>
            <a:r>
              <a:rPr lang="en-US" dirty="0"/>
              <a:t> </a:t>
            </a:r>
            <a:r>
              <a:rPr lang="en-US" dirty="0">
                <a:solidFill>
                  <a:srgbClr val="FF0000"/>
                </a:solidFill>
              </a:rPr>
              <a:t>X</a:t>
            </a:r>
            <a:r>
              <a:rPr lang="en-US" dirty="0"/>
              <a:t> subjective intention</a:t>
            </a:r>
          </a:p>
          <a:p>
            <a:r>
              <a:rPr lang="en-US" dirty="0"/>
              <a:t>By nature or so likely it is redundant to prove</a:t>
            </a:r>
          </a:p>
          <a:p>
            <a:r>
              <a:rPr lang="en-US" dirty="0"/>
              <a:t>Economic and legal context, functioning and structure of the market</a:t>
            </a:r>
          </a:p>
          <a:p>
            <a:r>
              <a:rPr lang="en-US" dirty="0"/>
              <a:t>In this case it is unnecessary to prove that it will produce anti-competitive effect</a:t>
            </a:r>
          </a:p>
          <a:p>
            <a:r>
              <a:rPr lang="en-US" dirty="0"/>
              <a:t>Court of Justice said so</a:t>
            </a:r>
          </a:p>
          <a:p>
            <a:r>
              <a:rPr lang="en-US" dirty="0"/>
              <a:t>(Resale)Price fixing, exchanges of information about price, market sharing, export bans, etc.</a:t>
            </a:r>
          </a:p>
        </p:txBody>
      </p:sp>
      <p:sp>
        <p:nvSpPr>
          <p:cNvPr id="5" name="Szöveg helye 4">
            <a:extLst>
              <a:ext uri="{FF2B5EF4-FFF2-40B4-BE49-F238E27FC236}">
                <a16:creationId xmlns:a16="http://schemas.microsoft.com/office/drawing/2014/main" id="{508FAA34-9D71-40EA-8E3A-B384C6AEBD80}"/>
              </a:ext>
            </a:extLst>
          </p:cNvPr>
          <p:cNvSpPr>
            <a:spLocks noGrp="1"/>
          </p:cNvSpPr>
          <p:nvPr>
            <p:ph type="body" sz="quarter" idx="3"/>
          </p:nvPr>
        </p:nvSpPr>
        <p:spPr/>
        <p:txBody>
          <a:bodyPr/>
          <a:lstStyle/>
          <a:p>
            <a:pPr algn="ctr"/>
            <a:r>
              <a:rPr lang="en-US" dirty="0"/>
              <a:t>EFFECT</a:t>
            </a:r>
          </a:p>
        </p:txBody>
      </p:sp>
      <p:sp>
        <p:nvSpPr>
          <p:cNvPr id="6" name="Tartalom helye 5">
            <a:extLst>
              <a:ext uri="{FF2B5EF4-FFF2-40B4-BE49-F238E27FC236}">
                <a16:creationId xmlns:a16="http://schemas.microsoft.com/office/drawing/2014/main" id="{89F08482-BF53-409D-B65C-68B0127DEEC4}"/>
              </a:ext>
            </a:extLst>
          </p:cNvPr>
          <p:cNvSpPr>
            <a:spLocks noGrp="1"/>
          </p:cNvSpPr>
          <p:nvPr>
            <p:ph sz="quarter" idx="4"/>
          </p:nvPr>
        </p:nvSpPr>
        <p:spPr/>
        <p:txBody>
          <a:bodyPr>
            <a:normAutofit fontScale="62500" lnSpcReduction="20000"/>
          </a:bodyPr>
          <a:lstStyle/>
          <a:p>
            <a:r>
              <a:rPr lang="en-US" dirty="0"/>
              <a:t>„</a:t>
            </a:r>
            <a:r>
              <a:rPr lang="en-US" b="1" dirty="0">
                <a:solidFill>
                  <a:srgbClr val="00B0F0"/>
                </a:solidFill>
              </a:rPr>
              <a:t>Appreciable adverse impact </a:t>
            </a:r>
            <a:r>
              <a:rPr lang="en-US" dirty="0"/>
              <a:t>on the parameters of competition, such as the price, the quantity and the quality of the goods or services”</a:t>
            </a:r>
          </a:p>
          <a:p>
            <a:r>
              <a:rPr lang="en-US" dirty="0"/>
              <a:t>Should be assessed:</a:t>
            </a:r>
          </a:p>
          <a:p>
            <a:pPr lvl="1"/>
            <a:r>
              <a:rPr lang="en-US" sz="2900" dirty="0"/>
              <a:t>The agreement/ clause</a:t>
            </a:r>
          </a:p>
          <a:p>
            <a:pPr lvl="1"/>
            <a:r>
              <a:rPr lang="en-US" sz="2900" dirty="0"/>
              <a:t>Relevant market</a:t>
            </a:r>
          </a:p>
          <a:p>
            <a:pPr lvl="1"/>
            <a:r>
              <a:rPr lang="en-US" sz="2900" dirty="0"/>
              <a:t>Theory of harm</a:t>
            </a:r>
          </a:p>
          <a:p>
            <a:pPr lvl="1"/>
            <a:r>
              <a:rPr lang="en-US" sz="2900" dirty="0"/>
              <a:t>Counterfactuals: the actual context in which the competition would occur in the absence of the agreement</a:t>
            </a:r>
          </a:p>
          <a:p>
            <a:pPr lvl="1"/>
            <a:r>
              <a:rPr lang="en-US" sz="2900" dirty="0"/>
              <a:t>Available evidence</a:t>
            </a:r>
          </a:p>
        </p:txBody>
      </p:sp>
    </p:spTree>
    <p:extLst>
      <p:ext uri="{BB962C8B-B14F-4D97-AF65-F5344CB8AC3E}">
        <p14:creationId xmlns:p14="http://schemas.microsoft.com/office/powerpoint/2010/main" val="3471543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885248E-CFE0-4947-913A-40E68DB52175}"/>
              </a:ext>
            </a:extLst>
          </p:cNvPr>
          <p:cNvSpPr>
            <a:spLocks noGrp="1"/>
          </p:cNvSpPr>
          <p:nvPr>
            <p:ph type="title"/>
          </p:nvPr>
        </p:nvSpPr>
        <p:spPr/>
        <p:txBody>
          <a:bodyPr/>
          <a:lstStyle/>
          <a:p>
            <a:r>
              <a:rPr lang="en-US"/>
              <a:t>Defence</a:t>
            </a:r>
          </a:p>
        </p:txBody>
      </p:sp>
      <p:sp>
        <p:nvSpPr>
          <p:cNvPr id="3" name="Tartalom helye 2">
            <a:extLst>
              <a:ext uri="{FF2B5EF4-FFF2-40B4-BE49-F238E27FC236}">
                <a16:creationId xmlns:a16="http://schemas.microsoft.com/office/drawing/2014/main" id="{49A28F9C-4FD0-4435-912F-65E3D3D9E641}"/>
              </a:ext>
            </a:extLst>
          </p:cNvPr>
          <p:cNvSpPr>
            <a:spLocks noGrp="1"/>
          </p:cNvSpPr>
          <p:nvPr>
            <p:ph idx="1"/>
          </p:nvPr>
        </p:nvSpPr>
        <p:spPr/>
        <p:txBody>
          <a:bodyPr>
            <a:normAutofit fontScale="92500" lnSpcReduction="20000"/>
          </a:bodyPr>
          <a:lstStyle/>
          <a:p>
            <a:r>
              <a:rPr lang="en-US" dirty="0"/>
              <a:t>There is no </a:t>
            </a:r>
            <a:r>
              <a:rPr lang="en-US" i="1" dirty="0"/>
              <a:t>per se </a:t>
            </a:r>
            <a:r>
              <a:rPr lang="en-US" dirty="0"/>
              <a:t>rule or </a:t>
            </a:r>
            <a:r>
              <a:rPr lang="en-US" i="1" dirty="0"/>
              <a:t>rule of reason </a:t>
            </a:r>
            <a:r>
              <a:rPr lang="en-US" dirty="0"/>
              <a:t>in EU law</a:t>
            </a:r>
          </a:p>
          <a:p>
            <a:r>
              <a:rPr lang="en-US" dirty="0">
                <a:solidFill>
                  <a:srgbClr val="00B0F0"/>
                </a:solidFill>
              </a:rPr>
              <a:t>Objective necessity: </a:t>
            </a:r>
            <a:r>
              <a:rPr lang="en-US" dirty="0"/>
              <a:t>the agreement or the restrictive clauses in it were objectively necessary to achieve a legitimate purpose</a:t>
            </a:r>
          </a:p>
          <a:p>
            <a:r>
              <a:rPr lang="en-US" dirty="0"/>
              <a:t>The </a:t>
            </a:r>
            <a:r>
              <a:rPr lang="en-US" dirty="0" err="1">
                <a:solidFill>
                  <a:srgbClr val="00B0F0"/>
                </a:solidFill>
              </a:rPr>
              <a:t>Wouters</a:t>
            </a:r>
            <a:r>
              <a:rPr lang="en-US" dirty="0">
                <a:solidFill>
                  <a:srgbClr val="00B0F0"/>
                </a:solidFill>
              </a:rPr>
              <a:t> doctrine</a:t>
            </a:r>
            <a:r>
              <a:rPr lang="en-US" dirty="0"/>
              <a:t>: non-competition objectives</a:t>
            </a:r>
          </a:p>
          <a:p>
            <a:r>
              <a:rPr lang="en-US" dirty="0"/>
              <a:t>Article 106(2):  Undertakings entrusted with the operation of services of general economic interest or having the character of a revenue-producing monopoly shall be subject to the rules…insofar the rules does not obstruct the performance, in law or in fact, of the particular tasks assigned to them</a:t>
            </a:r>
          </a:p>
          <a:p>
            <a:r>
              <a:rPr lang="en-US" dirty="0">
                <a:solidFill>
                  <a:srgbClr val="00B0F0"/>
                </a:solidFill>
              </a:rPr>
              <a:t>State compulsion defense: </a:t>
            </a:r>
            <a:r>
              <a:rPr lang="en-US" dirty="0"/>
              <a:t>they are compelled by law to behave in a particular way</a:t>
            </a:r>
          </a:p>
          <a:p>
            <a:r>
              <a:rPr lang="en-US" dirty="0">
                <a:solidFill>
                  <a:srgbClr val="00B0F0"/>
                </a:solidFill>
              </a:rPr>
              <a:t>Highly regulated markets:</a:t>
            </a:r>
            <a:r>
              <a:rPr lang="en-US" dirty="0"/>
              <a:t> legal framework leaves no possibility for competitive activity</a:t>
            </a:r>
          </a:p>
        </p:txBody>
      </p:sp>
    </p:spTree>
    <p:extLst>
      <p:ext uri="{BB962C8B-B14F-4D97-AF65-F5344CB8AC3E}">
        <p14:creationId xmlns:p14="http://schemas.microsoft.com/office/powerpoint/2010/main" val="378320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962366-8803-4B70-8BEB-54E3A8FF205A}"/>
              </a:ext>
            </a:extLst>
          </p:cNvPr>
          <p:cNvSpPr>
            <a:spLocks noGrp="1"/>
          </p:cNvSpPr>
          <p:nvPr>
            <p:ph type="title"/>
          </p:nvPr>
        </p:nvSpPr>
        <p:spPr/>
        <p:txBody>
          <a:bodyPr/>
          <a:lstStyle/>
          <a:p>
            <a:r>
              <a:rPr lang="en-US"/>
              <a:t>Trade between Member States</a:t>
            </a:r>
          </a:p>
        </p:txBody>
      </p:sp>
      <p:sp>
        <p:nvSpPr>
          <p:cNvPr id="3" name="Tartalom helye 2">
            <a:extLst>
              <a:ext uri="{FF2B5EF4-FFF2-40B4-BE49-F238E27FC236}">
                <a16:creationId xmlns:a16="http://schemas.microsoft.com/office/drawing/2014/main" id="{63FEA106-0E4C-4615-A129-7E92577A439A}"/>
              </a:ext>
            </a:extLst>
          </p:cNvPr>
          <p:cNvSpPr>
            <a:spLocks noGrp="1"/>
          </p:cNvSpPr>
          <p:nvPr>
            <p:ph idx="1"/>
          </p:nvPr>
        </p:nvSpPr>
        <p:spPr/>
        <p:txBody>
          <a:bodyPr>
            <a:normAutofit fontScale="92500" lnSpcReduction="20000"/>
          </a:bodyPr>
          <a:lstStyle/>
          <a:p>
            <a:r>
              <a:rPr lang="en-US" dirty="0"/>
              <a:t>The </a:t>
            </a:r>
            <a:r>
              <a:rPr lang="en-US" b="1" dirty="0">
                <a:solidFill>
                  <a:srgbClr val="00B0F0"/>
                </a:solidFill>
              </a:rPr>
              <a:t>inter-Member State trade clause</a:t>
            </a:r>
            <a:r>
              <a:rPr lang="en-US" dirty="0"/>
              <a:t>: sets the boundary between the areas covered by EU law and domestic law</a:t>
            </a:r>
          </a:p>
          <a:p>
            <a:r>
              <a:rPr lang="en-US" dirty="0"/>
              <a:t>„may affect”:</a:t>
            </a:r>
          </a:p>
          <a:p>
            <a:pPr lvl="1"/>
            <a:r>
              <a:rPr lang="en-US" dirty="0"/>
              <a:t>Possible to foresee</a:t>
            </a:r>
          </a:p>
          <a:p>
            <a:pPr lvl="1"/>
            <a:r>
              <a:rPr lang="en-US" dirty="0"/>
              <a:t>With a sufficient degree of probability</a:t>
            </a:r>
          </a:p>
          <a:p>
            <a:pPr lvl="1"/>
            <a:r>
              <a:rPr lang="en-US" dirty="0"/>
              <a:t>On the basis of objective factors of law or fact</a:t>
            </a:r>
          </a:p>
          <a:p>
            <a:pPr lvl="1"/>
            <a:r>
              <a:rPr lang="en-US" dirty="0"/>
              <a:t>Agreement may have an </a:t>
            </a:r>
            <a:r>
              <a:rPr lang="en-US" dirty="0" err="1"/>
              <a:t>influnce</a:t>
            </a:r>
            <a:r>
              <a:rPr lang="en-US" dirty="0"/>
              <a:t> (direct or indirect; actual or potential)</a:t>
            </a:r>
          </a:p>
          <a:p>
            <a:r>
              <a:rPr lang="en-US" dirty="0"/>
              <a:t>Must be appreciable</a:t>
            </a:r>
          </a:p>
          <a:p>
            <a:pPr lvl="1"/>
            <a:r>
              <a:rPr lang="en-US" dirty="0"/>
              <a:t>SMEs businesses</a:t>
            </a:r>
          </a:p>
          <a:p>
            <a:pPr lvl="1"/>
            <a:r>
              <a:rPr lang="en-US" dirty="0"/>
              <a:t>Aggregated market share below 55 and turnover below 40 million EUR</a:t>
            </a:r>
          </a:p>
          <a:p>
            <a:r>
              <a:rPr lang="en-US" dirty="0"/>
              <a:t>Article 101 and 102 are capable of application irrespective of where the undertakings concerned are located, provided that the agreement/ practice is </a:t>
            </a:r>
            <a:r>
              <a:rPr lang="en-US" b="1" dirty="0">
                <a:solidFill>
                  <a:srgbClr val="00B0F0"/>
                </a:solidFill>
              </a:rPr>
              <a:t>implemented or has effects within the EU</a:t>
            </a:r>
          </a:p>
        </p:txBody>
      </p:sp>
    </p:spTree>
    <p:extLst>
      <p:ext uri="{BB962C8B-B14F-4D97-AF65-F5344CB8AC3E}">
        <p14:creationId xmlns:p14="http://schemas.microsoft.com/office/powerpoint/2010/main" val="50070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D343BD-9A5C-4D36-B896-50FE64E54F98}"/>
              </a:ext>
            </a:extLst>
          </p:cNvPr>
          <p:cNvSpPr>
            <a:spLocks noGrp="1"/>
          </p:cNvSpPr>
          <p:nvPr>
            <p:ph type="title"/>
          </p:nvPr>
        </p:nvSpPr>
        <p:spPr/>
        <p:txBody>
          <a:bodyPr/>
          <a:lstStyle/>
          <a:p>
            <a:r>
              <a:rPr lang="en-US"/>
              <a:t>De Minimis Doctrine</a:t>
            </a:r>
          </a:p>
        </p:txBody>
      </p:sp>
      <p:sp>
        <p:nvSpPr>
          <p:cNvPr id="3" name="Tartalom helye 2">
            <a:extLst>
              <a:ext uri="{FF2B5EF4-FFF2-40B4-BE49-F238E27FC236}">
                <a16:creationId xmlns:a16="http://schemas.microsoft.com/office/drawing/2014/main" id="{77404FA9-E2A1-4CE4-A695-1EA2FE9531EA}"/>
              </a:ext>
            </a:extLst>
          </p:cNvPr>
          <p:cNvSpPr>
            <a:spLocks noGrp="1"/>
          </p:cNvSpPr>
          <p:nvPr>
            <p:ph idx="1"/>
          </p:nvPr>
        </p:nvSpPr>
        <p:spPr/>
        <p:txBody>
          <a:bodyPr/>
          <a:lstStyle/>
          <a:p>
            <a:r>
              <a:rPr lang="en-US"/>
              <a:t>Key case: Völk v Vervaecke (Case 5/69)</a:t>
            </a:r>
          </a:p>
          <a:p>
            <a:pPr marL="0" indent="0" algn="ctr">
              <a:buNone/>
            </a:pPr>
            <a:r>
              <a:rPr lang="en-US"/>
              <a:t>The agreement </a:t>
            </a:r>
            <a:r>
              <a:rPr lang="en-US" i="1"/>
              <a:t>„do not have an </a:t>
            </a:r>
            <a:r>
              <a:rPr lang="en-US" b="1" i="1">
                <a:solidFill>
                  <a:srgbClr val="00B0F0"/>
                </a:solidFill>
              </a:rPr>
              <a:t>appreciable impact </a:t>
            </a:r>
            <a:r>
              <a:rPr lang="en-US" i="1"/>
              <a:t>either on inter-state trade or on competition”</a:t>
            </a:r>
          </a:p>
          <a:p>
            <a:r>
              <a:rPr lang="en-US"/>
              <a:t>Safe harbour</a:t>
            </a:r>
          </a:p>
          <a:p>
            <a:r>
              <a:rPr lang="en-US"/>
              <a:t>Threshold:</a:t>
            </a:r>
          </a:p>
          <a:p>
            <a:pPr lvl="1"/>
            <a:r>
              <a:rPr lang="en-US"/>
              <a:t>Agreements between competitors: aggregate market share below 10%</a:t>
            </a:r>
          </a:p>
          <a:p>
            <a:pPr lvl="1"/>
            <a:r>
              <a:rPr lang="en-US"/>
              <a:t>Agreements between non-competitors: market share by each below 15%</a:t>
            </a:r>
          </a:p>
          <a:p>
            <a:r>
              <a:rPr lang="en-US"/>
              <a:t>Cumulative foreclosure effect</a:t>
            </a:r>
          </a:p>
          <a:p>
            <a:r>
              <a:rPr lang="en-US"/>
              <a:t>Does not apply to object restrictions</a:t>
            </a:r>
          </a:p>
        </p:txBody>
      </p:sp>
    </p:spTree>
    <p:extLst>
      <p:ext uri="{BB962C8B-B14F-4D97-AF65-F5344CB8AC3E}">
        <p14:creationId xmlns:p14="http://schemas.microsoft.com/office/powerpoint/2010/main" val="352976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2F56E9-BBC0-419F-BDEE-767CD6539FBA}"/>
              </a:ext>
            </a:extLst>
          </p:cNvPr>
          <p:cNvSpPr>
            <a:spLocks noGrp="1"/>
          </p:cNvSpPr>
          <p:nvPr>
            <p:ph type="title"/>
          </p:nvPr>
        </p:nvSpPr>
        <p:spPr>
          <a:xfrm>
            <a:off x="763044" y="-27435"/>
            <a:ext cx="10515600" cy="1325563"/>
          </a:xfrm>
        </p:spPr>
        <p:txBody>
          <a:bodyPr/>
          <a:lstStyle/>
          <a:p>
            <a:r>
              <a:rPr lang="hu-HU" dirty="0" err="1"/>
              <a:t>Article</a:t>
            </a:r>
            <a:r>
              <a:rPr lang="hu-HU" dirty="0"/>
              <a:t> 101(3)</a:t>
            </a:r>
          </a:p>
        </p:txBody>
      </p:sp>
      <p:sp>
        <p:nvSpPr>
          <p:cNvPr id="3" name="Tartalom helye 2">
            <a:extLst>
              <a:ext uri="{FF2B5EF4-FFF2-40B4-BE49-F238E27FC236}">
                <a16:creationId xmlns:a16="http://schemas.microsoft.com/office/drawing/2014/main" id="{00BCCAEC-A374-49AA-B178-0E789D1FFB0C}"/>
              </a:ext>
            </a:extLst>
          </p:cNvPr>
          <p:cNvSpPr>
            <a:spLocks noGrp="1"/>
          </p:cNvSpPr>
          <p:nvPr>
            <p:ph idx="1"/>
          </p:nvPr>
        </p:nvSpPr>
        <p:spPr>
          <a:xfrm>
            <a:off x="838200" y="3492529"/>
            <a:ext cx="10973844" cy="3165053"/>
          </a:xfrm>
        </p:spPr>
        <p:txBody>
          <a:bodyPr>
            <a:noAutofit/>
          </a:bodyPr>
          <a:lstStyle/>
          <a:p>
            <a:r>
              <a:rPr lang="en-US" sz="2200" dirty="0"/>
              <a:t>Burden of proof is on the undertaking</a:t>
            </a:r>
          </a:p>
          <a:p>
            <a:r>
              <a:rPr lang="en-US" sz="2200" dirty="0"/>
              <a:t>Any kind of agreement</a:t>
            </a:r>
          </a:p>
          <a:p>
            <a:r>
              <a:rPr lang="en-US" sz="2200" dirty="0"/>
              <a:t>Cumulative conditions:</a:t>
            </a:r>
          </a:p>
          <a:p>
            <a:pPr lvl="1"/>
            <a:r>
              <a:rPr lang="en-US" sz="2200" dirty="0"/>
              <a:t>Objective, economic substantiated advantages/ benefits</a:t>
            </a:r>
          </a:p>
          <a:p>
            <a:pPr lvl="1"/>
            <a:r>
              <a:rPr lang="en-US" sz="2200" dirty="0"/>
              <a:t>Indispensability of the restriction: the agreement and the individual restriction as well</a:t>
            </a:r>
          </a:p>
          <a:p>
            <a:pPr lvl="1"/>
            <a:r>
              <a:rPr lang="en-US" sz="2200" dirty="0"/>
              <a:t>„Pass-on” requirement</a:t>
            </a:r>
          </a:p>
          <a:p>
            <a:pPr lvl="1"/>
            <a:r>
              <a:rPr lang="en-US" sz="2200" dirty="0"/>
              <a:t>In relation to Article 102</a:t>
            </a:r>
          </a:p>
          <a:p>
            <a:r>
              <a:rPr lang="en-US" sz="2200" dirty="0"/>
              <a:t>Individual cases or block exemptions</a:t>
            </a:r>
          </a:p>
        </p:txBody>
      </p:sp>
      <p:grpSp>
        <p:nvGrpSpPr>
          <p:cNvPr id="5" name="Csoportba foglalás 4">
            <a:extLst>
              <a:ext uri="{FF2B5EF4-FFF2-40B4-BE49-F238E27FC236}">
                <a16:creationId xmlns:a16="http://schemas.microsoft.com/office/drawing/2014/main" id="{DD12EC6A-DC34-4D25-AAD9-D91FBB3048A1}"/>
              </a:ext>
            </a:extLst>
          </p:cNvPr>
          <p:cNvGrpSpPr/>
          <p:nvPr/>
        </p:nvGrpSpPr>
        <p:grpSpPr>
          <a:xfrm>
            <a:off x="863252" y="905027"/>
            <a:ext cx="10490548" cy="2587503"/>
            <a:chOff x="770351" y="4143005"/>
            <a:chExt cx="10490548" cy="2587503"/>
          </a:xfrm>
        </p:grpSpPr>
        <p:pic>
          <p:nvPicPr>
            <p:cNvPr id="6" name="Kép 5">
              <a:extLst>
                <a:ext uri="{FF2B5EF4-FFF2-40B4-BE49-F238E27FC236}">
                  <a16:creationId xmlns:a16="http://schemas.microsoft.com/office/drawing/2014/main" id="{6E9AAD98-ADFB-44A6-A228-D30159E47FD1}"/>
                </a:ext>
              </a:extLst>
            </p:cNvPr>
            <p:cNvPicPr>
              <a:picLocks noChangeAspect="1"/>
            </p:cNvPicPr>
            <p:nvPr/>
          </p:nvPicPr>
          <p:blipFill rotWithShape="1">
            <a:blip r:embed="rId2"/>
            <a:srcRect l="1167" t="60813"/>
            <a:stretch/>
          </p:blipFill>
          <p:spPr>
            <a:xfrm>
              <a:off x="770351" y="4143005"/>
              <a:ext cx="10490548" cy="2587503"/>
            </a:xfrm>
            <a:prstGeom prst="rect">
              <a:avLst/>
            </a:prstGeom>
          </p:spPr>
        </p:pic>
        <p:sp>
          <p:nvSpPr>
            <p:cNvPr id="7" name="Téglalap 6">
              <a:extLst>
                <a:ext uri="{FF2B5EF4-FFF2-40B4-BE49-F238E27FC236}">
                  <a16:creationId xmlns:a16="http://schemas.microsoft.com/office/drawing/2014/main" id="{E2596305-D669-4A7D-82F4-D78A06A0951F}"/>
                </a:ext>
              </a:extLst>
            </p:cNvPr>
            <p:cNvSpPr/>
            <p:nvPr/>
          </p:nvSpPr>
          <p:spPr>
            <a:xfrm>
              <a:off x="3582667" y="4143005"/>
              <a:ext cx="4045684"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églalap 7">
              <a:extLst>
                <a:ext uri="{FF2B5EF4-FFF2-40B4-BE49-F238E27FC236}">
                  <a16:creationId xmlns:a16="http://schemas.microsoft.com/office/drawing/2014/main" id="{A5D0CD03-235F-40F6-87CE-207698580E56}"/>
                </a:ext>
              </a:extLst>
            </p:cNvPr>
            <p:cNvSpPr/>
            <p:nvPr/>
          </p:nvSpPr>
          <p:spPr>
            <a:xfrm>
              <a:off x="1559824" y="5480424"/>
              <a:ext cx="9644707"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églalap 8">
              <a:extLst>
                <a:ext uri="{FF2B5EF4-FFF2-40B4-BE49-F238E27FC236}">
                  <a16:creationId xmlns:a16="http://schemas.microsoft.com/office/drawing/2014/main" id="{7E2F82FD-BD4D-4652-A217-4AA240F6E363}"/>
                </a:ext>
              </a:extLst>
            </p:cNvPr>
            <p:cNvSpPr/>
            <p:nvPr/>
          </p:nvSpPr>
          <p:spPr>
            <a:xfrm>
              <a:off x="982900" y="5721355"/>
              <a:ext cx="5027729"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églalap 9">
              <a:extLst>
                <a:ext uri="{FF2B5EF4-FFF2-40B4-BE49-F238E27FC236}">
                  <a16:creationId xmlns:a16="http://schemas.microsoft.com/office/drawing/2014/main" id="{BA7905D4-3B16-46F0-863F-F7BD30F46DA7}"/>
                </a:ext>
              </a:extLst>
            </p:cNvPr>
            <p:cNvSpPr/>
            <p:nvPr/>
          </p:nvSpPr>
          <p:spPr>
            <a:xfrm>
              <a:off x="6209067" y="6057356"/>
              <a:ext cx="1143711"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églalap 10">
              <a:extLst>
                <a:ext uri="{FF2B5EF4-FFF2-40B4-BE49-F238E27FC236}">
                  <a16:creationId xmlns:a16="http://schemas.microsoft.com/office/drawing/2014/main" id="{72AC5063-A9D7-4DA8-ADCC-F3BD88EBC9AD}"/>
                </a:ext>
              </a:extLst>
            </p:cNvPr>
            <p:cNvSpPr/>
            <p:nvPr/>
          </p:nvSpPr>
          <p:spPr>
            <a:xfrm>
              <a:off x="3582667" y="6389181"/>
              <a:ext cx="6262791" cy="245107"/>
            </a:xfrm>
            <a:prstGeom prst="rect">
              <a:avLst/>
            </a:prstGeom>
            <a:solidFill>
              <a:schemeClr val="accent6">
                <a:lumMod val="60000"/>
                <a:lumOff val="4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a:extLst>
                <a:ext uri="{FF2B5EF4-FFF2-40B4-BE49-F238E27FC236}">
                  <a16:creationId xmlns:a16="http://schemas.microsoft.com/office/drawing/2014/main" id="{46FD7DB3-E492-4CC8-84E8-9C2D996C6962}"/>
                </a:ext>
              </a:extLst>
            </p:cNvPr>
            <p:cNvSpPr/>
            <p:nvPr/>
          </p:nvSpPr>
          <p:spPr>
            <a:xfrm>
              <a:off x="942250" y="4143005"/>
              <a:ext cx="275017" cy="245107"/>
            </a:xfrm>
            <a:prstGeom prst="rect">
              <a:avLst/>
            </a:prstGeom>
            <a:solidFill>
              <a:srgbClr val="FFC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096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EF44202-6FDF-4DF0-9D8D-D11052B403C0}"/>
              </a:ext>
            </a:extLst>
          </p:cNvPr>
          <p:cNvSpPr>
            <a:spLocks noGrp="1"/>
          </p:cNvSpPr>
          <p:nvPr>
            <p:ph type="ctrTitle"/>
          </p:nvPr>
        </p:nvSpPr>
        <p:spPr/>
        <p:txBody>
          <a:bodyPr/>
          <a:lstStyle/>
          <a:p>
            <a:r>
              <a:rPr lang="hu-HU" dirty="0"/>
              <a:t>2025.03.17.</a:t>
            </a:r>
          </a:p>
        </p:txBody>
      </p:sp>
      <p:sp>
        <p:nvSpPr>
          <p:cNvPr id="3" name="Alcím 2">
            <a:extLst>
              <a:ext uri="{FF2B5EF4-FFF2-40B4-BE49-F238E27FC236}">
                <a16:creationId xmlns:a16="http://schemas.microsoft.com/office/drawing/2014/main" id="{19CEEE80-3AD4-4CEB-BD51-F4AB25D30367}"/>
              </a:ext>
            </a:extLst>
          </p:cNvPr>
          <p:cNvSpPr>
            <a:spLocks noGrp="1"/>
          </p:cNvSpPr>
          <p:nvPr>
            <p:ph type="subTitle" idx="1"/>
          </p:nvPr>
        </p:nvSpPr>
        <p:spPr/>
        <p:txBody>
          <a:bodyPr/>
          <a:lstStyle/>
          <a:p>
            <a:endParaRPr lang="hu-HU"/>
          </a:p>
        </p:txBody>
      </p:sp>
    </p:spTree>
    <p:extLst>
      <p:ext uri="{BB962C8B-B14F-4D97-AF65-F5344CB8AC3E}">
        <p14:creationId xmlns:p14="http://schemas.microsoft.com/office/powerpoint/2010/main" val="1020025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F72E91-896C-4352-A47C-76356713DFED}"/>
              </a:ext>
            </a:extLst>
          </p:cNvPr>
          <p:cNvSpPr>
            <a:spLocks noGrp="1"/>
          </p:cNvSpPr>
          <p:nvPr>
            <p:ph type="title"/>
          </p:nvPr>
        </p:nvSpPr>
        <p:spPr/>
        <p:txBody>
          <a:bodyPr/>
          <a:lstStyle/>
          <a:p>
            <a:r>
              <a:rPr lang="en-US"/>
              <a:t>What we covered last time?</a:t>
            </a:r>
          </a:p>
        </p:txBody>
      </p:sp>
      <p:sp>
        <p:nvSpPr>
          <p:cNvPr id="3" name="Tartalom helye 2">
            <a:extLst>
              <a:ext uri="{FF2B5EF4-FFF2-40B4-BE49-F238E27FC236}">
                <a16:creationId xmlns:a16="http://schemas.microsoft.com/office/drawing/2014/main" id="{9C8BF6C7-A69E-4266-B224-1DB4003A42FC}"/>
              </a:ext>
            </a:extLst>
          </p:cNvPr>
          <p:cNvSpPr>
            <a:spLocks noGrp="1"/>
          </p:cNvSpPr>
          <p:nvPr>
            <p:ph idx="1"/>
          </p:nvPr>
        </p:nvSpPr>
        <p:spPr/>
        <p:txBody>
          <a:bodyPr/>
          <a:lstStyle/>
          <a:p>
            <a:r>
              <a:rPr lang="en-US"/>
              <a:t>Article 101 of the TFEU</a:t>
            </a:r>
          </a:p>
          <a:p>
            <a:pPr lvl="1"/>
            <a:r>
              <a:rPr lang="en-US" sz="2800"/>
              <a:t>Article 101(1)</a:t>
            </a:r>
          </a:p>
          <a:p>
            <a:pPr lvl="2"/>
            <a:r>
              <a:rPr lang="en-US" sz="2400"/>
              <a:t>What is an undertaking?</a:t>
            </a:r>
          </a:p>
          <a:p>
            <a:pPr lvl="3"/>
            <a:r>
              <a:rPr lang="en-US" sz="2200"/>
              <a:t>Undertaking, association of undertakings, single economic entity</a:t>
            </a:r>
          </a:p>
          <a:p>
            <a:pPr lvl="2"/>
            <a:r>
              <a:rPr lang="en-US" sz="2400"/>
              <a:t>What consitutes an agreement?</a:t>
            </a:r>
          </a:p>
          <a:p>
            <a:pPr lvl="3"/>
            <a:r>
              <a:rPr lang="en-US" sz="2200"/>
              <a:t>Agreement, decision, concerted practice</a:t>
            </a:r>
          </a:p>
          <a:p>
            <a:pPr lvl="2"/>
            <a:r>
              <a:rPr lang="en-US" sz="2400"/>
              <a:t>Has as an object or effect to restrict competition</a:t>
            </a:r>
          </a:p>
          <a:p>
            <a:pPr lvl="2"/>
            <a:r>
              <a:rPr lang="en-US" sz="2400"/>
              <a:t>Affect trade between Member States</a:t>
            </a:r>
          </a:p>
          <a:p>
            <a:pPr lvl="1"/>
            <a:r>
              <a:rPr lang="en-US" sz="2800"/>
              <a:t>Article 101(3)</a:t>
            </a:r>
          </a:p>
        </p:txBody>
      </p:sp>
    </p:spTree>
    <p:extLst>
      <p:ext uri="{BB962C8B-B14F-4D97-AF65-F5344CB8AC3E}">
        <p14:creationId xmlns:p14="http://schemas.microsoft.com/office/powerpoint/2010/main" val="207994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35FB1C-1391-4732-9091-3F210C000328}"/>
              </a:ext>
            </a:extLst>
          </p:cNvPr>
          <p:cNvSpPr>
            <a:spLocks noGrp="1"/>
          </p:cNvSpPr>
          <p:nvPr>
            <p:ph type="title"/>
          </p:nvPr>
        </p:nvSpPr>
        <p:spPr/>
        <p:txBody>
          <a:bodyPr>
            <a:normAutofit fontScale="90000"/>
          </a:bodyPr>
          <a:lstStyle/>
          <a:p>
            <a:pPr algn="ctr"/>
            <a:r>
              <a:rPr lang="en-US"/>
              <a:t>EU Competition law</a:t>
            </a:r>
            <a:br>
              <a:rPr lang="en-US"/>
            </a:br>
            <a:r>
              <a:rPr lang="en-US"/>
              <a:t>Chapter 1 of Title VII of Part Three of the TFEU</a:t>
            </a:r>
          </a:p>
        </p:txBody>
      </p:sp>
      <p:graphicFrame>
        <p:nvGraphicFramePr>
          <p:cNvPr id="8" name="Tartalom helye 3">
            <a:extLst>
              <a:ext uri="{FF2B5EF4-FFF2-40B4-BE49-F238E27FC236}">
                <a16:creationId xmlns:a16="http://schemas.microsoft.com/office/drawing/2014/main" id="{FDA7C3F8-284C-4FCB-8833-0E2C52836BA2}"/>
              </a:ext>
            </a:extLst>
          </p:cNvPr>
          <p:cNvGraphicFramePr>
            <a:graphicFrameLocks noGrp="1"/>
          </p:cNvGraphicFramePr>
          <p:nvPr>
            <p:ph idx="1"/>
            <p:extLst/>
          </p:nvPr>
        </p:nvGraphicFramePr>
        <p:xfrm>
          <a:off x="469392" y="1690688"/>
          <a:ext cx="11253216" cy="4554786"/>
        </p:xfrm>
        <a:graphic>
          <a:graphicData uri="http://schemas.openxmlformats.org/drawingml/2006/table">
            <a:tbl>
              <a:tblPr firstRow="1" bandRow="1">
                <a:tableStyleId>{5C22544A-7EE6-4342-B048-85BDC9FD1C3A}</a:tableStyleId>
              </a:tblPr>
              <a:tblGrid>
                <a:gridCol w="5626608">
                  <a:extLst>
                    <a:ext uri="{9D8B030D-6E8A-4147-A177-3AD203B41FA5}">
                      <a16:colId xmlns:a16="http://schemas.microsoft.com/office/drawing/2014/main" val="4023435877"/>
                    </a:ext>
                  </a:extLst>
                </a:gridCol>
                <a:gridCol w="5626608">
                  <a:extLst>
                    <a:ext uri="{9D8B030D-6E8A-4147-A177-3AD203B41FA5}">
                      <a16:colId xmlns:a16="http://schemas.microsoft.com/office/drawing/2014/main" val="1845206483"/>
                    </a:ext>
                  </a:extLst>
                </a:gridCol>
              </a:tblGrid>
              <a:tr h="573382">
                <a:tc>
                  <a:txBody>
                    <a:bodyPr/>
                    <a:lstStyle/>
                    <a:p>
                      <a:pPr algn="ctr"/>
                      <a:r>
                        <a:rPr lang="en-US" sz="2800" noProof="0" dirty="0"/>
                        <a:t>Concerned</a:t>
                      </a:r>
                      <a:r>
                        <a:rPr lang="hu-HU" sz="2800" dirty="0"/>
                        <a:t> </a:t>
                      </a:r>
                      <a:r>
                        <a:rPr lang="en-US" sz="2800" noProof="0" dirty="0"/>
                        <a:t>practices</a:t>
                      </a:r>
                    </a:p>
                  </a:txBody>
                  <a:tcPr/>
                </a:tc>
                <a:tc>
                  <a:txBody>
                    <a:bodyPr/>
                    <a:lstStyle/>
                    <a:p>
                      <a:pPr algn="ctr"/>
                      <a:r>
                        <a:rPr lang="en-US" sz="2800" noProof="0" dirty="0"/>
                        <a:t>Regulation</a:t>
                      </a:r>
                    </a:p>
                  </a:txBody>
                  <a:tcPr/>
                </a:tc>
                <a:extLst>
                  <a:ext uri="{0D108BD9-81ED-4DB2-BD59-A6C34878D82A}">
                    <a16:rowId xmlns:a16="http://schemas.microsoft.com/office/drawing/2014/main" val="3381407938"/>
                  </a:ext>
                </a:extLst>
              </a:tr>
              <a:tr h="887453">
                <a:tc>
                  <a:txBody>
                    <a:bodyPr/>
                    <a:lstStyle/>
                    <a:p>
                      <a:pPr marL="0" indent="0" algn="ctr">
                        <a:buNone/>
                      </a:pPr>
                      <a:r>
                        <a:rPr lang="en-US" sz="2800" dirty="0"/>
                        <a:t>Anti-competitive agreements</a:t>
                      </a:r>
                      <a:r>
                        <a:rPr lang="en-US" sz="2800" b="1" dirty="0"/>
                        <a:t> </a:t>
                      </a:r>
                      <a:endParaRPr lang="hu-HU" sz="2800" dirty="0"/>
                    </a:p>
                  </a:txBody>
                  <a:tcPr anchor="ctr"/>
                </a:tc>
                <a:tc>
                  <a:txBody>
                    <a:bodyPr/>
                    <a:lstStyle/>
                    <a:p>
                      <a:pPr marL="0" indent="0" algn="ctr">
                        <a:buFont typeface="Arial" panose="020B0604020202020204" pitchFamily="34" charset="0"/>
                        <a:buNone/>
                      </a:pPr>
                      <a:r>
                        <a:rPr lang="en-US" sz="2800" dirty="0"/>
                        <a:t>Article 101 TFEU + Regulation (EU) No. 1/2003</a:t>
                      </a:r>
                    </a:p>
                  </a:txBody>
                  <a:tcPr anchor="ctr"/>
                </a:tc>
                <a:extLst>
                  <a:ext uri="{0D108BD9-81ED-4DB2-BD59-A6C34878D82A}">
                    <a16:rowId xmlns:a16="http://schemas.microsoft.com/office/drawing/2014/main" val="857595156"/>
                  </a:ext>
                </a:extLst>
              </a:tr>
              <a:tr h="887453">
                <a:tc>
                  <a:txBody>
                    <a:bodyPr/>
                    <a:lstStyle/>
                    <a:p>
                      <a:pPr algn="ctr"/>
                      <a:r>
                        <a:rPr lang="en-US" sz="2800" dirty="0"/>
                        <a:t>Abuse of substantial market power</a:t>
                      </a:r>
                      <a:endParaRPr lang="hu-HU" sz="2800" dirty="0"/>
                    </a:p>
                  </a:txBody>
                  <a:tcPr anchor="ctr"/>
                </a:tc>
                <a:tc>
                  <a:txBody>
                    <a:bodyPr/>
                    <a:lstStyle/>
                    <a:p>
                      <a:pPr algn="ctr"/>
                      <a:r>
                        <a:rPr lang="en-US" sz="2800" dirty="0"/>
                        <a:t>Article 102 TFEU + Regulation (EU) No. 1/2003 </a:t>
                      </a:r>
                      <a:endParaRPr lang="hu-HU" sz="2800" dirty="0"/>
                    </a:p>
                  </a:txBody>
                  <a:tcPr anchor="ctr"/>
                </a:tc>
                <a:extLst>
                  <a:ext uri="{0D108BD9-81ED-4DB2-BD59-A6C34878D82A}">
                    <a16:rowId xmlns:a16="http://schemas.microsoft.com/office/drawing/2014/main" val="4234368761"/>
                  </a:ext>
                </a:extLst>
              </a:tr>
              <a:tr h="887453">
                <a:tc>
                  <a:txBody>
                    <a:bodyPr/>
                    <a:lstStyle/>
                    <a:p>
                      <a:pPr algn="ctr"/>
                      <a:r>
                        <a:rPr lang="en-US" sz="2800" dirty="0"/>
                        <a:t>Mergers</a:t>
                      </a:r>
                      <a:endParaRPr lang="hu-HU" sz="2800" dirty="0"/>
                    </a:p>
                  </a:txBody>
                  <a:tcPr anchor="ctr"/>
                </a:tc>
                <a:tc>
                  <a:txBody>
                    <a:bodyPr/>
                    <a:lstStyle/>
                    <a:p>
                      <a:pPr algn="ctr"/>
                      <a:r>
                        <a:rPr lang="en-US" sz="2800" dirty="0"/>
                        <a:t>Council Regulation (EC) No 139/2004 (EUMR)</a:t>
                      </a:r>
                      <a:endParaRPr lang="hu-HU" sz="2800" dirty="0"/>
                    </a:p>
                  </a:txBody>
                  <a:tcPr anchor="ctr"/>
                </a:tc>
                <a:extLst>
                  <a:ext uri="{0D108BD9-81ED-4DB2-BD59-A6C34878D82A}">
                    <a16:rowId xmlns:a16="http://schemas.microsoft.com/office/drawing/2014/main" val="4094435559"/>
                  </a:ext>
                </a:extLst>
              </a:tr>
              <a:tr h="573382">
                <a:tc>
                  <a:txBody>
                    <a:bodyPr/>
                    <a:lstStyle/>
                    <a:p>
                      <a:pPr algn="ctr"/>
                      <a:r>
                        <a:rPr lang="en-US" sz="2800" dirty="0"/>
                        <a:t>Public restrictions of competition</a:t>
                      </a:r>
                      <a:endParaRPr lang="hu-HU" sz="2800" dirty="0"/>
                    </a:p>
                  </a:txBody>
                  <a:tcPr anchor="ctr"/>
                </a:tc>
                <a:tc>
                  <a:txBody>
                    <a:bodyPr/>
                    <a:lstStyle/>
                    <a:p>
                      <a:pPr algn="ctr"/>
                      <a:r>
                        <a:rPr lang="en-US" sz="2800" dirty="0"/>
                        <a:t>Article 106 TFEU </a:t>
                      </a:r>
                      <a:endParaRPr lang="hu-HU" sz="2800" dirty="0"/>
                    </a:p>
                  </a:txBody>
                  <a:tcPr anchor="ctr"/>
                </a:tc>
                <a:extLst>
                  <a:ext uri="{0D108BD9-81ED-4DB2-BD59-A6C34878D82A}">
                    <a16:rowId xmlns:a16="http://schemas.microsoft.com/office/drawing/2014/main" val="1468234870"/>
                  </a:ext>
                </a:extLst>
              </a:tr>
              <a:tr h="573382">
                <a:tc>
                  <a:txBody>
                    <a:bodyPr/>
                    <a:lstStyle/>
                    <a:p>
                      <a:pPr algn="ctr"/>
                      <a:r>
                        <a:rPr lang="en-US" sz="2800" dirty="0"/>
                        <a:t>State aid</a:t>
                      </a:r>
                      <a:endParaRPr lang="hu-HU" sz="2800" dirty="0"/>
                    </a:p>
                  </a:txBody>
                  <a:tcPr anchor="ctr"/>
                </a:tc>
                <a:tc>
                  <a:txBody>
                    <a:bodyPr/>
                    <a:lstStyle/>
                    <a:p>
                      <a:pPr algn="ctr"/>
                      <a:r>
                        <a:rPr lang="en-US" sz="2800" dirty="0"/>
                        <a:t>Article 107-109 TFEU</a:t>
                      </a:r>
                      <a:endParaRPr lang="hu-HU" sz="2800" dirty="0"/>
                    </a:p>
                  </a:txBody>
                  <a:tcPr anchor="ctr"/>
                </a:tc>
                <a:extLst>
                  <a:ext uri="{0D108BD9-81ED-4DB2-BD59-A6C34878D82A}">
                    <a16:rowId xmlns:a16="http://schemas.microsoft.com/office/drawing/2014/main" val="2468656717"/>
                  </a:ext>
                </a:extLst>
              </a:tr>
            </a:tbl>
          </a:graphicData>
        </a:graphic>
      </p:graphicFrame>
      <p:pic>
        <p:nvPicPr>
          <p:cNvPr id="4" name="Picture 2" descr="Green check mark icon symbol logo. Tick symbol green color transparent ...">
            <a:extLst>
              <a:ext uri="{FF2B5EF4-FFF2-40B4-BE49-F238E27FC236}">
                <a16:creationId xmlns:a16="http://schemas.microsoft.com/office/drawing/2014/main" id="{56AE8653-CDCB-4BBE-A9F0-24D34D9DF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021" y="2549219"/>
            <a:ext cx="596979" cy="467032"/>
          </a:xfrm>
          <a:prstGeom prst="rect">
            <a:avLst/>
          </a:prstGeom>
          <a:noFill/>
          <a:extLst>
            <a:ext uri="{909E8E84-426E-40DD-AFC4-6F175D3DCCD1}">
              <a14:hiddenFill xmlns:a14="http://schemas.microsoft.com/office/drawing/2010/main">
                <a:solidFill>
                  <a:srgbClr val="FFFFFF"/>
                </a:solidFill>
              </a14:hiddenFill>
            </a:ext>
          </a:extLst>
        </p:spPr>
      </p:pic>
      <p:sp>
        <p:nvSpPr>
          <p:cNvPr id="3" name="Ellipszis 2">
            <a:extLst>
              <a:ext uri="{FF2B5EF4-FFF2-40B4-BE49-F238E27FC236}">
                <a16:creationId xmlns:a16="http://schemas.microsoft.com/office/drawing/2014/main" id="{D47369E5-82B9-44C7-938A-AF52BA9E9149}"/>
              </a:ext>
            </a:extLst>
          </p:cNvPr>
          <p:cNvSpPr/>
          <p:nvPr/>
        </p:nvSpPr>
        <p:spPr>
          <a:xfrm>
            <a:off x="159391" y="3179429"/>
            <a:ext cx="6140741" cy="1065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81735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to see in Budapest's 9th District - Budapestflow.com">
            <a:extLst>
              <a:ext uri="{FF2B5EF4-FFF2-40B4-BE49-F238E27FC236}">
                <a16:creationId xmlns:a16="http://schemas.microsoft.com/office/drawing/2014/main" id="{8437B671-A7DB-48BF-92CC-3C4146E0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90588"/>
            <a:ext cx="7620000"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66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A0F21A-8E70-429E-BC79-B931DFA65E3B}"/>
              </a:ext>
            </a:extLst>
          </p:cNvPr>
          <p:cNvSpPr>
            <a:spLocks noGrp="1"/>
          </p:cNvSpPr>
          <p:nvPr>
            <p:ph type="title"/>
          </p:nvPr>
        </p:nvSpPr>
        <p:spPr/>
        <p:txBody>
          <a:bodyPr/>
          <a:lstStyle/>
          <a:p>
            <a:r>
              <a:rPr lang="en-US" dirty="0"/>
              <a:t>Article</a:t>
            </a:r>
            <a:r>
              <a:rPr lang="hu-HU" dirty="0"/>
              <a:t> 102</a:t>
            </a:r>
          </a:p>
        </p:txBody>
      </p:sp>
      <p:sp>
        <p:nvSpPr>
          <p:cNvPr id="3" name="Tartalom helye 2">
            <a:extLst>
              <a:ext uri="{FF2B5EF4-FFF2-40B4-BE49-F238E27FC236}">
                <a16:creationId xmlns:a16="http://schemas.microsoft.com/office/drawing/2014/main" id="{74BE3424-C3C2-465B-9198-DF1B1404429A}"/>
              </a:ext>
            </a:extLst>
          </p:cNvPr>
          <p:cNvSpPr>
            <a:spLocks noGrp="1"/>
          </p:cNvSpPr>
          <p:nvPr>
            <p:ph idx="1"/>
          </p:nvPr>
        </p:nvSpPr>
        <p:spPr>
          <a:xfrm>
            <a:off x="293615" y="1619075"/>
            <a:ext cx="11635530" cy="4949504"/>
          </a:xfrm>
        </p:spPr>
        <p:txBody>
          <a:bodyPr>
            <a:normAutofit fontScale="92500" lnSpcReduction="10000"/>
          </a:bodyPr>
          <a:lstStyle/>
          <a:p>
            <a:pPr marL="0" indent="0">
              <a:buNone/>
            </a:pPr>
            <a:r>
              <a:rPr lang="en-US" b="1" dirty="0"/>
              <a:t>Any </a:t>
            </a:r>
            <a:r>
              <a:rPr lang="en-US" b="1" dirty="0">
                <a:highlight>
                  <a:srgbClr val="FFFF00"/>
                </a:highlight>
              </a:rPr>
              <a:t>abuse</a:t>
            </a:r>
            <a:r>
              <a:rPr lang="en-US" b="1" dirty="0"/>
              <a:t> by </a:t>
            </a:r>
            <a:r>
              <a:rPr lang="en-US" b="1" dirty="0">
                <a:highlight>
                  <a:srgbClr val="FFFF00"/>
                </a:highlight>
              </a:rPr>
              <a:t>one or more undertakings </a:t>
            </a:r>
            <a:r>
              <a:rPr lang="en-US" b="1" dirty="0"/>
              <a:t>of a </a:t>
            </a:r>
            <a:r>
              <a:rPr lang="en-US" b="1" dirty="0">
                <a:highlight>
                  <a:srgbClr val="00FFFF"/>
                </a:highlight>
              </a:rPr>
              <a:t>dominant position </a:t>
            </a:r>
            <a:r>
              <a:rPr lang="en-US" b="1" dirty="0"/>
              <a:t>within the </a:t>
            </a:r>
            <a:r>
              <a:rPr lang="en-US" b="1" dirty="0">
                <a:highlight>
                  <a:srgbClr val="FFFF00"/>
                </a:highlight>
              </a:rPr>
              <a:t>internal market or in a substantial part </a:t>
            </a:r>
            <a:r>
              <a:rPr lang="en-US" b="1" dirty="0"/>
              <a:t>of it shall be prohibited as incompatible with the internal market in so far as it may </a:t>
            </a:r>
            <a:r>
              <a:rPr lang="en-US" b="1" dirty="0">
                <a:highlight>
                  <a:srgbClr val="FFFF00"/>
                </a:highlight>
              </a:rPr>
              <a:t>affect trade between Member States</a:t>
            </a:r>
            <a:r>
              <a:rPr lang="en-US" b="1" dirty="0"/>
              <a:t>.</a:t>
            </a:r>
          </a:p>
          <a:p>
            <a:pPr marL="0" indent="0">
              <a:buNone/>
            </a:pPr>
            <a:r>
              <a:rPr lang="en-US" dirty="0"/>
              <a:t>Such abuse may, in particular, consist in:</a:t>
            </a:r>
          </a:p>
          <a:p>
            <a:pPr marL="0" indent="0">
              <a:buNone/>
            </a:pPr>
            <a:r>
              <a:rPr lang="en-US" dirty="0"/>
              <a:t>(a) directly or indirectly imposing unfair purchase or selling prices or other unfair trading conditions;</a:t>
            </a:r>
          </a:p>
          <a:p>
            <a:pPr marL="0" indent="0">
              <a:buNone/>
            </a:pPr>
            <a:r>
              <a:rPr lang="en-US" dirty="0"/>
              <a:t>(b) limiting production, markets or technical development to the prejudice of consumers;</a:t>
            </a:r>
          </a:p>
          <a:p>
            <a:pPr marL="0" indent="0">
              <a:buNone/>
            </a:pPr>
            <a:r>
              <a:rPr lang="en-US" dirty="0"/>
              <a:t>(c) applying dissimilar conditions to equivalent transactions with other trading parties, thereby placing them at a competitive disadvantage; [</a:t>
            </a:r>
            <a:r>
              <a:rPr lang="en-US" i="1" dirty="0"/>
              <a:t>discriminating</a:t>
            </a:r>
            <a:r>
              <a:rPr lang="en-US" dirty="0"/>
              <a:t>]</a:t>
            </a:r>
          </a:p>
          <a:p>
            <a:pPr marL="0" indent="0">
              <a:buNone/>
            </a:pPr>
            <a:r>
              <a:rPr lang="en-US" dirty="0"/>
              <a:t>(d) making the conclusion of contracts subject to acceptance by the other parties of supplementary obligations which, by their nature or according to commercial usage, have no connection with the subject of such contracts.</a:t>
            </a:r>
          </a:p>
        </p:txBody>
      </p:sp>
    </p:spTree>
    <p:extLst>
      <p:ext uri="{BB962C8B-B14F-4D97-AF65-F5344CB8AC3E}">
        <p14:creationId xmlns:p14="http://schemas.microsoft.com/office/powerpoint/2010/main" val="224242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AC15BF-D421-4137-A622-8164B847BF15}"/>
              </a:ext>
            </a:extLst>
          </p:cNvPr>
          <p:cNvSpPr>
            <a:spLocks noGrp="1"/>
          </p:cNvSpPr>
          <p:nvPr>
            <p:ph type="title"/>
          </p:nvPr>
        </p:nvSpPr>
        <p:spPr/>
        <p:txBody>
          <a:bodyPr/>
          <a:lstStyle/>
          <a:p>
            <a:r>
              <a:rPr lang="en-US"/>
              <a:t>Perfect competition</a:t>
            </a:r>
          </a:p>
        </p:txBody>
      </p:sp>
      <p:sp>
        <p:nvSpPr>
          <p:cNvPr id="3" name="Tartalom helye 2">
            <a:extLst>
              <a:ext uri="{FF2B5EF4-FFF2-40B4-BE49-F238E27FC236}">
                <a16:creationId xmlns:a16="http://schemas.microsoft.com/office/drawing/2014/main" id="{9D1D3D5B-1FC8-4B81-AC06-DF627DEC56CE}"/>
              </a:ext>
            </a:extLst>
          </p:cNvPr>
          <p:cNvSpPr>
            <a:spLocks noGrp="1"/>
          </p:cNvSpPr>
          <p:nvPr>
            <p:ph idx="1"/>
          </p:nvPr>
        </p:nvSpPr>
        <p:spPr/>
        <p:txBody>
          <a:bodyPr>
            <a:normAutofit fontScale="92500"/>
          </a:bodyPr>
          <a:lstStyle/>
          <a:p>
            <a:pPr marL="514350" indent="-514350">
              <a:buFont typeface="+mj-lt"/>
              <a:buAutoNum type="arabicPeriod"/>
            </a:pPr>
            <a:r>
              <a:rPr lang="en-US" dirty="0"/>
              <a:t>infinite number of buyers and sellers</a:t>
            </a:r>
          </a:p>
          <a:p>
            <a:pPr marL="514350" indent="-514350">
              <a:buFont typeface="+mj-lt"/>
              <a:buAutoNum type="arabicPeriod"/>
            </a:pPr>
            <a:r>
              <a:rPr lang="en-US" dirty="0"/>
              <a:t>products are identical/ homogeneous</a:t>
            </a:r>
          </a:p>
          <a:p>
            <a:pPr marL="514350" indent="-514350">
              <a:buFont typeface="+mj-lt"/>
              <a:buAutoNum type="arabicPeriod"/>
            </a:pPr>
            <a:r>
              <a:rPr lang="en-US" dirty="0"/>
              <a:t>consumers have perfect information about market conditions</a:t>
            </a:r>
          </a:p>
          <a:p>
            <a:pPr marL="514350" indent="-514350">
              <a:buFont typeface="+mj-lt"/>
              <a:buAutoNum type="arabicPeriod"/>
            </a:pPr>
            <a:r>
              <a:rPr lang="en-US" dirty="0"/>
              <a:t>no ’barriers to entry’</a:t>
            </a:r>
          </a:p>
          <a:p>
            <a:pPr marL="514350" indent="-514350">
              <a:buFont typeface="+mj-lt"/>
              <a:buAutoNum type="arabicPeriod"/>
            </a:pPr>
            <a:r>
              <a:rPr lang="en-US" dirty="0"/>
              <a:t>no ’barriers to exit’</a:t>
            </a:r>
          </a:p>
          <a:p>
            <a:pPr marL="514350" indent="-514350">
              <a:buFont typeface="+mj-lt"/>
              <a:buAutoNum type="arabicPeriod"/>
            </a:pPr>
            <a:r>
              <a:rPr lang="en-US" dirty="0"/>
              <a:t>no transport/ search / other switching costs for consumers</a:t>
            </a:r>
          </a:p>
          <a:p>
            <a:endParaRPr lang="en-US" dirty="0"/>
          </a:p>
          <a:p>
            <a:r>
              <a:rPr lang="en-US" dirty="0"/>
              <a:t>Society’s wealth overall is </a:t>
            </a:r>
            <a:r>
              <a:rPr lang="en-GB" dirty="0"/>
              <a:t>maximised</a:t>
            </a:r>
          </a:p>
          <a:p>
            <a:r>
              <a:rPr lang="en-US" dirty="0"/>
              <a:t>Allocative and productive efficiency will be achieved + dynamic efficiency</a:t>
            </a:r>
          </a:p>
          <a:p>
            <a:endParaRPr lang="en-US" dirty="0"/>
          </a:p>
        </p:txBody>
      </p:sp>
    </p:spTree>
    <p:extLst>
      <p:ext uri="{BB962C8B-B14F-4D97-AF65-F5344CB8AC3E}">
        <p14:creationId xmlns:p14="http://schemas.microsoft.com/office/powerpoint/2010/main" val="314906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A0F21A-8E70-429E-BC79-B931DFA65E3B}"/>
              </a:ext>
            </a:extLst>
          </p:cNvPr>
          <p:cNvSpPr>
            <a:spLocks noGrp="1"/>
          </p:cNvSpPr>
          <p:nvPr>
            <p:ph type="title"/>
          </p:nvPr>
        </p:nvSpPr>
        <p:spPr/>
        <p:txBody>
          <a:bodyPr/>
          <a:lstStyle/>
          <a:p>
            <a:r>
              <a:rPr lang="en-US" dirty="0"/>
              <a:t>Article 102</a:t>
            </a:r>
            <a:r>
              <a:rPr lang="hu-HU" dirty="0"/>
              <a:t> - </a:t>
            </a:r>
            <a:r>
              <a:rPr lang="en-US" dirty="0"/>
              <a:t>Elements</a:t>
            </a:r>
          </a:p>
        </p:txBody>
      </p:sp>
      <p:sp>
        <p:nvSpPr>
          <p:cNvPr id="3" name="Tartalom helye 2">
            <a:extLst>
              <a:ext uri="{FF2B5EF4-FFF2-40B4-BE49-F238E27FC236}">
                <a16:creationId xmlns:a16="http://schemas.microsoft.com/office/drawing/2014/main" id="{74BE3424-C3C2-465B-9198-DF1B1404429A}"/>
              </a:ext>
            </a:extLst>
          </p:cNvPr>
          <p:cNvSpPr>
            <a:spLocks noGrp="1"/>
          </p:cNvSpPr>
          <p:nvPr>
            <p:ph idx="1"/>
          </p:nvPr>
        </p:nvSpPr>
        <p:spPr>
          <a:xfrm>
            <a:off x="838200" y="1825625"/>
            <a:ext cx="10515600" cy="4351338"/>
          </a:xfrm>
        </p:spPr>
        <p:txBody>
          <a:bodyPr/>
          <a:lstStyle/>
          <a:p>
            <a:pPr>
              <a:lnSpc>
                <a:spcPct val="150000"/>
              </a:lnSpc>
            </a:pPr>
            <a:r>
              <a:rPr lang="en-US" dirty="0"/>
              <a:t>Act in an abusive manner</a:t>
            </a:r>
          </a:p>
          <a:p>
            <a:pPr>
              <a:lnSpc>
                <a:spcPct val="150000"/>
              </a:lnSpc>
            </a:pPr>
            <a:r>
              <a:rPr lang="en-US" dirty="0"/>
              <a:t>One or more undertakings</a:t>
            </a:r>
          </a:p>
          <a:p>
            <a:pPr>
              <a:lnSpc>
                <a:spcPct val="150000"/>
              </a:lnSpc>
            </a:pPr>
            <a:r>
              <a:rPr lang="en-US" dirty="0"/>
              <a:t>Has a dominant position</a:t>
            </a:r>
          </a:p>
          <a:p>
            <a:pPr>
              <a:lnSpc>
                <a:spcPct val="150000"/>
              </a:lnSpc>
            </a:pPr>
            <a:r>
              <a:rPr lang="en-US" dirty="0"/>
              <a:t>Internal market</a:t>
            </a:r>
          </a:p>
          <a:p>
            <a:pPr>
              <a:lnSpc>
                <a:spcPct val="150000"/>
              </a:lnSpc>
            </a:pPr>
            <a:r>
              <a:rPr lang="en-US" dirty="0"/>
              <a:t>Affect trade between MS</a:t>
            </a:r>
          </a:p>
        </p:txBody>
      </p:sp>
      <p:pic>
        <p:nvPicPr>
          <p:cNvPr id="2050" name="Picture 2" descr="Green check mark icon symbol logo. Tick symbol green color transparent ...">
            <a:extLst>
              <a:ext uri="{FF2B5EF4-FFF2-40B4-BE49-F238E27FC236}">
                <a16:creationId xmlns:a16="http://schemas.microsoft.com/office/drawing/2014/main" id="{B903B211-9038-4A35-99DD-61B0DD81B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695" y="2751495"/>
            <a:ext cx="596979" cy="467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een check mark icon symbol logo. Tick symbol green color transparent ...">
            <a:extLst>
              <a:ext uri="{FF2B5EF4-FFF2-40B4-BE49-F238E27FC236}">
                <a16:creationId xmlns:a16="http://schemas.microsoft.com/office/drawing/2014/main" id="{87C57F77-0CB0-4B77-A274-792879B7C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207" y="5061405"/>
            <a:ext cx="596978" cy="467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 exclamation mark icon circle isolated on white background. vector ...">
            <a:extLst>
              <a:ext uri="{FF2B5EF4-FFF2-40B4-BE49-F238E27FC236}">
                <a16:creationId xmlns:a16="http://schemas.microsoft.com/office/drawing/2014/main" id="{40D2485F-DA3B-4A3E-87F5-97E939303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206" y="1979852"/>
            <a:ext cx="481783" cy="481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d exclamation mark icon circle isolated on white background. vector ...">
            <a:extLst>
              <a:ext uri="{FF2B5EF4-FFF2-40B4-BE49-F238E27FC236}">
                <a16:creationId xmlns:a16="http://schemas.microsoft.com/office/drawing/2014/main" id="{13251033-E42F-49BC-B04A-D93AC6BBF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963" y="3519511"/>
            <a:ext cx="481783" cy="481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d exclamation mark icon circle isolated on white background. vector ...">
            <a:extLst>
              <a:ext uri="{FF2B5EF4-FFF2-40B4-BE49-F238E27FC236}">
                <a16:creationId xmlns:a16="http://schemas.microsoft.com/office/drawing/2014/main" id="{62516686-8999-4DA6-A197-1CEC4114D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310" y="4382032"/>
            <a:ext cx="287246" cy="28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15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1F4886-F982-4709-BB66-C76067EE1417}"/>
              </a:ext>
            </a:extLst>
          </p:cNvPr>
          <p:cNvSpPr>
            <a:spLocks noGrp="1"/>
          </p:cNvSpPr>
          <p:nvPr>
            <p:ph type="title"/>
          </p:nvPr>
        </p:nvSpPr>
        <p:spPr/>
        <p:txBody>
          <a:bodyPr/>
          <a:lstStyle/>
          <a:p>
            <a:r>
              <a:rPr lang="en-US"/>
              <a:t>Dominant position</a:t>
            </a:r>
          </a:p>
        </p:txBody>
      </p:sp>
      <p:sp>
        <p:nvSpPr>
          <p:cNvPr id="3" name="Tartalom helye 2">
            <a:extLst>
              <a:ext uri="{FF2B5EF4-FFF2-40B4-BE49-F238E27FC236}">
                <a16:creationId xmlns:a16="http://schemas.microsoft.com/office/drawing/2014/main" id="{6A3A4AE8-EE06-4E70-BF53-EF245B51114E}"/>
              </a:ext>
            </a:extLst>
          </p:cNvPr>
          <p:cNvSpPr>
            <a:spLocks noGrp="1"/>
          </p:cNvSpPr>
          <p:nvPr>
            <p:ph idx="1"/>
          </p:nvPr>
        </p:nvSpPr>
        <p:spPr>
          <a:xfrm>
            <a:off x="838200" y="3008671"/>
            <a:ext cx="10515600" cy="3168292"/>
          </a:xfrm>
        </p:spPr>
        <p:txBody>
          <a:bodyPr/>
          <a:lstStyle/>
          <a:p>
            <a:pPr marL="0" indent="0" algn="ctr">
              <a:buNone/>
            </a:pPr>
            <a:r>
              <a:rPr lang="en-US" dirty="0"/>
              <a:t>„enables it to prevent effective competition maintained on the relevant market by </a:t>
            </a:r>
            <a:r>
              <a:rPr lang="en-US" b="1" dirty="0">
                <a:solidFill>
                  <a:srgbClr val="00B0F0"/>
                </a:solidFill>
              </a:rPr>
              <a:t>affording it the power to behave to an appreciable extent independently of its competitors</a:t>
            </a:r>
            <a:r>
              <a:rPr lang="en-US" dirty="0"/>
              <a:t>, customers and ultimately of its consumers” ( United Brands v Commission)</a:t>
            </a:r>
            <a:endParaRPr lang="hu-HU" dirty="0"/>
          </a:p>
          <a:p>
            <a:pPr marL="0" indent="0" algn="ctr">
              <a:buNone/>
            </a:pPr>
            <a:endParaRPr lang="hu-HU" dirty="0"/>
          </a:p>
          <a:p>
            <a:pPr marL="0" indent="0" algn="ctr">
              <a:buNone/>
            </a:pPr>
            <a:r>
              <a:rPr lang="en-US" dirty="0"/>
              <a:t>Binary term: yes or no</a:t>
            </a:r>
          </a:p>
        </p:txBody>
      </p:sp>
      <p:sp>
        <p:nvSpPr>
          <p:cNvPr id="4" name="Téglalap 3">
            <a:extLst>
              <a:ext uri="{FF2B5EF4-FFF2-40B4-BE49-F238E27FC236}">
                <a16:creationId xmlns:a16="http://schemas.microsoft.com/office/drawing/2014/main" id="{70EE713B-E6CA-4424-8453-7A4748144ED7}"/>
              </a:ext>
            </a:extLst>
          </p:cNvPr>
          <p:cNvSpPr/>
          <p:nvPr/>
        </p:nvSpPr>
        <p:spPr>
          <a:xfrm>
            <a:off x="2262468" y="1572228"/>
            <a:ext cx="2920181" cy="944357"/>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ECONOMIC POWER</a:t>
            </a:r>
          </a:p>
        </p:txBody>
      </p:sp>
      <p:sp>
        <p:nvSpPr>
          <p:cNvPr id="5" name="Téglalap 4">
            <a:extLst>
              <a:ext uri="{FF2B5EF4-FFF2-40B4-BE49-F238E27FC236}">
                <a16:creationId xmlns:a16="http://schemas.microsoft.com/office/drawing/2014/main" id="{FC91B7C5-0AA3-4A5C-9E91-4045B48F2262}"/>
              </a:ext>
            </a:extLst>
          </p:cNvPr>
          <p:cNvSpPr/>
          <p:nvPr/>
        </p:nvSpPr>
        <p:spPr>
          <a:xfrm>
            <a:off x="7009351" y="1572228"/>
            <a:ext cx="2920181" cy="944357"/>
          </a:xfrm>
          <a:prstGeom prst="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INDEPENDENCE</a:t>
            </a:r>
          </a:p>
        </p:txBody>
      </p:sp>
      <p:pic>
        <p:nvPicPr>
          <p:cNvPr id="3074" name="Picture 2" descr="Um pouco sobre cornerstone content - Blog">
            <a:extLst>
              <a:ext uri="{FF2B5EF4-FFF2-40B4-BE49-F238E27FC236}">
                <a16:creationId xmlns:a16="http://schemas.microsoft.com/office/drawing/2014/main" id="{FFA8F6CD-EA93-4B7D-A198-6B4C3417F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335" y="4780717"/>
            <a:ext cx="1893723" cy="1769872"/>
          </a:xfrm>
          <a:prstGeom prst="rect">
            <a:avLst/>
          </a:prstGeom>
          <a:noFill/>
          <a:extLst>
            <a:ext uri="{909E8E84-426E-40DD-AFC4-6F175D3DCCD1}">
              <a14:hiddenFill xmlns:a14="http://schemas.microsoft.com/office/drawing/2010/main">
                <a:solidFill>
                  <a:srgbClr val="FFFFFF"/>
                </a:solidFill>
              </a14:hiddenFill>
            </a:ext>
          </a:extLst>
        </p:spPr>
      </p:pic>
      <p:sp>
        <p:nvSpPr>
          <p:cNvPr id="6" name="Összeadás jele 5">
            <a:extLst>
              <a:ext uri="{FF2B5EF4-FFF2-40B4-BE49-F238E27FC236}">
                <a16:creationId xmlns:a16="http://schemas.microsoft.com/office/drawing/2014/main" id="{EA940328-EA95-4F1B-A494-5B1EEDE8BAFA}"/>
              </a:ext>
            </a:extLst>
          </p:cNvPr>
          <p:cNvSpPr/>
          <p:nvPr/>
        </p:nvSpPr>
        <p:spPr>
          <a:xfrm>
            <a:off x="5731078" y="1690688"/>
            <a:ext cx="729843" cy="707436"/>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94540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1F4886-F982-4709-BB66-C76067EE1417}"/>
              </a:ext>
            </a:extLst>
          </p:cNvPr>
          <p:cNvSpPr>
            <a:spLocks noGrp="1"/>
          </p:cNvSpPr>
          <p:nvPr>
            <p:ph type="title"/>
          </p:nvPr>
        </p:nvSpPr>
        <p:spPr/>
        <p:txBody>
          <a:bodyPr/>
          <a:lstStyle/>
          <a:p>
            <a:r>
              <a:rPr lang="en-US" dirty="0"/>
              <a:t>Dominant position – 2 step</a:t>
            </a:r>
          </a:p>
        </p:txBody>
      </p:sp>
      <p:sp>
        <p:nvSpPr>
          <p:cNvPr id="4" name="Téglalap 3">
            <a:extLst>
              <a:ext uri="{FF2B5EF4-FFF2-40B4-BE49-F238E27FC236}">
                <a16:creationId xmlns:a16="http://schemas.microsoft.com/office/drawing/2014/main" id="{70EE713B-E6CA-4424-8453-7A4748144ED7}"/>
              </a:ext>
            </a:extLst>
          </p:cNvPr>
          <p:cNvSpPr/>
          <p:nvPr/>
        </p:nvSpPr>
        <p:spPr>
          <a:xfrm>
            <a:off x="1510604" y="2019537"/>
            <a:ext cx="2920181" cy="1325563"/>
          </a:xfrm>
          <a:prstGeom prst="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DEFINE RELEVANT MARKET</a:t>
            </a:r>
          </a:p>
        </p:txBody>
      </p:sp>
      <p:sp>
        <p:nvSpPr>
          <p:cNvPr id="5" name="Téglalap 4">
            <a:extLst>
              <a:ext uri="{FF2B5EF4-FFF2-40B4-BE49-F238E27FC236}">
                <a16:creationId xmlns:a16="http://schemas.microsoft.com/office/drawing/2014/main" id="{FC91B7C5-0AA3-4A5C-9E91-4045B48F2262}"/>
              </a:ext>
            </a:extLst>
          </p:cNvPr>
          <p:cNvSpPr/>
          <p:nvPr/>
        </p:nvSpPr>
        <p:spPr>
          <a:xfrm>
            <a:off x="1510604" y="4630761"/>
            <a:ext cx="2920181" cy="1325563"/>
          </a:xfrm>
          <a:prstGeom prst="rect">
            <a:avLst/>
          </a:prstGeom>
          <a:solidFill>
            <a:schemeClr val="accent2">
              <a:lumMod val="60000"/>
              <a:lumOff val="4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DETERMINE UNDERTAKINGS POSITION = MEASURE MARKET POWER</a:t>
            </a:r>
          </a:p>
        </p:txBody>
      </p:sp>
      <p:sp>
        <p:nvSpPr>
          <p:cNvPr id="8" name="Szövegdoboz 7">
            <a:extLst>
              <a:ext uri="{FF2B5EF4-FFF2-40B4-BE49-F238E27FC236}">
                <a16:creationId xmlns:a16="http://schemas.microsoft.com/office/drawing/2014/main" id="{C61C91BC-BF09-456E-AB0B-A5B2817CED1E}"/>
              </a:ext>
            </a:extLst>
          </p:cNvPr>
          <p:cNvSpPr txBox="1"/>
          <p:nvPr/>
        </p:nvSpPr>
        <p:spPr>
          <a:xfrm>
            <a:off x="5651742" y="1834871"/>
            <a:ext cx="3257366" cy="400110"/>
          </a:xfrm>
          <a:prstGeom prst="rect">
            <a:avLst/>
          </a:prstGeom>
          <a:noFill/>
        </p:spPr>
        <p:txBody>
          <a:bodyPr wrap="square" rtlCol="0">
            <a:spAutoFit/>
          </a:bodyPr>
          <a:lstStyle/>
          <a:p>
            <a:r>
              <a:rPr lang="en-US" sz="2000" b="1" dirty="0"/>
              <a:t>GEOGRAPHICAL MARKET</a:t>
            </a:r>
          </a:p>
        </p:txBody>
      </p:sp>
      <p:sp>
        <p:nvSpPr>
          <p:cNvPr id="10" name="Szövegdoboz 9">
            <a:extLst>
              <a:ext uri="{FF2B5EF4-FFF2-40B4-BE49-F238E27FC236}">
                <a16:creationId xmlns:a16="http://schemas.microsoft.com/office/drawing/2014/main" id="{C28A7EB6-E0E4-43D6-B846-2455FAA97B92}"/>
              </a:ext>
            </a:extLst>
          </p:cNvPr>
          <p:cNvSpPr txBox="1"/>
          <p:nvPr/>
        </p:nvSpPr>
        <p:spPr>
          <a:xfrm>
            <a:off x="5651743" y="3160435"/>
            <a:ext cx="3643259" cy="400110"/>
          </a:xfrm>
          <a:prstGeom prst="rect">
            <a:avLst/>
          </a:prstGeom>
          <a:noFill/>
        </p:spPr>
        <p:txBody>
          <a:bodyPr wrap="square" rtlCol="0">
            <a:spAutoFit/>
          </a:bodyPr>
          <a:lstStyle/>
          <a:p>
            <a:r>
              <a:rPr lang="en-US" sz="2000" b="1" dirty="0"/>
              <a:t>PRODUCT</a:t>
            </a:r>
            <a:r>
              <a:rPr lang="en-US" dirty="0"/>
              <a:t> </a:t>
            </a:r>
            <a:r>
              <a:rPr lang="en-US" sz="2000" b="1" dirty="0"/>
              <a:t>MARKET</a:t>
            </a:r>
          </a:p>
        </p:txBody>
      </p:sp>
      <p:sp>
        <p:nvSpPr>
          <p:cNvPr id="9" name="Nyíl: jobbra mutató 8">
            <a:extLst>
              <a:ext uri="{FF2B5EF4-FFF2-40B4-BE49-F238E27FC236}">
                <a16:creationId xmlns:a16="http://schemas.microsoft.com/office/drawing/2014/main" id="{E7BCD957-2428-4921-9870-CF4FC04CF140}"/>
              </a:ext>
            </a:extLst>
          </p:cNvPr>
          <p:cNvSpPr/>
          <p:nvPr/>
        </p:nvSpPr>
        <p:spPr>
          <a:xfrm rot="19971592">
            <a:off x="4464385" y="2207995"/>
            <a:ext cx="1207519" cy="28078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Nyíl: jobbra mutató 15">
            <a:extLst>
              <a:ext uri="{FF2B5EF4-FFF2-40B4-BE49-F238E27FC236}">
                <a16:creationId xmlns:a16="http://schemas.microsoft.com/office/drawing/2014/main" id="{104C0B17-4446-408F-8950-C0922C6DC187}"/>
              </a:ext>
            </a:extLst>
          </p:cNvPr>
          <p:cNvSpPr/>
          <p:nvPr/>
        </p:nvSpPr>
        <p:spPr>
          <a:xfrm rot="1747959">
            <a:off x="4462576" y="2926749"/>
            <a:ext cx="1175101" cy="28078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218" name="Picture 2" descr="紙の地図ベクトル">
            <a:extLst>
              <a:ext uri="{FF2B5EF4-FFF2-40B4-BE49-F238E27FC236}">
                <a16:creationId xmlns:a16="http://schemas.microsoft.com/office/drawing/2014/main" id="{FDE9163E-5CD7-4F5D-9CDD-0446670A4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73" y="1425280"/>
            <a:ext cx="3386648" cy="226055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3d Human Icon at Vectorified.com | Collection of 3d Human Icon free for ...">
            <a:extLst>
              <a:ext uri="{FF2B5EF4-FFF2-40B4-BE49-F238E27FC236}">
                <a16:creationId xmlns:a16="http://schemas.microsoft.com/office/drawing/2014/main" id="{86DA7600-3347-4ECE-B686-CF277647B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803" y="4298906"/>
            <a:ext cx="2620948" cy="163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E306B-26C0-4B91-AFCF-3BF0FF25A714}"/>
              </a:ext>
            </a:extLst>
          </p:cNvPr>
          <p:cNvSpPr>
            <a:spLocks noGrp="1"/>
          </p:cNvSpPr>
          <p:nvPr>
            <p:ph type="title"/>
          </p:nvPr>
        </p:nvSpPr>
        <p:spPr/>
        <p:txBody>
          <a:bodyPr/>
          <a:lstStyle/>
          <a:p>
            <a:r>
              <a:rPr lang="en-US" dirty="0"/>
              <a:t>Relevant product </a:t>
            </a:r>
            <a:r>
              <a:rPr lang="hu-HU" dirty="0"/>
              <a:t>market</a:t>
            </a:r>
          </a:p>
        </p:txBody>
      </p:sp>
      <p:sp>
        <p:nvSpPr>
          <p:cNvPr id="3" name="Tartalom helye 2">
            <a:extLst>
              <a:ext uri="{FF2B5EF4-FFF2-40B4-BE49-F238E27FC236}">
                <a16:creationId xmlns:a16="http://schemas.microsoft.com/office/drawing/2014/main" id="{A73CFB6D-A5F8-4944-9F42-30B1E4F3FE4E}"/>
              </a:ext>
            </a:extLst>
          </p:cNvPr>
          <p:cNvSpPr>
            <a:spLocks noGrp="1"/>
          </p:cNvSpPr>
          <p:nvPr>
            <p:ph idx="1"/>
          </p:nvPr>
        </p:nvSpPr>
        <p:spPr/>
        <p:txBody>
          <a:bodyPr/>
          <a:lstStyle/>
          <a:p>
            <a:endParaRPr lang="hu-HU" dirty="0"/>
          </a:p>
          <a:p>
            <a:endParaRPr lang="hu-HU" dirty="0"/>
          </a:p>
          <a:p>
            <a:endParaRPr lang="hu-HU" dirty="0"/>
          </a:p>
        </p:txBody>
      </p:sp>
      <p:pic>
        <p:nvPicPr>
          <p:cNvPr id="4" name="Kép 3">
            <a:extLst>
              <a:ext uri="{FF2B5EF4-FFF2-40B4-BE49-F238E27FC236}">
                <a16:creationId xmlns:a16="http://schemas.microsoft.com/office/drawing/2014/main" id="{B1704937-9C9E-415A-A77C-E8FCFC2D89FA}"/>
              </a:ext>
            </a:extLst>
          </p:cNvPr>
          <p:cNvPicPr>
            <a:picLocks noChangeAspect="1"/>
          </p:cNvPicPr>
          <p:nvPr/>
        </p:nvPicPr>
        <p:blipFill>
          <a:blip r:embed="rId3"/>
          <a:stretch>
            <a:fillRect/>
          </a:stretch>
        </p:blipFill>
        <p:spPr>
          <a:xfrm>
            <a:off x="0" y="1550243"/>
            <a:ext cx="12192000" cy="1585813"/>
          </a:xfrm>
          <a:prstGeom prst="rect">
            <a:avLst/>
          </a:prstGeom>
          <a:ln>
            <a:solidFill>
              <a:schemeClr val="tx1">
                <a:lumMod val="75000"/>
                <a:lumOff val="25000"/>
              </a:schemeClr>
            </a:solidFill>
          </a:ln>
        </p:spPr>
      </p:pic>
      <p:cxnSp>
        <p:nvCxnSpPr>
          <p:cNvPr id="7" name="Egyenes összekötő 6">
            <a:extLst>
              <a:ext uri="{FF2B5EF4-FFF2-40B4-BE49-F238E27FC236}">
                <a16:creationId xmlns:a16="http://schemas.microsoft.com/office/drawing/2014/main" id="{B4298297-74BA-428C-9362-7A807B24AA4B}"/>
              </a:ext>
            </a:extLst>
          </p:cNvPr>
          <p:cNvCxnSpPr/>
          <p:nvPr/>
        </p:nvCxnSpPr>
        <p:spPr>
          <a:xfrm>
            <a:off x="9851666" y="2019631"/>
            <a:ext cx="2162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gyenes összekötő 7">
            <a:extLst>
              <a:ext uri="{FF2B5EF4-FFF2-40B4-BE49-F238E27FC236}">
                <a16:creationId xmlns:a16="http://schemas.microsoft.com/office/drawing/2014/main" id="{8D5139CC-E8AD-4D88-B8CB-4D7FF3871E14}"/>
              </a:ext>
            </a:extLst>
          </p:cNvPr>
          <p:cNvCxnSpPr>
            <a:cxnSpLocks/>
          </p:cNvCxnSpPr>
          <p:nvPr/>
        </p:nvCxnSpPr>
        <p:spPr>
          <a:xfrm>
            <a:off x="549966" y="2331058"/>
            <a:ext cx="13662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ím 1">
            <a:extLst>
              <a:ext uri="{FF2B5EF4-FFF2-40B4-BE49-F238E27FC236}">
                <a16:creationId xmlns:a16="http://schemas.microsoft.com/office/drawing/2014/main" id="{72E3F82F-2787-4C1D-AE5F-88141C6DFCC5}"/>
              </a:ext>
            </a:extLst>
          </p:cNvPr>
          <p:cNvSpPr txBox="1">
            <a:spLocks/>
          </p:cNvSpPr>
          <p:nvPr/>
        </p:nvSpPr>
        <p:spPr>
          <a:xfrm>
            <a:off x="838200" y="31617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Relevant geographic market</a:t>
            </a:r>
          </a:p>
        </p:txBody>
      </p:sp>
      <p:pic>
        <p:nvPicPr>
          <p:cNvPr id="12" name="Kép 11">
            <a:extLst>
              <a:ext uri="{FF2B5EF4-FFF2-40B4-BE49-F238E27FC236}">
                <a16:creationId xmlns:a16="http://schemas.microsoft.com/office/drawing/2014/main" id="{E2E9381A-D2D2-40C1-9BD8-58F4529A5828}"/>
              </a:ext>
            </a:extLst>
          </p:cNvPr>
          <p:cNvPicPr>
            <a:picLocks noChangeAspect="1"/>
          </p:cNvPicPr>
          <p:nvPr/>
        </p:nvPicPr>
        <p:blipFill>
          <a:blip r:embed="rId4"/>
          <a:stretch>
            <a:fillRect/>
          </a:stretch>
        </p:blipFill>
        <p:spPr>
          <a:xfrm>
            <a:off x="0" y="4321174"/>
            <a:ext cx="12192000" cy="1904480"/>
          </a:xfrm>
          <a:prstGeom prst="rect">
            <a:avLst/>
          </a:prstGeom>
          <a:ln>
            <a:solidFill>
              <a:schemeClr val="tx1">
                <a:lumMod val="75000"/>
                <a:lumOff val="25000"/>
              </a:schemeClr>
            </a:solidFill>
          </a:ln>
        </p:spPr>
      </p:pic>
      <p:cxnSp>
        <p:nvCxnSpPr>
          <p:cNvPr id="13" name="Egyenes összekötő 12">
            <a:extLst>
              <a:ext uri="{FF2B5EF4-FFF2-40B4-BE49-F238E27FC236}">
                <a16:creationId xmlns:a16="http://schemas.microsoft.com/office/drawing/2014/main" id="{CD617CBC-7FDA-4EC7-90E8-7EDF53B1EC45}"/>
              </a:ext>
            </a:extLst>
          </p:cNvPr>
          <p:cNvCxnSpPr/>
          <p:nvPr/>
        </p:nvCxnSpPr>
        <p:spPr>
          <a:xfrm>
            <a:off x="9851666" y="4816285"/>
            <a:ext cx="2162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EBA3967E-4801-4575-A88A-8149265F83CA}"/>
              </a:ext>
            </a:extLst>
          </p:cNvPr>
          <p:cNvCxnSpPr>
            <a:cxnSpLocks/>
          </p:cNvCxnSpPr>
          <p:nvPr/>
        </p:nvCxnSpPr>
        <p:spPr>
          <a:xfrm>
            <a:off x="685138" y="5119760"/>
            <a:ext cx="27021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a:extLst>
              <a:ext uri="{FF2B5EF4-FFF2-40B4-BE49-F238E27FC236}">
                <a16:creationId xmlns:a16="http://schemas.microsoft.com/office/drawing/2014/main" id="{9CD4F9AA-8A1E-4D50-9AAC-13FD8427B870}"/>
              </a:ext>
            </a:extLst>
          </p:cNvPr>
          <p:cNvCxnSpPr>
            <a:cxnSpLocks/>
          </p:cNvCxnSpPr>
          <p:nvPr/>
        </p:nvCxnSpPr>
        <p:spPr>
          <a:xfrm>
            <a:off x="5074257" y="5119760"/>
            <a:ext cx="584288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a:extLst>
              <a:ext uri="{FF2B5EF4-FFF2-40B4-BE49-F238E27FC236}">
                <a16:creationId xmlns:a16="http://schemas.microsoft.com/office/drawing/2014/main" id="{6AB2264A-9F45-4297-9FE6-DF0C53D0FE31}"/>
              </a:ext>
            </a:extLst>
          </p:cNvPr>
          <p:cNvCxnSpPr>
            <a:cxnSpLocks/>
          </p:cNvCxnSpPr>
          <p:nvPr/>
        </p:nvCxnSpPr>
        <p:spPr>
          <a:xfrm>
            <a:off x="685138" y="5668400"/>
            <a:ext cx="438911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15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3d Human Icon at Vectorified.com | Collection of 3d Human Icon free for ...">
            <a:extLst>
              <a:ext uri="{FF2B5EF4-FFF2-40B4-BE49-F238E27FC236}">
                <a16:creationId xmlns:a16="http://schemas.microsoft.com/office/drawing/2014/main" id="{86DA7600-3347-4ECE-B686-CF277647B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76" r="9182"/>
          <a:stretch/>
        </p:blipFill>
        <p:spPr bwMode="auto">
          <a:xfrm>
            <a:off x="10340502" y="4290521"/>
            <a:ext cx="1851498" cy="1636710"/>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911F4886-F982-4709-BB66-C76067EE1417}"/>
              </a:ext>
            </a:extLst>
          </p:cNvPr>
          <p:cNvSpPr>
            <a:spLocks noGrp="1"/>
          </p:cNvSpPr>
          <p:nvPr>
            <p:ph type="title"/>
          </p:nvPr>
        </p:nvSpPr>
        <p:spPr/>
        <p:txBody>
          <a:bodyPr/>
          <a:lstStyle/>
          <a:p>
            <a:r>
              <a:rPr lang="en-US" dirty="0"/>
              <a:t>Dominant position – 2 step</a:t>
            </a:r>
          </a:p>
        </p:txBody>
      </p:sp>
      <p:sp>
        <p:nvSpPr>
          <p:cNvPr id="4" name="Téglalap 3">
            <a:extLst>
              <a:ext uri="{FF2B5EF4-FFF2-40B4-BE49-F238E27FC236}">
                <a16:creationId xmlns:a16="http://schemas.microsoft.com/office/drawing/2014/main" id="{70EE713B-E6CA-4424-8453-7A4748144ED7}"/>
              </a:ext>
            </a:extLst>
          </p:cNvPr>
          <p:cNvSpPr/>
          <p:nvPr/>
        </p:nvSpPr>
        <p:spPr>
          <a:xfrm>
            <a:off x="1510604" y="2019537"/>
            <a:ext cx="2920181" cy="1325563"/>
          </a:xfrm>
          <a:prstGeom prst="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DEFINE RELEVANT MARKET</a:t>
            </a:r>
          </a:p>
        </p:txBody>
      </p:sp>
      <p:sp>
        <p:nvSpPr>
          <p:cNvPr id="5" name="Téglalap 4">
            <a:extLst>
              <a:ext uri="{FF2B5EF4-FFF2-40B4-BE49-F238E27FC236}">
                <a16:creationId xmlns:a16="http://schemas.microsoft.com/office/drawing/2014/main" id="{FC91B7C5-0AA3-4A5C-9E91-4045B48F2262}"/>
              </a:ext>
            </a:extLst>
          </p:cNvPr>
          <p:cNvSpPr/>
          <p:nvPr/>
        </p:nvSpPr>
        <p:spPr>
          <a:xfrm>
            <a:off x="1510604" y="4630761"/>
            <a:ext cx="2920181" cy="1325563"/>
          </a:xfrm>
          <a:prstGeom prst="rect">
            <a:avLst/>
          </a:prstGeom>
          <a:solidFill>
            <a:schemeClr val="accent2">
              <a:lumMod val="60000"/>
              <a:lumOff val="4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DETERMINE UNDERTAKINGS POSITION = MEASURE MARKET POWER</a:t>
            </a:r>
          </a:p>
        </p:txBody>
      </p:sp>
      <p:sp>
        <p:nvSpPr>
          <p:cNvPr id="8" name="Szövegdoboz 7">
            <a:extLst>
              <a:ext uri="{FF2B5EF4-FFF2-40B4-BE49-F238E27FC236}">
                <a16:creationId xmlns:a16="http://schemas.microsoft.com/office/drawing/2014/main" id="{C61C91BC-BF09-456E-AB0B-A5B2817CED1E}"/>
              </a:ext>
            </a:extLst>
          </p:cNvPr>
          <p:cNvSpPr txBox="1"/>
          <p:nvPr/>
        </p:nvSpPr>
        <p:spPr>
          <a:xfrm>
            <a:off x="5651742" y="1834871"/>
            <a:ext cx="3257366" cy="400110"/>
          </a:xfrm>
          <a:prstGeom prst="rect">
            <a:avLst/>
          </a:prstGeom>
          <a:noFill/>
        </p:spPr>
        <p:txBody>
          <a:bodyPr wrap="square" rtlCol="0">
            <a:spAutoFit/>
          </a:bodyPr>
          <a:lstStyle/>
          <a:p>
            <a:r>
              <a:rPr lang="en-US" sz="2000" b="1" dirty="0"/>
              <a:t>GEOGRAPHICAL MARKET</a:t>
            </a:r>
          </a:p>
        </p:txBody>
      </p:sp>
      <p:sp>
        <p:nvSpPr>
          <p:cNvPr id="10" name="Szövegdoboz 9">
            <a:extLst>
              <a:ext uri="{FF2B5EF4-FFF2-40B4-BE49-F238E27FC236}">
                <a16:creationId xmlns:a16="http://schemas.microsoft.com/office/drawing/2014/main" id="{C28A7EB6-E0E4-43D6-B846-2455FAA97B92}"/>
              </a:ext>
            </a:extLst>
          </p:cNvPr>
          <p:cNvSpPr txBox="1"/>
          <p:nvPr/>
        </p:nvSpPr>
        <p:spPr>
          <a:xfrm>
            <a:off x="5651743" y="3160435"/>
            <a:ext cx="3643259" cy="400110"/>
          </a:xfrm>
          <a:prstGeom prst="rect">
            <a:avLst/>
          </a:prstGeom>
          <a:noFill/>
        </p:spPr>
        <p:txBody>
          <a:bodyPr wrap="square" rtlCol="0">
            <a:spAutoFit/>
          </a:bodyPr>
          <a:lstStyle/>
          <a:p>
            <a:r>
              <a:rPr lang="en-US" sz="2000" b="1" dirty="0"/>
              <a:t>PRODUCT</a:t>
            </a:r>
            <a:r>
              <a:rPr lang="en-US" dirty="0"/>
              <a:t> </a:t>
            </a:r>
            <a:r>
              <a:rPr lang="en-US" sz="2000" b="1" dirty="0"/>
              <a:t>MARKET</a:t>
            </a:r>
          </a:p>
        </p:txBody>
      </p:sp>
      <p:sp>
        <p:nvSpPr>
          <p:cNvPr id="11" name="Szövegdoboz 10">
            <a:extLst>
              <a:ext uri="{FF2B5EF4-FFF2-40B4-BE49-F238E27FC236}">
                <a16:creationId xmlns:a16="http://schemas.microsoft.com/office/drawing/2014/main" id="{7CC58575-3CDD-460D-902D-24849CB342F2}"/>
              </a:ext>
            </a:extLst>
          </p:cNvPr>
          <p:cNvSpPr txBox="1"/>
          <p:nvPr/>
        </p:nvSpPr>
        <p:spPr>
          <a:xfrm>
            <a:off x="5607708" y="4172263"/>
            <a:ext cx="5296998" cy="400110"/>
          </a:xfrm>
          <a:prstGeom prst="rect">
            <a:avLst/>
          </a:prstGeom>
          <a:noFill/>
        </p:spPr>
        <p:txBody>
          <a:bodyPr wrap="square" rtlCol="0">
            <a:spAutoFit/>
          </a:bodyPr>
          <a:lstStyle/>
          <a:p>
            <a:r>
              <a:rPr lang="en-US" sz="2000" b="1" dirty="0"/>
              <a:t>ACTUAL</a:t>
            </a:r>
            <a:r>
              <a:rPr lang="en-US" dirty="0"/>
              <a:t> </a:t>
            </a:r>
            <a:r>
              <a:rPr lang="en-US" sz="2000" b="1" dirty="0"/>
              <a:t>COMPETITORS</a:t>
            </a:r>
            <a:r>
              <a:rPr lang="hu-HU" sz="2000" b="1" dirty="0"/>
              <a:t> – MARKET POSITIONS</a:t>
            </a:r>
            <a:endParaRPr lang="en-US" sz="2000" b="1" dirty="0"/>
          </a:p>
        </p:txBody>
      </p:sp>
      <p:sp>
        <p:nvSpPr>
          <p:cNvPr id="12" name="Szövegdoboz 11">
            <a:extLst>
              <a:ext uri="{FF2B5EF4-FFF2-40B4-BE49-F238E27FC236}">
                <a16:creationId xmlns:a16="http://schemas.microsoft.com/office/drawing/2014/main" id="{1EC224BB-AAB4-45A2-B136-52BFEA639047}"/>
              </a:ext>
            </a:extLst>
          </p:cNvPr>
          <p:cNvSpPr txBox="1"/>
          <p:nvPr/>
        </p:nvSpPr>
        <p:spPr>
          <a:xfrm>
            <a:off x="5651744" y="5108876"/>
            <a:ext cx="4906166" cy="707886"/>
          </a:xfrm>
          <a:prstGeom prst="rect">
            <a:avLst/>
          </a:prstGeom>
          <a:noFill/>
        </p:spPr>
        <p:txBody>
          <a:bodyPr wrap="square" rtlCol="0">
            <a:spAutoFit/>
          </a:bodyPr>
          <a:lstStyle/>
          <a:p>
            <a:r>
              <a:rPr lang="en-US" sz="2000" b="1" dirty="0"/>
              <a:t>POTENTIAL</a:t>
            </a:r>
            <a:r>
              <a:rPr lang="en-US" dirty="0"/>
              <a:t> </a:t>
            </a:r>
            <a:r>
              <a:rPr lang="en-US" sz="2000" b="1" dirty="0"/>
              <a:t>COMPETITORS</a:t>
            </a:r>
            <a:r>
              <a:rPr lang="hu-HU" sz="2000" b="1" dirty="0"/>
              <a:t> – EXPANSION AND ENTRY</a:t>
            </a:r>
            <a:endParaRPr lang="en-US" sz="2000" b="1" dirty="0"/>
          </a:p>
        </p:txBody>
      </p:sp>
      <p:sp>
        <p:nvSpPr>
          <p:cNvPr id="13" name="Szövegdoboz 12">
            <a:extLst>
              <a:ext uri="{FF2B5EF4-FFF2-40B4-BE49-F238E27FC236}">
                <a16:creationId xmlns:a16="http://schemas.microsoft.com/office/drawing/2014/main" id="{AF10D5F7-252D-4AAE-B6FA-FCCB4F10980D}"/>
              </a:ext>
            </a:extLst>
          </p:cNvPr>
          <p:cNvSpPr txBox="1"/>
          <p:nvPr/>
        </p:nvSpPr>
        <p:spPr>
          <a:xfrm>
            <a:off x="5667500" y="6076426"/>
            <a:ext cx="4906165" cy="400110"/>
          </a:xfrm>
          <a:prstGeom prst="rect">
            <a:avLst/>
          </a:prstGeom>
          <a:noFill/>
        </p:spPr>
        <p:txBody>
          <a:bodyPr wrap="square" rtlCol="0">
            <a:spAutoFit/>
          </a:bodyPr>
          <a:lstStyle/>
          <a:p>
            <a:r>
              <a:rPr lang="en-US" sz="2000" b="1" dirty="0"/>
              <a:t>COUNTERVAILING</a:t>
            </a:r>
            <a:r>
              <a:rPr lang="en-US" dirty="0"/>
              <a:t> </a:t>
            </a:r>
            <a:r>
              <a:rPr lang="en-US" sz="2000" b="1" dirty="0"/>
              <a:t>BUYER</a:t>
            </a:r>
            <a:r>
              <a:rPr lang="en-US" dirty="0"/>
              <a:t> </a:t>
            </a:r>
            <a:r>
              <a:rPr lang="en-US" sz="2000" b="1" dirty="0"/>
              <a:t>POWER</a:t>
            </a:r>
          </a:p>
        </p:txBody>
      </p:sp>
      <p:sp>
        <p:nvSpPr>
          <p:cNvPr id="9" name="Nyíl: jobbra mutató 8">
            <a:extLst>
              <a:ext uri="{FF2B5EF4-FFF2-40B4-BE49-F238E27FC236}">
                <a16:creationId xmlns:a16="http://schemas.microsoft.com/office/drawing/2014/main" id="{E7BCD957-2428-4921-9870-CF4FC04CF140}"/>
              </a:ext>
            </a:extLst>
          </p:cNvPr>
          <p:cNvSpPr/>
          <p:nvPr/>
        </p:nvSpPr>
        <p:spPr>
          <a:xfrm rot="19971592">
            <a:off x="4464385" y="2207995"/>
            <a:ext cx="1207519" cy="28078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Nyíl: jobbra mutató 15">
            <a:extLst>
              <a:ext uri="{FF2B5EF4-FFF2-40B4-BE49-F238E27FC236}">
                <a16:creationId xmlns:a16="http://schemas.microsoft.com/office/drawing/2014/main" id="{104C0B17-4446-408F-8950-C0922C6DC187}"/>
              </a:ext>
            </a:extLst>
          </p:cNvPr>
          <p:cNvSpPr/>
          <p:nvPr/>
        </p:nvSpPr>
        <p:spPr>
          <a:xfrm rot="1747959">
            <a:off x="4462576" y="2926749"/>
            <a:ext cx="1175101" cy="28078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Nyíl: jobbra mutató 16">
            <a:extLst>
              <a:ext uri="{FF2B5EF4-FFF2-40B4-BE49-F238E27FC236}">
                <a16:creationId xmlns:a16="http://schemas.microsoft.com/office/drawing/2014/main" id="{C848B567-7BBC-4476-BB9A-1C1FA6E7917F}"/>
              </a:ext>
            </a:extLst>
          </p:cNvPr>
          <p:cNvSpPr/>
          <p:nvPr/>
        </p:nvSpPr>
        <p:spPr>
          <a:xfrm rot="19398624">
            <a:off x="4449840" y="4657418"/>
            <a:ext cx="1098958" cy="2807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Nyíl: jobbra mutató 17">
            <a:extLst>
              <a:ext uri="{FF2B5EF4-FFF2-40B4-BE49-F238E27FC236}">
                <a16:creationId xmlns:a16="http://schemas.microsoft.com/office/drawing/2014/main" id="{85A54B0B-9FD5-4B6C-88E2-6E28FFDC80FA}"/>
              </a:ext>
            </a:extLst>
          </p:cNvPr>
          <p:cNvSpPr/>
          <p:nvPr/>
        </p:nvSpPr>
        <p:spPr>
          <a:xfrm rot="1954260">
            <a:off x="4457719" y="5679624"/>
            <a:ext cx="1098958" cy="2807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Nyíl: jobbra mutató 18">
            <a:extLst>
              <a:ext uri="{FF2B5EF4-FFF2-40B4-BE49-F238E27FC236}">
                <a16:creationId xmlns:a16="http://schemas.microsoft.com/office/drawing/2014/main" id="{6322EDE2-C09B-48FC-901D-0EB02375235B}"/>
              </a:ext>
            </a:extLst>
          </p:cNvPr>
          <p:cNvSpPr/>
          <p:nvPr/>
        </p:nvSpPr>
        <p:spPr>
          <a:xfrm>
            <a:off x="4588778" y="5156450"/>
            <a:ext cx="935040" cy="2807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218" name="Picture 2" descr="紙の地図ベクトル">
            <a:extLst>
              <a:ext uri="{FF2B5EF4-FFF2-40B4-BE49-F238E27FC236}">
                <a16:creationId xmlns:a16="http://schemas.microsoft.com/office/drawing/2014/main" id="{FDE9163E-5CD7-4F5D-9CDD-0446670A4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599" y="1199942"/>
            <a:ext cx="3386648" cy="2260557"/>
          </a:xfrm>
          <a:prstGeom prst="rect">
            <a:avLst/>
          </a:prstGeom>
          <a:noFill/>
          <a:extLst>
            <a:ext uri="{909E8E84-426E-40DD-AFC4-6F175D3DCCD1}">
              <a14:hiddenFill xmlns:a14="http://schemas.microsoft.com/office/drawing/2010/main">
                <a:solidFill>
                  <a:srgbClr val="FFFFFF"/>
                </a:solidFill>
              </a14:hiddenFill>
            </a:ext>
          </a:extLst>
        </p:spPr>
      </p:pic>
      <p:sp>
        <p:nvSpPr>
          <p:cNvPr id="20" name="Szövegdoboz 19">
            <a:extLst>
              <a:ext uri="{FF2B5EF4-FFF2-40B4-BE49-F238E27FC236}">
                <a16:creationId xmlns:a16="http://schemas.microsoft.com/office/drawing/2014/main" id="{7CE148C2-10DF-4602-92D1-EEBA1CAECDBF}"/>
              </a:ext>
            </a:extLst>
          </p:cNvPr>
          <p:cNvSpPr txBox="1"/>
          <p:nvPr/>
        </p:nvSpPr>
        <p:spPr>
          <a:xfrm>
            <a:off x="8260988" y="2864948"/>
            <a:ext cx="3643259" cy="400110"/>
          </a:xfrm>
          <a:prstGeom prst="rect">
            <a:avLst/>
          </a:prstGeom>
          <a:solidFill>
            <a:schemeClr val="accent6">
              <a:lumMod val="20000"/>
              <a:lumOff val="80000"/>
            </a:schemeClr>
          </a:solidFill>
        </p:spPr>
        <p:txBody>
          <a:bodyPr wrap="square" rtlCol="0">
            <a:spAutoFit/>
          </a:bodyPr>
          <a:lstStyle/>
          <a:p>
            <a:pPr algn="ctr"/>
            <a:r>
              <a:rPr lang="en-US" sz="2000" b="1" i="1" dirty="0"/>
              <a:t>Substantial part of the IM</a:t>
            </a:r>
          </a:p>
        </p:txBody>
      </p:sp>
    </p:spTree>
    <p:extLst>
      <p:ext uri="{BB962C8B-B14F-4D97-AF65-F5344CB8AC3E}">
        <p14:creationId xmlns:p14="http://schemas.microsoft.com/office/powerpoint/2010/main" val="37286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7CD483F-8A3E-4FD8-8C0F-18D82D560D59}"/>
              </a:ext>
            </a:extLst>
          </p:cNvPr>
          <p:cNvSpPr>
            <a:spLocks noGrp="1"/>
          </p:cNvSpPr>
          <p:nvPr>
            <p:ph type="title"/>
          </p:nvPr>
        </p:nvSpPr>
        <p:spPr/>
        <p:txBody>
          <a:bodyPr/>
          <a:lstStyle/>
          <a:p>
            <a:r>
              <a:rPr lang="en-US" dirty="0"/>
              <a:t>Measure market power</a:t>
            </a:r>
          </a:p>
        </p:txBody>
      </p:sp>
      <p:pic>
        <p:nvPicPr>
          <p:cNvPr id="4104" name="Picture 8" descr="Money cash pack icon, simple style 14671530 Vector Art at Vecteezy">
            <a:extLst>
              <a:ext uri="{FF2B5EF4-FFF2-40B4-BE49-F238E27FC236}">
                <a16:creationId xmlns:a16="http://schemas.microsoft.com/office/drawing/2014/main" id="{B54850DF-2BAA-495D-8C7E-E702098C87E1}"/>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062660">
            <a:off x="9664088" y="1705222"/>
            <a:ext cx="1359716" cy="1359716"/>
          </a:xfrm>
          <a:prstGeom prst="rect">
            <a:avLst/>
          </a:prstGeom>
          <a:noFill/>
          <a:extLst>
            <a:ext uri="{909E8E84-426E-40DD-AFC4-6F175D3DCCD1}">
              <a14:hiddenFill xmlns:a14="http://schemas.microsoft.com/office/drawing/2010/main">
                <a:solidFill>
                  <a:srgbClr val="FFFFFF"/>
                </a:solidFill>
              </a14:hiddenFill>
            </a:ext>
          </a:extLst>
        </p:spPr>
      </p:pic>
      <p:sp>
        <p:nvSpPr>
          <p:cNvPr id="3" name="Tartalom helye 2">
            <a:extLst>
              <a:ext uri="{FF2B5EF4-FFF2-40B4-BE49-F238E27FC236}">
                <a16:creationId xmlns:a16="http://schemas.microsoft.com/office/drawing/2014/main" id="{4C57D24A-232F-4515-9F77-4CFA4EFADD74}"/>
              </a:ext>
            </a:extLst>
          </p:cNvPr>
          <p:cNvSpPr>
            <a:spLocks noGrp="1"/>
          </p:cNvSpPr>
          <p:nvPr>
            <p:ph idx="1"/>
          </p:nvPr>
        </p:nvSpPr>
        <p:spPr/>
        <p:txBody>
          <a:bodyPr/>
          <a:lstStyle/>
          <a:p>
            <a:r>
              <a:rPr lang="en-US" dirty="0"/>
              <a:t>Market share – good indicator</a:t>
            </a:r>
          </a:p>
          <a:p>
            <a:pPr lvl="1"/>
            <a:r>
              <a:rPr lang="en-US" sz="2800" dirty="0"/>
              <a:t>Power over time</a:t>
            </a:r>
          </a:p>
          <a:p>
            <a:pPr lvl="1"/>
            <a:r>
              <a:rPr lang="en-US" sz="2800" dirty="0"/>
              <a:t>50 % is </a:t>
            </a:r>
            <a:r>
              <a:rPr lang="hu-HU" sz="2800" dirty="0"/>
              <a:t>„</a:t>
            </a:r>
            <a:r>
              <a:rPr lang="en-US" sz="2800" dirty="0"/>
              <a:t>very large</a:t>
            </a:r>
            <a:r>
              <a:rPr lang="hu-HU" sz="2800" dirty="0"/>
              <a:t>”</a:t>
            </a:r>
            <a:endParaRPr lang="en-US" sz="2800" dirty="0"/>
          </a:p>
          <a:p>
            <a:pPr lvl="1"/>
            <a:r>
              <a:rPr lang="en-US" sz="2800" dirty="0"/>
              <a:t>Super-dominance</a:t>
            </a:r>
          </a:p>
          <a:p>
            <a:r>
              <a:rPr lang="en-US" dirty="0"/>
              <a:t>Legal barriers</a:t>
            </a:r>
            <a:r>
              <a:rPr lang="hu-HU" dirty="0"/>
              <a:t> (patent </a:t>
            </a:r>
            <a:r>
              <a:rPr lang="en-US" dirty="0"/>
              <a:t>or</a:t>
            </a:r>
            <a:r>
              <a:rPr lang="hu-HU" dirty="0"/>
              <a:t> know-how)</a:t>
            </a:r>
            <a:endParaRPr lang="en-US" dirty="0"/>
          </a:p>
          <a:p>
            <a:r>
              <a:rPr lang="en-US" dirty="0"/>
              <a:t>Economic advantages and performance</a:t>
            </a:r>
          </a:p>
          <a:p>
            <a:r>
              <a:rPr lang="en-US" dirty="0"/>
              <a:t>Switching cost and network effect</a:t>
            </a:r>
          </a:p>
          <a:p>
            <a:pPr marL="0" indent="0">
              <a:buNone/>
            </a:pPr>
            <a:r>
              <a:rPr lang="en-US" dirty="0"/>
              <a:t>… and how the undertaking behaves</a:t>
            </a:r>
          </a:p>
        </p:txBody>
      </p:sp>
      <p:pic>
        <p:nvPicPr>
          <p:cNvPr id="4102" name="Picture 6" descr="Weight Scale Icon Png #184573 - Free Icons Library">
            <a:extLst>
              <a:ext uri="{FF2B5EF4-FFF2-40B4-BE49-F238E27FC236}">
                <a16:creationId xmlns:a16="http://schemas.microsoft.com/office/drawing/2014/main" id="{9007FC8C-D326-400A-A0D4-035121EF565D}"/>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938360" y="2944536"/>
            <a:ext cx="3209733" cy="28690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ercent Icon Png #8981 - Free Icons Library">
            <a:extLst>
              <a:ext uri="{FF2B5EF4-FFF2-40B4-BE49-F238E27FC236}">
                <a16:creationId xmlns:a16="http://schemas.microsoft.com/office/drawing/2014/main" id="{EE5AC67F-B1FF-48E5-9F20-A15D42EE0EE7}"/>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58278">
            <a:off x="8832934" y="540030"/>
            <a:ext cx="1208024" cy="12460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ction Icon #198416 - Free Icons Library">
            <a:extLst>
              <a:ext uri="{FF2B5EF4-FFF2-40B4-BE49-F238E27FC236}">
                <a16:creationId xmlns:a16="http://schemas.microsoft.com/office/drawing/2014/main" id="{392FE8F0-2E2A-4ECA-A121-F51C8BA5347C}"/>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752902">
            <a:off x="8234551" y="1765317"/>
            <a:ext cx="1184562" cy="118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996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A2630C-763E-4F88-ABB1-8BC4922E8308}"/>
              </a:ext>
            </a:extLst>
          </p:cNvPr>
          <p:cNvSpPr>
            <a:spLocks noGrp="1"/>
          </p:cNvSpPr>
          <p:nvPr>
            <p:ph type="title"/>
          </p:nvPr>
        </p:nvSpPr>
        <p:spPr/>
        <p:txBody>
          <a:bodyPr/>
          <a:lstStyle/>
          <a:p>
            <a:r>
              <a:rPr lang="en-US" dirty="0"/>
              <a:t>Abuse</a:t>
            </a:r>
          </a:p>
        </p:txBody>
      </p:sp>
      <p:sp>
        <p:nvSpPr>
          <p:cNvPr id="3" name="Tartalom helye 2">
            <a:extLst>
              <a:ext uri="{FF2B5EF4-FFF2-40B4-BE49-F238E27FC236}">
                <a16:creationId xmlns:a16="http://schemas.microsoft.com/office/drawing/2014/main" id="{287D4BAA-CAD7-410D-BA1F-3EE7EA9CB7D3}"/>
              </a:ext>
            </a:extLst>
          </p:cNvPr>
          <p:cNvSpPr>
            <a:spLocks noGrp="1"/>
          </p:cNvSpPr>
          <p:nvPr>
            <p:ph idx="1"/>
          </p:nvPr>
        </p:nvSpPr>
        <p:spPr>
          <a:xfrm>
            <a:off x="458598" y="1455335"/>
            <a:ext cx="11274803" cy="4723002"/>
          </a:xfrm>
        </p:spPr>
        <p:txBody>
          <a:bodyPr>
            <a:noAutofit/>
          </a:bodyPr>
          <a:lstStyle/>
          <a:p>
            <a:r>
              <a:rPr lang="en-US" dirty="0"/>
              <a:t>Unilateral behavior </a:t>
            </a:r>
            <a:r>
              <a:rPr lang="en-US" dirty="0">
                <a:sym typeface="Wingdings" panose="05000000000000000000" pitchFamily="2" charset="2"/>
              </a:rPr>
              <a:t></a:t>
            </a:r>
            <a:r>
              <a:rPr lang="en-US" dirty="0"/>
              <a:t>„Special responsibility” of a dominant undertaking</a:t>
            </a:r>
          </a:p>
          <a:p>
            <a:pPr marL="0" indent="0" algn="ctr">
              <a:spcBef>
                <a:spcPts val="2400"/>
              </a:spcBef>
              <a:buNone/>
            </a:pPr>
            <a:r>
              <a:rPr lang="en-US" i="1" dirty="0"/>
              <a:t>„</a:t>
            </a:r>
            <a:r>
              <a:rPr lang="en-US" b="1" i="1" dirty="0">
                <a:solidFill>
                  <a:srgbClr val="00B0F0"/>
                </a:solidFill>
              </a:rPr>
              <a:t>objective</a:t>
            </a:r>
            <a:r>
              <a:rPr lang="en-US" i="1" dirty="0"/>
              <a:t> concept”</a:t>
            </a:r>
          </a:p>
          <a:p>
            <a:pPr marL="0" indent="0" algn="ctr">
              <a:spcAft>
                <a:spcPts val="2400"/>
              </a:spcAft>
              <a:buNone/>
            </a:pPr>
            <a:r>
              <a:rPr lang="en-US" i="1" dirty="0"/>
              <a:t>„the undertaking… through recourse of </a:t>
            </a:r>
            <a:r>
              <a:rPr lang="en-US" b="1" i="1" dirty="0">
                <a:solidFill>
                  <a:srgbClr val="0070C0"/>
                </a:solidFill>
              </a:rPr>
              <a:t>methods</a:t>
            </a:r>
            <a:r>
              <a:rPr lang="en-US" i="1" dirty="0"/>
              <a:t> </a:t>
            </a:r>
            <a:r>
              <a:rPr lang="en-US" b="1" i="1" dirty="0">
                <a:solidFill>
                  <a:srgbClr val="00B0F0"/>
                </a:solidFill>
              </a:rPr>
              <a:t>different from </a:t>
            </a:r>
            <a:r>
              <a:rPr lang="en-US" i="1" dirty="0"/>
              <a:t>those which condition </a:t>
            </a:r>
            <a:r>
              <a:rPr lang="en-US" b="1" i="1" dirty="0">
                <a:solidFill>
                  <a:srgbClr val="00B0F0"/>
                </a:solidFill>
              </a:rPr>
              <a:t>normal competition</a:t>
            </a:r>
            <a:r>
              <a:rPr lang="en-US" i="1" dirty="0"/>
              <a:t>”</a:t>
            </a:r>
            <a:br>
              <a:rPr lang="en-US" i="1" dirty="0"/>
            </a:br>
            <a:r>
              <a:rPr lang="en-US" i="1" dirty="0"/>
              <a:t>[Hoffmann-La Roche v Commission]</a:t>
            </a:r>
          </a:p>
          <a:p>
            <a:pPr marL="0" indent="0" algn="ctr">
              <a:spcAft>
                <a:spcPts val="600"/>
              </a:spcAft>
              <a:buNone/>
            </a:pPr>
            <a:r>
              <a:rPr lang="en-US" dirty="0"/>
              <a:t>Formalism </a:t>
            </a:r>
            <a:r>
              <a:rPr lang="en-US" dirty="0">
                <a:sym typeface="Wingdings" panose="05000000000000000000" pitchFamily="2" charset="2"/>
              </a:rPr>
              <a:t> </a:t>
            </a:r>
            <a:r>
              <a:rPr lang="en-US" dirty="0">
                <a:solidFill>
                  <a:srgbClr val="00B0F0"/>
                </a:solidFill>
                <a:sym typeface="Wingdings" panose="05000000000000000000" pitchFamily="2" charset="2"/>
              </a:rPr>
              <a:t>Effect analysis</a:t>
            </a:r>
            <a:r>
              <a:rPr lang="en-US" dirty="0">
                <a:sym typeface="Wingdings" panose="05000000000000000000" pitchFamily="2" charset="2"/>
              </a:rPr>
              <a:t>  Naked restrictions</a:t>
            </a:r>
          </a:p>
          <a:p>
            <a:pPr marL="0" indent="0" algn="ctr">
              <a:buNone/>
            </a:pPr>
            <a:r>
              <a:rPr lang="en-US" dirty="0"/>
              <a:t>„Competition on the merits” + „as-efficient competitors” test (AEC)</a:t>
            </a:r>
          </a:p>
          <a:p>
            <a:r>
              <a:rPr lang="en-US" dirty="0">
                <a:sym typeface="Wingdings" panose="05000000000000000000" pitchFamily="2" charset="2"/>
              </a:rPr>
              <a:t>Harm: actual or potential</a:t>
            </a:r>
          </a:p>
          <a:p>
            <a:r>
              <a:rPr lang="en-US" dirty="0">
                <a:sym typeface="Wingdings" panose="05000000000000000000" pitchFamily="2" charset="2"/>
              </a:rPr>
              <a:t>Objective justification or efficiency justification  is possible</a:t>
            </a:r>
            <a:endParaRPr lang="en-US" dirty="0"/>
          </a:p>
        </p:txBody>
      </p:sp>
    </p:spTree>
    <p:extLst>
      <p:ext uri="{BB962C8B-B14F-4D97-AF65-F5344CB8AC3E}">
        <p14:creationId xmlns:p14="http://schemas.microsoft.com/office/powerpoint/2010/main" val="3052669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A2630C-763E-4F88-ABB1-8BC4922E8308}"/>
              </a:ext>
            </a:extLst>
          </p:cNvPr>
          <p:cNvSpPr>
            <a:spLocks noGrp="1"/>
          </p:cNvSpPr>
          <p:nvPr>
            <p:ph type="title"/>
          </p:nvPr>
        </p:nvSpPr>
        <p:spPr/>
        <p:txBody>
          <a:bodyPr/>
          <a:lstStyle/>
          <a:p>
            <a:r>
              <a:rPr lang="en-US" dirty="0"/>
              <a:t>Abuse</a:t>
            </a:r>
          </a:p>
        </p:txBody>
      </p:sp>
      <p:sp>
        <p:nvSpPr>
          <p:cNvPr id="10" name="Téglalap 9">
            <a:extLst>
              <a:ext uri="{FF2B5EF4-FFF2-40B4-BE49-F238E27FC236}">
                <a16:creationId xmlns:a16="http://schemas.microsoft.com/office/drawing/2014/main" id="{D5E23CF4-F93E-47F2-993D-73EFF27CF302}"/>
              </a:ext>
            </a:extLst>
          </p:cNvPr>
          <p:cNvSpPr/>
          <p:nvPr/>
        </p:nvSpPr>
        <p:spPr>
          <a:xfrm>
            <a:off x="1528612" y="1834794"/>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EXPLOITATIVE ABUSES</a:t>
            </a:r>
          </a:p>
        </p:txBody>
      </p:sp>
      <p:sp>
        <p:nvSpPr>
          <p:cNvPr id="11" name="Téglalap 10">
            <a:extLst>
              <a:ext uri="{FF2B5EF4-FFF2-40B4-BE49-F238E27FC236}">
                <a16:creationId xmlns:a16="http://schemas.microsoft.com/office/drawing/2014/main" id="{CDF95603-CF0B-4CCF-9D67-A1A62A8034C3}"/>
              </a:ext>
            </a:extLst>
          </p:cNvPr>
          <p:cNvSpPr/>
          <p:nvPr/>
        </p:nvSpPr>
        <p:spPr>
          <a:xfrm>
            <a:off x="4735183" y="1834793"/>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EXCLUSIONARY</a:t>
            </a:r>
            <a:r>
              <a:rPr lang="en-US" sz="2400" dirty="0"/>
              <a:t> </a:t>
            </a:r>
            <a:r>
              <a:rPr lang="en-US" sz="2800" b="1" dirty="0">
                <a:solidFill>
                  <a:schemeClr val="bg2">
                    <a:lumMod val="10000"/>
                  </a:schemeClr>
                </a:solidFill>
              </a:rPr>
              <a:t>ABUSES</a:t>
            </a:r>
          </a:p>
        </p:txBody>
      </p:sp>
      <p:sp>
        <p:nvSpPr>
          <p:cNvPr id="12" name="Téglalap 11">
            <a:extLst>
              <a:ext uri="{FF2B5EF4-FFF2-40B4-BE49-F238E27FC236}">
                <a16:creationId xmlns:a16="http://schemas.microsoft.com/office/drawing/2014/main" id="{F7C78ACC-71E3-46DE-A3E8-FD7B83C61A59}"/>
              </a:ext>
            </a:extLst>
          </p:cNvPr>
          <p:cNvSpPr/>
          <p:nvPr/>
        </p:nvSpPr>
        <p:spPr>
          <a:xfrm>
            <a:off x="7941754" y="1834793"/>
            <a:ext cx="2739839"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SINGLE</a:t>
            </a:r>
            <a:r>
              <a:rPr lang="en-US" sz="2400" dirty="0"/>
              <a:t> </a:t>
            </a:r>
            <a:r>
              <a:rPr lang="en-US" sz="2800" b="1" dirty="0">
                <a:solidFill>
                  <a:schemeClr val="bg2">
                    <a:lumMod val="10000"/>
                  </a:schemeClr>
                </a:solidFill>
              </a:rPr>
              <a:t>MARKET</a:t>
            </a:r>
            <a:r>
              <a:rPr lang="en-US" sz="2400" dirty="0"/>
              <a:t> </a:t>
            </a:r>
            <a:r>
              <a:rPr lang="en-US" sz="2800" b="1" dirty="0">
                <a:solidFill>
                  <a:schemeClr val="bg2">
                    <a:lumMod val="10000"/>
                  </a:schemeClr>
                </a:solidFill>
              </a:rPr>
              <a:t>ABUSES</a:t>
            </a:r>
          </a:p>
        </p:txBody>
      </p:sp>
      <p:pic>
        <p:nvPicPr>
          <p:cNvPr id="6146" name="Picture 2" descr="Thief Svg Icon Free- Robber Icon Png - Free PNG Images ID 127174 | TOPpng">
            <a:extLst>
              <a:ext uri="{FF2B5EF4-FFF2-40B4-BE49-F238E27FC236}">
                <a16:creationId xmlns:a16="http://schemas.microsoft.com/office/drawing/2014/main" id="{90DCD8F5-C3E9-4CBE-9888-1A21B2AFCB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9" b="97521" l="4430" r="96624">
                        <a14:foregroundMark x1="59916" y1="89050" x2="67300" y2="89050"/>
                        <a14:foregroundMark x1="65190" y1="92149" x2="70253" y2="94421"/>
                        <a14:foregroundMark x1="66667" y1="97521" x2="66667" y2="97521"/>
                        <a14:foregroundMark x1="9705" y1="43595" x2="9705" y2="43595"/>
                        <a14:foregroundMark x1="5063" y1="42149" x2="5063" y2="42149"/>
                        <a14:foregroundMark x1="14135" y1="5165" x2="16456" y2="4545"/>
                        <a14:foregroundMark x1="47679" y1="25000" x2="67300" y2="48554"/>
                        <a14:foregroundMark x1="67300" y1="48554" x2="92827" y2="31612"/>
                        <a14:foregroundMark x1="92827" y1="31612" x2="61392" y2="22727"/>
                        <a14:foregroundMark x1="61392" y1="22727" x2="46835" y2="24174"/>
                        <a14:foregroundMark x1="96624" y1="35331" x2="96624" y2="35331"/>
                      </a14:backgroundRemoval>
                    </a14:imgEffect>
                  </a14:imgLayer>
                </a14:imgProps>
              </a:ext>
              <a:ext uri="{28A0092B-C50C-407E-A947-70E740481C1C}">
                <a14:useLocalDpi xmlns:a14="http://schemas.microsoft.com/office/drawing/2010/main" val="0"/>
              </a:ext>
            </a:extLst>
          </a:blip>
          <a:srcRect/>
          <a:stretch>
            <a:fillRect/>
          </a:stretch>
        </p:blipFill>
        <p:spPr bwMode="auto">
          <a:xfrm>
            <a:off x="2338706" y="3824494"/>
            <a:ext cx="1315070" cy="1342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ate Vector Icon Design Illustration, Gate, Gateway, Gates PNG and ...">
            <a:extLst>
              <a:ext uri="{FF2B5EF4-FFF2-40B4-BE49-F238E27FC236}">
                <a16:creationId xmlns:a16="http://schemas.microsoft.com/office/drawing/2014/main" id="{EBBA7DCF-7863-44C1-B48C-048212AD4705}"/>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316870" y="3704995"/>
            <a:ext cx="1413907" cy="14623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rket Icon Png #8512 - Free Icons Library">
            <a:extLst>
              <a:ext uri="{FF2B5EF4-FFF2-40B4-BE49-F238E27FC236}">
                <a16:creationId xmlns:a16="http://schemas.microsoft.com/office/drawing/2014/main" id="{E328D5C3-3D99-4058-AF78-B8056D411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335" y="3871906"/>
            <a:ext cx="1336675" cy="124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04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2E0949-D323-42EA-991D-B9E79186D1E2}"/>
              </a:ext>
            </a:extLst>
          </p:cNvPr>
          <p:cNvSpPr>
            <a:spLocks noGrp="1"/>
          </p:cNvSpPr>
          <p:nvPr>
            <p:ph type="title"/>
          </p:nvPr>
        </p:nvSpPr>
        <p:spPr/>
        <p:txBody>
          <a:bodyPr/>
          <a:lstStyle/>
          <a:p>
            <a:r>
              <a:rPr lang="en-US" dirty="0"/>
              <a:t>Abuse</a:t>
            </a:r>
          </a:p>
        </p:txBody>
      </p:sp>
      <p:sp>
        <p:nvSpPr>
          <p:cNvPr id="3" name="Szöveg helye 2">
            <a:extLst>
              <a:ext uri="{FF2B5EF4-FFF2-40B4-BE49-F238E27FC236}">
                <a16:creationId xmlns:a16="http://schemas.microsoft.com/office/drawing/2014/main" id="{320A5FFC-833E-4A35-9955-D13A307E68F8}"/>
              </a:ext>
            </a:extLst>
          </p:cNvPr>
          <p:cNvSpPr>
            <a:spLocks noGrp="1"/>
          </p:cNvSpPr>
          <p:nvPr>
            <p:ph type="body" idx="1"/>
          </p:nvPr>
        </p:nvSpPr>
        <p:spPr>
          <a:ln w="28575">
            <a:solidFill>
              <a:schemeClr val="accent6">
                <a:lumMod val="75000"/>
              </a:schemeClr>
            </a:solidFill>
          </a:ln>
        </p:spPr>
        <p:txBody>
          <a:bodyPr anchor="ctr"/>
          <a:lstStyle/>
          <a:p>
            <a:pPr algn="ctr"/>
            <a:r>
              <a:rPr lang="en-US" dirty="0"/>
              <a:t>NON-PRICING PRACTICES</a:t>
            </a:r>
          </a:p>
        </p:txBody>
      </p:sp>
      <p:sp>
        <p:nvSpPr>
          <p:cNvPr id="4" name="Tartalom helye 3">
            <a:extLst>
              <a:ext uri="{FF2B5EF4-FFF2-40B4-BE49-F238E27FC236}">
                <a16:creationId xmlns:a16="http://schemas.microsoft.com/office/drawing/2014/main" id="{ECBE3275-9A39-4949-B972-6D32BF88EC10}"/>
              </a:ext>
            </a:extLst>
          </p:cNvPr>
          <p:cNvSpPr>
            <a:spLocks noGrp="1"/>
          </p:cNvSpPr>
          <p:nvPr>
            <p:ph sz="half" idx="2"/>
          </p:nvPr>
        </p:nvSpPr>
        <p:spPr>
          <a:xfrm>
            <a:off x="1113360" y="2789781"/>
            <a:ext cx="4610641" cy="3684588"/>
          </a:xfrm>
        </p:spPr>
        <p:txBody>
          <a:bodyPr>
            <a:normAutofit fontScale="92500" lnSpcReduction="10000"/>
          </a:bodyPr>
          <a:lstStyle/>
          <a:p>
            <a:r>
              <a:rPr lang="en-US" dirty="0"/>
              <a:t>Exclusive dealing agreements</a:t>
            </a:r>
          </a:p>
          <a:p>
            <a:r>
              <a:rPr lang="en-US" dirty="0"/>
              <a:t>Tying</a:t>
            </a:r>
          </a:p>
          <a:p>
            <a:r>
              <a:rPr lang="en-US" dirty="0"/>
              <a:t>Refusal to supply</a:t>
            </a:r>
          </a:p>
          <a:p>
            <a:pPr lvl="1"/>
            <a:r>
              <a:rPr lang="en-US" sz="2600" dirty="0"/>
              <a:t>Bronner criteria: „essential facilities” - indispensability</a:t>
            </a:r>
          </a:p>
          <a:p>
            <a:r>
              <a:rPr lang="en-US" dirty="0"/>
              <a:t>Preferential treatment or self-preferencing</a:t>
            </a:r>
          </a:p>
          <a:p>
            <a:r>
              <a:rPr lang="en-US" dirty="0"/>
              <a:t>Unfair trading conditions</a:t>
            </a:r>
          </a:p>
          <a:p>
            <a:r>
              <a:rPr lang="en-US" dirty="0"/>
              <a:t>Others – vexatious litigation</a:t>
            </a:r>
          </a:p>
        </p:txBody>
      </p:sp>
      <p:sp>
        <p:nvSpPr>
          <p:cNvPr id="5" name="Szöveg helye 4">
            <a:extLst>
              <a:ext uri="{FF2B5EF4-FFF2-40B4-BE49-F238E27FC236}">
                <a16:creationId xmlns:a16="http://schemas.microsoft.com/office/drawing/2014/main" id="{14545262-8224-47AC-A7C1-5D3C428FA139}"/>
              </a:ext>
            </a:extLst>
          </p:cNvPr>
          <p:cNvSpPr>
            <a:spLocks noGrp="1"/>
          </p:cNvSpPr>
          <p:nvPr>
            <p:ph type="body" sz="quarter" idx="3"/>
          </p:nvPr>
        </p:nvSpPr>
        <p:spPr>
          <a:ln w="28575">
            <a:solidFill>
              <a:schemeClr val="accent2">
                <a:lumMod val="75000"/>
              </a:schemeClr>
            </a:solidFill>
          </a:ln>
        </p:spPr>
        <p:txBody>
          <a:bodyPr anchor="ctr"/>
          <a:lstStyle/>
          <a:p>
            <a:pPr algn="ctr"/>
            <a:r>
              <a:rPr lang="en-US" dirty="0"/>
              <a:t>PRICING PRACTICES</a:t>
            </a:r>
          </a:p>
        </p:txBody>
      </p:sp>
      <p:sp>
        <p:nvSpPr>
          <p:cNvPr id="6" name="Tartalom helye 5">
            <a:extLst>
              <a:ext uri="{FF2B5EF4-FFF2-40B4-BE49-F238E27FC236}">
                <a16:creationId xmlns:a16="http://schemas.microsoft.com/office/drawing/2014/main" id="{EB88E7A0-07C3-456E-8A39-18289E28F999}"/>
              </a:ext>
            </a:extLst>
          </p:cNvPr>
          <p:cNvSpPr>
            <a:spLocks noGrp="1"/>
          </p:cNvSpPr>
          <p:nvPr>
            <p:ph sz="quarter" idx="4"/>
          </p:nvPr>
        </p:nvSpPr>
        <p:spPr>
          <a:xfrm>
            <a:off x="6759773" y="2789781"/>
            <a:ext cx="4358970" cy="3684588"/>
          </a:xfrm>
        </p:spPr>
        <p:txBody>
          <a:bodyPr>
            <a:normAutofit fontScale="92500" lnSpcReduction="10000"/>
          </a:bodyPr>
          <a:lstStyle/>
          <a:p>
            <a:r>
              <a:rPr lang="en-US" dirty="0"/>
              <a:t>Excessive pricing (unfair!)</a:t>
            </a:r>
          </a:p>
          <a:p>
            <a:r>
              <a:rPr lang="en-US" dirty="0"/>
              <a:t>Conditional rebates - conditionality</a:t>
            </a:r>
          </a:p>
          <a:p>
            <a:r>
              <a:rPr lang="en-US" dirty="0"/>
              <a:t>Bundling</a:t>
            </a:r>
          </a:p>
          <a:p>
            <a:r>
              <a:rPr lang="en-US" dirty="0"/>
              <a:t>Predatory pricing</a:t>
            </a:r>
          </a:p>
          <a:p>
            <a:r>
              <a:rPr lang="en-US" dirty="0"/>
              <a:t>Margin squeeze</a:t>
            </a:r>
          </a:p>
          <a:p>
            <a:r>
              <a:rPr lang="en-US" dirty="0"/>
              <a:t>Price discrimination</a:t>
            </a:r>
          </a:p>
          <a:p>
            <a:r>
              <a:rPr lang="en-US" dirty="0"/>
              <a:t>Others</a:t>
            </a:r>
          </a:p>
        </p:txBody>
      </p:sp>
      <p:sp>
        <p:nvSpPr>
          <p:cNvPr id="7" name="Téglalap 6">
            <a:extLst>
              <a:ext uri="{FF2B5EF4-FFF2-40B4-BE49-F238E27FC236}">
                <a16:creationId xmlns:a16="http://schemas.microsoft.com/office/drawing/2014/main" id="{4DF761C2-EEBC-4D4F-9729-B29CDBF8BE3B}"/>
              </a:ext>
            </a:extLst>
          </p:cNvPr>
          <p:cNvSpPr/>
          <p:nvPr/>
        </p:nvSpPr>
        <p:spPr>
          <a:xfrm>
            <a:off x="10125512" y="205386"/>
            <a:ext cx="1711354" cy="1068583"/>
          </a:xfrm>
          <a:prstGeom prst="rect">
            <a:avLst/>
          </a:prstGeom>
          <a:solidFill>
            <a:srgbClr val="FDFDFD"/>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solidFill>
              </a:rPr>
              <a:t>*</a:t>
            </a:r>
            <a:r>
              <a:rPr lang="en-US" sz="2400" b="1" dirty="0">
                <a:solidFill>
                  <a:schemeClr val="tx1"/>
                </a:solidFill>
              </a:rPr>
              <a:t>AVC</a:t>
            </a:r>
          </a:p>
          <a:p>
            <a:r>
              <a:rPr lang="hu-HU" sz="2400" b="1" dirty="0">
                <a:solidFill>
                  <a:schemeClr val="tx1"/>
                </a:solidFill>
              </a:rPr>
              <a:t>*</a:t>
            </a:r>
            <a:r>
              <a:rPr lang="en-US" sz="2400" b="1" dirty="0">
                <a:solidFill>
                  <a:schemeClr val="tx1"/>
                </a:solidFill>
              </a:rPr>
              <a:t>AAC</a:t>
            </a:r>
          </a:p>
          <a:p>
            <a:r>
              <a:rPr lang="hu-HU" sz="2400" b="1" dirty="0">
                <a:solidFill>
                  <a:schemeClr val="tx1"/>
                </a:solidFill>
              </a:rPr>
              <a:t>*</a:t>
            </a:r>
            <a:r>
              <a:rPr lang="en-US" sz="2400" b="1" dirty="0">
                <a:solidFill>
                  <a:schemeClr val="tx1"/>
                </a:solidFill>
              </a:rPr>
              <a:t>ATC</a:t>
            </a:r>
          </a:p>
        </p:txBody>
      </p:sp>
      <p:pic>
        <p:nvPicPr>
          <p:cNvPr id="8" name="Picture 8" descr="Money cash pack icon, simple style 14671530 Vector Art at Vecteezy">
            <a:extLst>
              <a:ext uri="{FF2B5EF4-FFF2-40B4-BE49-F238E27FC236}">
                <a16:creationId xmlns:a16="http://schemas.microsoft.com/office/drawing/2014/main" id="{37DDE9FF-91ED-4979-8410-DDA90B5C746B}"/>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062660">
            <a:off x="11028690" y="411057"/>
            <a:ext cx="692495" cy="692495"/>
          </a:xfrm>
          <a:prstGeom prst="rect">
            <a:avLst/>
          </a:prstGeom>
          <a:noFill/>
          <a:extLst>
            <a:ext uri="{909E8E84-426E-40DD-AFC4-6F175D3DCCD1}">
              <a14:hiddenFill xmlns:a14="http://schemas.microsoft.com/office/drawing/2010/main">
                <a:solidFill>
                  <a:srgbClr val="FFFFFF"/>
                </a:solidFill>
              </a14:hiddenFill>
            </a:ext>
          </a:extLst>
        </p:spPr>
      </p:pic>
      <p:sp>
        <p:nvSpPr>
          <p:cNvPr id="11" name="Nyíl: kanyarodó 10">
            <a:extLst>
              <a:ext uri="{FF2B5EF4-FFF2-40B4-BE49-F238E27FC236}">
                <a16:creationId xmlns:a16="http://schemas.microsoft.com/office/drawing/2014/main" id="{6A35CD45-395E-466F-8B7C-B24D795DFB45}"/>
              </a:ext>
            </a:extLst>
          </p:cNvPr>
          <p:cNvSpPr/>
          <p:nvPr/>
        </p:nvSpPr>
        <p:spPr>
          <a:xfrm>
            <a:off x="9429760" y="964725"/>
            <a:ext cx="604008" cy="509018"/>
          </a:xfrm>
          <a:prstGeom prst="bentArrow">
            <a:avLst/>
          </a:prstGeom>
          <a:solidFill>
            <a:srgbClr val="FDFDFD"/>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cxnSp>
        <p:nvCxnSpPr>
          <p:cNvPr id="13" name="Egyenes összekötő 12">
            <a:extLst>
              <a:ext uri="{FF2B5EF4-FFF2-40B4-BE49-F238E27FC236}">
                <a16:creationId xmlns:a16="http://schemas.microsoft.com/office/drawing/2014/main" id="{AF23D5AB-DBBA-4DA4-A1F7-0D25C4B5037A}"/>
              </a:ext>
            </a:extLst>
          </p:cNvPr>
          <p:cNvCxnSpPr>
            <a:cxnSpLocks/>
          </p:cNvCxnSpPr>
          <p:nvPr/>
        </p:nvCxnSpPr>
        <p:spPr>
          <a:xfrm>
            <a:off x="2316480" y="3429000"/>
            <a:ext cx="4443293" cy="665480"/>
          </a:xfrm>
          <a:prstGeom prst="line">
            <a:avLst/>
          </a:prstGeom>
          <a:ln w="19050">
            <a:solidFill>
              <a:srgbClr val="00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2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69E5AB-FFE0-4A37-9CA9-17C52DDFEC99}"/>
              </a:ext>
            </a:extLst>
          </p:cNvPr>
          <p:cNvSpPr>
            <a:spLocks noGrp="1"/>
          </p:cNvSpPr>
          <p:nvPr>
            <p:ph type="ctrTitle"/>
          </p:nvPr>
        </p:nvSpPr>
        <p:spPr/>
        <p:txBody>
          <a:bodyPr/>
          <a:lstStyle/>
          <a:p>
            <a:r>
              <a:rPr lang="en-US" dirty="0"/>
              <a:t>Digital Economy</a:t>
            </a:r>
          </a:p>
        </p:txBody>
      </p:sp>
      <p:sp>
        <p:nvSpPr>
          <p:cNvPr id="3" name="Alcím 2">
            <a:extLst>
              <a:ext uri="{FF2B5EF4-FFF2-40B4-BE49-F238E27FC236}">
                <a16:creationId xmlns:a16="http://schemas.microsoft.com/office/drawing/2014/main" id="{837706C1-556A-4D76-B1C6-8C8D725E258A}"/>
              </a:ext>
            </a:extLst>
          </p:cNvPr>
          <p:cNvSpPr>
            <a:spLocks noGrp="1"/>
          </p:cNvSpPr>
          <p:nvPr>
            <p:ph type="subTitle" idx="1"/>
          </p:nvPr>
        </p:nvSpPr>
        <p:spPr/>
        <p:txBody>
          <a:bodyPr>
            <a:normAutofit/>
          </a:bodyPr>
          <a:lstStyle/>
          <a:p>
            <a:r>
              <a:rPr lang="hu-HU" sz="3200" dirty="0"/>
              <a:t>2025.03.24.</a:t>
            </a:r>
          </a:p>
        </p:txBody>
      </p:sp>
    </p:spTree>
    <p:extLst>
      <p:ext uri="{BB962C8B-B14F-4D97-AF65-F5344CB8AC3E}">
        <p14:creationId xmlns:p14="http://schemas.microsoft.com/office/powerpoint/2010/main" val="32592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Csoportba foglalás 13">
            <a:extLst>
              <a:ext uri="{FF2B5EF4-FFF2-40B4-BE49-F238E27FC236}">
                <a16:creationId xmlns:a16="http://schemas.microsoft.com/office/drawing/2014/main" id="{771B6E56-73E2-4FC9-A1AB-328EDBCB93BF}"/>
              </a:ext>
            </a:extLst>
          </p:cNvPr>
          <p:cNvGrpSpPr/>
          <p:nvPr/>
        </p:nvGrpSpPr>
        <p:grpSpPr>
          <a:xfrm>
            <a:off x="820764" y="1113182"/>
            <a:ext cx="10589357" cy="4253948"/>
            <a:chOff x="820765" y="1113182"/>
            <a:chExt cx="10417330" cy="4103453"/>
          </a:xfrm>
        </p:grpSpPr>
        <p:pic>
          <p:nvPicPr>
            <p:cNvPr id="10" name="Kép 9">
              <a:extLst>
                <a:ext uri="{FF2B5EF4-FFF2-40B4-BE49-F238E27FC236}">
                  <a16:creationId xmlns:a16="http://schemas.microsoft.com/office/drawing/2014/main" id="{A2A01C67-DDDD-4F5F-B85C-62FAB34EACC3}"/>
                </a:ext>
              </a:extLst>
            </p:cNvPr>
            <p:cNvPicPr>
              <a:picLocks noChangeAspect="1"/>
            </p:cNvPicPr>
            <p:nvPr/>
          </p:nvPicPr>
          <p:blipFill>
            <a:blip r:embed="rId2"/>
            <a:stretch>
              <a:fillRect/>
            </a:stretch>
          </p:blipFill>
          <p:spPr>
            <a:xfrm>
              <a:off x="820765" y="1113182"/>
              <a:ext cx="10417330" cy="4103453"/>
            </a:xfrm>
            <a:prstGeom prst="rect">
              <a:avLst/>
            </a:prstGeom>
          </p:spPr>
        </p:pic>
        <p:sp>
          <p:nvSpPr>
            <p:cNvPr id="11" name="Ellipszis 10">
              <a:extLst>
                <a:ext uri="{FF2B5EF4-FFF2-40B4-BE49-F238E27FC236}">
                  <a16:creationId xmlns:a16="http://schemas.microsoft.com/office/drawing/2014/main" id="{A6C52931-13EC-45FA-9205-BE4FE910A6BD}"/>
                </a:ext>
              </a:extLst>
            </p:cNvPr>
            <p:cNvSpPr/>
            <p:nvPr/>
          </p:nvSpPr>
          <p:spPr>
            <a:xfrm>
              <a:off x="2759985" y="3389245"/>
              <a:ext cx="223474" cy="2465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F51F1FEC-6DE3-49C3-B20A-7BA6908CA364}"/>
                </a:ext>
              </a:extLst>
            </p:cNvPr>
            <p:cNvSpPr/>
            <p:nvPr/>
          </p:nvSpPr>
          <p:spPr>
            <a:xfrm>
              <a:off x="8222531" y="3389245"/>
              <a:ext cx="223474" cy="2465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1CFFE7B2-8DD5-4667-9B32-15E62BA1A7CB}"/>
                </a:ext>
              </a:extLst>
            </p:cNvPr>
            <p:cNvSpPr/>
            <p:nvPr/>
          </p:nvSpPr>
          <p:spPr>
            <a:xfrm>
              <a:off x="4684200" y="2841066"/>
              <a:ext cx="223474" cy="246533"/>
            </a:xfrm>
            <a:prstGeom prst="ellipse">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3449794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lekerekített 5">
            <a:extLst>
              <a:ext uri="{FF2B5EF4-FFF2-40B4-BE49-F238E27FC236}">
                <a16:creationId xmlns:a16="http://schemas.microsoft.com/office/drawing/2014/main" id="{FC512985-0E29-40DD-AF5F-D3003987F398}"/>
              </a:ext>
            </a:extLst>
          </p:cNvPr>
          <p:cNvSpPr/>
          <p:nvPr/>
        </p:nvSpPr>
        <p:spPr>
          <a:xfrm>
            <a:off x="626534" y="1951567"/>
            <a:ext cx="3208867" cy="2954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DIGITAL ECONOMY AND DIGITAL PLATFORMS</a:t>
            </a:r>
          </a:p>
        </p:txBody>
      </p:sp>
      <p:sp>
        <p:nvSpPr>
          <p:cNvPr id="7" name="Téglalap: lekerekített 6">
            <a:extLst>
              <a:ext uri="{FF2B5EF4-FFF2-40B4-BE49-F238E27FC236}">
                <a16:creationId xmlns:a16="http://schemas.microsoft.com/office/drawing/2014/main" id="{7B60B4A2-34C9-4941-B2BC-1FEF7BE97926}"/>
              </a:ext>
            </a:extLst>
          </p:cNvPr>
          <p:cNvSpPr/>
          <p:nvPr/>
        </p:nvSpPr>
        <p:spPr>
          <a:xfrm>
            <a:off x="4491566" y="1951567"/>
            <a:ext cx="3208867" cy="2954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COMPETITION CONCERNS</a:t>
            </a:r>
          </a:p>
        </p:txBody>
      </p:sp>
      <p:sp>
        <p:nvSpPr>
          <p:cNvPr id="8" name="Téglalap: lekerekített 7">
            <a:extLst>
              <a:ext uri="{FF2B5EF4-FFF2-40B4-BE49-F238E27FC236}">
                <a16:creationId xmlns:a16="http://schemas.microsoft.com/office/drawing/2014/main" id="{183045C5-8215-49FC-B230-C9BAA1F0241C}"/>
              </a:ext>
            </a:extLst>
          </p:cNvPr>
          <p:cNvSpPr/>
          <p:nvPr/>
        </p:nvSpPr>
        <p:spPr>
          <a:xfrm>
            <a:off x="8356599" y="1951567"/>
            <a:ext cx="3208867" cy="2954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REGULATION APPROACH</a:t>
            </a:r>
          </a:p>
        </p:txBody>
      </p:sp>
    </p:spTree>
    <p:extLst>
      <p:ext uri="{BB962C8B-B14F-4D97-AF65-F5344CB8AC3E}">
        <p14:creationId xmlns:p14="http://schemas.microsoft.com/office/powerpoint/2010/main" val="2000549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976F6F-6B44-46FB-818D-E6AD3E680BA8}"/>
              </a:ext>
            </a:extLst>
          </p:cNvPr>
          <p:cNvSpPr>
            <a:spLocks noGrp="1"/>
          </p:cNvSpPr>
          <p:nvPr>
            <p:ph type="title"/>
          </p:nvPr>
        </p:nvSpPr>
        <p:spPr>
          <a:xfrm>
            <a:off x="838200" y="2766218"/>
            <a:ext cx="10515600" cy="1325563"/>
          </a:xfrm>
        </p:spPr>
        <p:txBody>
          <a:bodyPr>
            <a:normAutofit/>
          </a:bodyPr>
          <a:lstStyle/>
          <a:p>
            <a:pPr algn="ctr"/>
            <a:r>
              <a:rPr lang="hu-HU" sz="8800" b="1" dirty="0"/>
              <a:t>Offline / Online</a:t>
            </a:r>
          </a:p>
        </p:txBody>
      </p:sp>
    </p:spTree>
    <p:extLst>
      <p:ext uri="{BB962C8B-B14F-4D97-AF65-F5344CB8AC3E}">
        <p14:creationId xmlns:p14="http://schemas.microsoft.com/office/powerpoint/2010/main" val="1941209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BE1E52-5739-4417-8666-9B6E596331A6}"/>
              </a:ext>
            </a:extLst>
          </p:cNvPr>
          <p:cNvSpPr>
            <a:spLocks noGrp="1"/>
          </p:cNvSpPr>
          <p:nvPr>
            <p:ph type="title"/>
          </p:nvPr>
        </p:nvSpPr>
        <p:spPr/>
        <p:txBody>
          <a:bodyPr/>
          <a:lstStyle/>
          <a:p>
            <a:r>
              <a:rPr lang="en-US"/>
              <a:t>What does „digital economy” mean?</a:t>
            </a:r>
          </a:p>
        </p:txBody>
      </p:sp>
      <p:sp>
        <p:nvSpPr>
          <p:cNvPr id="3" name="Tartalom helye 2">
            <a:extLst>
              <a:ext uri="{FF2B5EF4-FFF2-40B4-BE49-F238E27FC236}">
                <a16:creationId xmlns:a16="http://schemas.microsoft.com/office/drawing/2014/main" id="{24ACDEC5-F385-4ED7-8DEB-17FB902D6FAF}"/>
              </a:ext>
            </a:extLst>
          </p:cNvPr>
          <p:cNvSpPr>
            <a:spLocks noGrp="1"/>
          </p:cNvSpPr>
          <p:nvPr>
            <p:ph idx="1"/>
          </p:nvPr>
        </p:nvSpPr>
        <p:spPr>
          <a:xfrm>
            <a:off x="838200" y="1690688"/>
            <a:ext cx="10515600" cy="4486275"/>
          </a:xfrm>
        </p:spPr>
        <p:txBody>
          <a:bodyPr/>
          <a:lstStyle/>
          <a:p>
            <a:r>
              <a:rPr lang="en-US" dirty="0"/>
              <a:t>Digital conversion of traditional economic activities driven by the internet, electronic measures and data.</a:t>
            </a:r>
          </a:p>
          <a:p>
            <a:r>
              <a:rPr lang="en-US" b="1" dirty="0">
                <a:solidFill>
                  <a:srgbClr val="0070C0"/>
                </a:solidFill>
              </a:rPr>
              <a:t>Economy based on digital technologies</a:t>
            </a:r>
          </a:p>
          <a:p>
            <a:pPr lvl="1"/>
            <a:r>
              <a:rPr lang="en-US" sz="2800" dirty="0"/>
              <a:t>E-commerce</a:t>
            </a:r>
          </a:p>
          <a:p>
            <a:pPr lvl="1"/>
            <a:r>
              <a:rPr lang="en-US" sz="2800" dirty="0"/>
              <a:t>Digital platforms</a:t>
            </a:r>
          </a:p>
          <a:p>
            <a:pPr lvl="1"/>
            <a:r>
              <a:rPr lang="en-US" sz="2800" dirty="0"/>
              <a:t>Fintech</a:t>
            </a:r>
          </a:p>
          <a:p>
            <a:pPr lvl="1"/>
            <a:r>
              <a:rPr lang="en-US" sz="2800" dirty="0"/>
              <a:t>Cloud technology and AI</a:t>
            </a:r>
          </a:p>
          <a:p>
            <a:pPr lvl="1"/>
            <a:r>
              <a:rPr lang="en-US" sz="2800" dirty="0"/>
              <a:t>Big Data</a:t>
            </a:r>
          </a:p>
        </p:txBody>
      </p:sp>
    </p:spTree>
    <p:extLst>
      <p:ext uri="{BB962C8B-B14F-4D97-AF65-F5344CB8AC3E}">
        <p14:creationId xmlns:p14="http://schemas.microsoft.com/office/powerpoint/2010/main" val="2075085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BB84A0E-AA20-48D4-A584-221AA9443B8A}"/>
              </a:ext>
            </a:extLst>
          </p:cNvPr>
          <p:cNvSpPr>
            <a:spLocks noGrp="1"/>
          </p:cNvSpPr>
          <p:nvPr>
            <p:ph type="title"/>
          </p:nvPr>
        </p:nvSpPr>
        <p:spPr/>
        <p:txBody>
          <a:bodyPr/>
          <a:lstStyle/>
          <a:p>
            <a:r>
              <a:rPr lang="hu-HU" dirty="0" err="1"/>
              <a:t>Features</a:t>
            </a:r>
            <a:r>
              <a:rPr lang="en-US" dirty="0"/>
              <a:t> – just to name a few…</a:t>
            </a:r>
          </a:p>
        </p:txBody>
      </p:sp>
      <p:sp>
        <p:nvSpPr>
          <p:cNvPr id="3" name="Tartalom helye 2">
            <a:extLst>
              <a:ext uri="{FF2B5EF4-FFF2-40B4-BE49-F238E27FC236}">
                <a16:creationId xmlns:a16="http://schemas.microsoft.com/office/drawing/2014/main" id="{CC78E8E8-7DF2-4E4D-84F9-745FE75BF238}"/>
              </a:ext>
            </a:extLst>
          </p:cNvPr>
          <p:cNvSpPr>
            <a:spLocks noGrp="1"/>
          </p:cNvSpPr>
          <p:nvPr>
            <p:ph idx="1"/>
          </p:nvPr>
        </p:nvSpPr>
        <p:spPr/>
        <p:txBody>
          <a:bodyPr>
            <a:normAutofit lnSpcReduction="10000"/>
          </a:bodyPr>
          <a:lstStyle/>
          <a:p>
            <a:r>
              <a:rPr lang="en-US"/>
              <a:t>Globalisation and market expansion</a:t>
            </a:r>
          </a:p>
          <a:p>
            <a:r>
              <a:rPr lang="en-US"/>
              <a:t>Innovation – all the time</a:t>
            </a:r>
          </a:p>
          <a:p>
            <a:r>
              <a:rPr lang="en-US"/>
              <a:t>Quick change and adoption needed</a:t>
            </a:r>
          </a:p>
          <a:p>
            <a:r>
              <a:rPr lang="en-US"/>
              <a:t>Dematerialization and virtualization</a:t>
            </a:r>
          </a:p>
          <a:p>
            <a:r>
              <a:rPr lang="en-US"/>
              <a:t>Efficiency and productivity</a:t>
            </a:r>
          </a:p>
          <a:p>
            <a:r>
              <a:rPr lang="en-US"/>
              <a:t>Data-driven: Personalized and useful</a:t>
            </a:r>
          </a:p>
          <a:p>
            <a:r>
              <a:rPr lang="en-US"/>
              <a:t>Hyperconnectivity</a:t>
            </a:r>
          </a:p>
          <a:p>
            <a:r>
              <a:rPr lang="en-US"/>
              <a:t>Network economy: network effects, economies of scale, switching costs, lock-in</a:t>
            </a:r>
          </a:p>
          <a:p>
            <a:endParaRPr lang="en-US"/>
          </a:p>
        </p:txBody>
      </p:sp>
      <p:pic>
        <p:nvPicPr>
          <p:cNvPr id="5122" name="Picture 2" descr="Digital economy - Free technology icons">
            <a:extLst>
              <a:ext uri="{FF2B5EF4-FFF2-40B4-BE49-F238E27FC236}">
                <a16:creationId xmlns:a16="http://schemas.microsoft.com/office/drawing/2014/main" id="{269E235B-5A61-4C8C-86D3-747D7B1C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129" y="1916575"/>
            <a:ext cx="2574403" cy="257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2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1050B5-218D-4419-98F1-D65F05E2DC47}"/>
              </a:ext>
            </a:extLst>
          </p:cNvPr>
          <p:cNvSpPr>
            <a:spLocks noGrp="1"/>
          </p:cNvSpPr>
          <p:nvPr>
            <p:ph type="title"/>
          </p:nvPr>
        </p:nvSpPr>
        <p:spPr/>
        <p:txBody>
          <a:bodyPr/>
          <a:lstStyle/>
          <a:p>
            <a:r>
              <a:rPr lang="en-US"/>
              <a:t>The Four Industrial Revolution</a:t>
            </a:r>
          </a:p>
        </p:txBody>
      </p:sp>
      <p:pic>
        <p:nvPicPr>
          <p:cNvPr id="6148" name="Picture 4" descr="4th Industrial Revolution Icon Set Industry Stock Vector (Royalty Free ...">
            <a:extLst>
              <a:ext uri="{FF2B5EF4-FFF2-40B4-BE49-F238E27FC236}">
                <a16:creationId xmlns:a16="http://schemas.microsoft.com/office/drawing/2014/main" id="{9C3E59C1-C768-40BE-B98F-89C2F8D33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8" b="9767"/>
          <a:stretch/>
        </p:blipFill>
        <p:spPr bwMode="auto">
          <a:xfrm>
            <a:off x="1528762" y="1451278"/>
            <a:ext cx="9134475" cy="2109486"/>
          </a:xfrm>
          <a:prstGeom prst="rect">
            <a:avLst/>
          </a:prstGeom>
          <a:noFill/>
          <a:extLst>
            <a:ext uri="{909E8E84-426E-40DD-AFC4-6F175D3DCCD1}">
              <a14:hiddenFill xmlns:a14="http://schemas.microsoft.com/office/drawing/2010/main">
                <a:solidFill>
                  <a:srgbClr val="FFFFFF"/>
                </a:solidFill>
              </a14:hiddenFill>
            </a:ext>
          </a:extLst>
        </p:spPr>
      </p:pic>
      <p:sp>
        <p:nvSpPr>
          <p:cNvPr id="3" name="Tartalom helye 2">
            <a:extLst>
              <a:ext uri="{FF2B5EF4-FFF2-40B4-BE49-F238E27FC236}">
                <a16:creationId xmlns:a16="http://schemas.microsoft.com/office/drawing/2014/main" id="{519E99E0-90A4-40F1-B87A-868BB6A6DF0A}"/>
              </a:ext>
            </a:extLst>
          </p:cNvPr>
          <p:cNvSpPr>
            <a:spLocks noGrp="1"/>
          </p:cNvSpPr>
          <p:nvPr>
            <p:ph idx="1"/>
          </p:nvPr>
        </p:nvSpPr>
        <p:spPr>
          <a:xfrm>
            <a:off x="838200" y="3723351"/>
            <a:ext cx="10515600" cy="2769524"/>
          </a:xfrm>
        </p:spPr>
        <p:txBody>
          <a:bodyPr>
            <a:normAutofit fontScale="70000" lnSpcReduction="20000"/>
          </a:bodyPr>
          <a:lstStyle/>
          <a:p>
            <a:r>
              <a:rPr lang="en-US" b="1" dirty="0">
                <a:solidFill>
                  <a:srgbClr val="002060"/>
                </a:solidFill>
              </a:rPr>
              <a:t>Industry 1.0: </a:t>
            </a:r>
            <a:r>
              <a:rPr lang="en-US" dirty="0"/>
              <a:t>steam engine and mechanization</a:t>
            </a:r>
          </a:p>
          <a:p>
            <a:r>
              <a:rPr lang="en-US" sz="2900" b="1" dirty="0">
                <a:solidFill>
                  <a:srgbClr val="002060"/>
                </a:solidFill>
              </a:rPr>
              <a:t>Industry 2.0: </a:t>
            </a:r>
            <a:r>
              <a:rPr lang="en-US" dirty="0"/>
              <a:t>mass production and electricity (internal combustion engine)</a:t>
            </a:r>
          </a:p>
          <a:p>
            <a:r>
              <a:rPr lang="en-US" sz="2900" b="1" dirty="0">
                <a:solidFill>
                  <a:srgbClr val="002060"/>
                </a:solidFill>
              </a:rPr>
              <a:t>Industry 3.0: </a:t>
            </a:r>
            <a:r>
              <a:rPr lang="en-US" dirty="0"/>
              <a:t>electronic and IT systems, automation</a:t>
            </a:r>
          </a:p>
          <a:p>
            <a:r>
              <a:rPr lang="en-US" sz="2900" b="1" dirty="0">
                <a:solidFill>
                  <a:srgbClr val="002060"/>
                </a:solidFill>
              </a:rPr>
              <a:t>Industry 4.0: </a:t>
            </a:r>
            <a:r>
              <a:rPr lang="en-US" dirty="0"/>
              <a:t>cyber physical systems</a:t>
            </a:r>
            <a:r>
              <a:rPr lang="hu-HU" dirty="0"/>
              <a:t> (</a:t>
            </a:r>
            <a:r>
              <a:rPr lang="hu-HU" dirty="0" err="1"/>
              <a:t>IoT</a:t>
            </a:r>
            <a:r>
              <a:rPr lang="hu-HU" dirty="0"/>
              <a:t>, AI)</a:t>
            </a:r>
            <a:endParaRPr lang="en-US" dirty="0"/>
          </a:p>
          <a:p>
            <a:pPr marL="0" indent="0">
              <a:buNone/>
            </a:pPr>
            <a:endParaRPr lang="en-US" dirty="0"/>
          </a:p>
          <a:p>
            <a:pPr marL="0" indent="0" algn="ctr">
              <a:buNone/>
            </a:pPr>
            <a:r>
              <a:rPr lang="en-US" dirty="0">
                <a:hlinkClick r:id="rId3"/>
              </a:rPr>
              <a:t>https://www.youtube.com/watch?v=M-01ii4zX_k</a:t>
            </a:r>
            <a:r>
              <a:rPr lang="en-US" dirty="0"/>
              <a:t> </a:t>
            </a:r>
          </a:p>
          <a:p>
            <a:pPr marL="0" indent="0" algn="ctr">
              <a:buNone/>
            </a:pPr>
            <a:endParaRPr lang="en-US" dirty="0"/>
          </a:p>
          <a:p>
            <a:pPr marL="0" indent="0" algn="ctr">
              <a:buNone/>
            </a:pPr>
            <a:r>
              <a:rPr lang="en-US" b="1" i="1" dirty="0">
                <a:solidFill>
                  <a:srgbClr val="0070C0"/>
                </a:solidFill>
              </a:rPr>
              <a:t>Moore’s Law: </a:t>
            </a:r>
            <a:r>
              <a:rPr lang="en-US" dirty="0"/>
              <a:t>Doubles about every two years</a:t>
            </a:r>
          </a:p>
        </p:txBody>
      </p:sp>
    </p:spTree>
    <p:extLst>
      <p:ext uri="{BB962C8B-B14F-4D97-AF65-F5344CB8AC3E}">
        <p14:creationId xmlns:p14="http://schemas.microsoft.com/office/powerpoint/2010/main" val="3485947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815F27-C78B-4AEE-9981-B0CF48DF1BFF}"/>
              </a:ext>
            </a:extLst>
          </p:cNvPr>
          <p:cNvSpPr>
            <a:spLocks noGrp="1"/>
          </p:cNvSpPr>
          <p:nvPr>
            <p:ph type="title"/>
          </p:nvPr>
        </p:nvSpPr>
        <p:spPr/>
        <p:txBody>
          <a:bodyPr/>
          <a:lstStyle/>
          <a:p>
            <a:r>
              <a:rPr lang="en-US"/>
              <a:t>Online platforms</a:t>
            </a:r>
          </a:p>
        </p:txBody>
      </p:sp>
      <p:sp>
        <p:nvSpPr>
          <p:cNvPr id="3" name="Tartalom helye 2">
            <a:extLst>
              <a:ext uri="{FF2B5EF4-FFF2-40B4-BE49-F238E27FC236}">
                <a16:creationId xmlns:a16="http://schemas.microsoft.com/office/drawing/2014/main" id="{C1A9E05D-829C-476E-9A23-64F0E8864E31}"/>
              </a:ext>
            </a:extLst>
          </p:cNvPr>
          <p:cNvSpPr>
            <a:spLocks noGrp="1"/>
          </p:cNvSpPr>
          <p:nvPr>
            <p:ph idx="1"/>
          </p:nvPr>
        </p:nvSpPr>
        <p:spPr>
          <a:xfrm>
            <a:off x="838200" y="1690688"/>
            <a:ext cx="10515600" cy="4103418"/>
          </a:xfrm>
        </p:spPr>
        <p:txBody>
          <a:bodyPr/>
          <a:lstStyle/>
          <a:p>
            <a:pPr marL="0" indent="0" algn="ctr">
              <a:buNone/>
            </a:pPr>
            <a:r>
              <a:rPr lang="en-US" dirty="0"/>
              <a:t>„</a:t>
            </a:r>
            <a:r>
              <a:rPr lang="en-US" i="1" dirty="0"/>
              <a:t>they </a:t>
            </a:r>
            <a:r>
              <a:rPr lang="en-US" b="1" i="1" dirty="0">
                <a:solidFill>
                  <a:srgbClr val="00B0F0"/>
                </a:solidFill>
              </a:rPr>
              <a:t>recruit</a:t>
            </a:r>
            <a:r>
              <a:rPr lang="en-US" i="1" dirty="0"/>
              <a:t> participants, and then </a:t>
            </a:r>
            <a:r>
              <a:rPr lang="en-US" b="1" i="1" dirty="0">
                <a:solidFill>
                  <a:srgbClr val="00B0F0"/>
                </a:solidFill>
              </a:rPr>
              <a:t>sell</a:t>
            </a:r>
            <a:r>
              <a:rPr lang="en-US" i="1" dirty="0"/>
              <a:t> each group of participants </a:t>
            </a:r>
            <a:r>
              <a:rPr lang="en-US" b="1" i="1" dirty="0">
                <a:solidFill>
                  <a:srgbClr val="00B0F0"/>
                </a:solidFill>
              </a:rPr>
              <a:t>access</a:t>
            </a:r>
            <a:r>
              <a:rPr lang="en-US" i="1" dirty="0"/>
              <a:t> to the other group of participants</a:t>
            </a:r>
            <a:r>
              <a:rPr lang="en-US" dirty="0"/>
              <a:t>” (Evans &amp; </a:t>
            </a:r>
            <a:r>
              <a:rPr lang="en-US" dirty="0" err="1"/>
              <a:t>Schmalensee</a:t>
            </a:r>
            <a:r>
              <a:rPr lang="en-US" dirty="0"/>
              <a:t>, 2016)</a:t>
            </a:r>
          </a:p>
          <a:p>
            <a:pPr marL="0" indent="0" algn="ctr">
              <a:buNone/>
            </a:pPr>
            <a:endParaRPr lang="en-US" dirty="0"/>
          </a:p>
          <a:p>
            <a:r>
              <a:rPr lang="en-US" dirty="0"/>
              <a:t>No legal consensus on possible legal definition</a:t>
            </a:r>
          </a:p>
          <a:p>
            <a:r>
              <a:rPr lang="en-US" dirty="0" err="1"/>
              <a:t>Multisidedness</a:t>
            </a:r>
            <a:endParaRPr lang="en-US" dirty="0"/>
          </a:p>
          <a:p>
            <a:endParaRPr lang="en-US" dirty="0"/>
          </a:p>
          <a:p>
            <a:pPr marL="0" indent="0" algn="ctr">
              <a:buNone/>
            </a:pPr>
            <a:r>
              <a:rPr lang="en-US" b="1" dirty="0">
                <a:solidFill>
                  <a:srgbClr val="0070C0"/>
                </a:solidFill>
              </a:rPr>
              <a:t>Intermediaries to solve a transaction problem</a:t>
            </a:r>
          </a:p>
          <a:p>
            <a:endParaRPr lang="en-US" dirty="0"/>
          </a:p>
        </p:txBody>
      </p:sp>
      <p:sp>
        <p:nvSpPr>
          <p:cNvPr id="4" name="Téglalap 3">
            <a:extLst>
              <a:ext uri="{FF2B5EF4-FFF2-40B4-BE49-F238E27FC236}">
                <a16:creationId xmlns:a16="http://schemas.microsoft.com/office/drawing/2014/main" id="{AA220A5E-5CDC-4C54-B0FE-6A082B008321}"/>
              </a:ext>
            </a:extLst>
          </p:cNvPr>
          <p:cNvSpPr/>
          <p:nvPr/>
        </p:nvSpPr>
        <p:spPr>
          <a:xfrm>
            <a:off x="8162401" y="3145496"/>
            <a:ext cx="1464734" cy="397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Narrow</a:t>
            </a:r>
          </a:p>
        </p:txBody>
      </p:sp>
      <p:sp>
        <p:nvSpPr>
          <p:cNvPr id="5" name="Téglalap 4">
            <a:extLst>
              <a:ext uri="{FF2B5EF4-FFF2-40B4-BE49-F238E27FC236}">
                <a16:creationId xmlns:a16="http://schemas.microsoft.com/office/drawing/2014/main" id="{BE2B416D-0E53-4AFD-8FFC-9CD2428EF09D}"/>
              </a:ext>
            </a:extLst>
          </p:cNvPr>
          <p:cNvSpPr/>
          <p:nvPr/>
        </p:nvSpPr>
        <p:spPr>
          <a:xfrm>
            <a:off x="10095267" y="3145497"/>
            <a:ext cx="1464734" cy="397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Broad</a:t>
            </a:r>
          </a:p>
        </p:txBody>
      </p:sp>
    </p:spTree>
    <p:extLst>
      <p:ext uri="{BB962C8B-B14F-4D97-AF65-F5344CB8AC3E}">
        <p14:creationId xmlns:p14="http://schemas.microsoft.com/office/powerpoint/2010/main" val="525252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254E157-1A21-422F-BFB8-0DD44E5F686A}"/>
              </a:ext>
            </a:extLst>
          </p:cNvPr>
          <p:cNvSpPr>
            <a:spLocks noGrp="1"/>
          </p:cNvSpPr>
          <p:nvPr>
            <p:ph type="title"/>
          </p:nvPr>
        </p:nvSpPr>
        <p:spPr/>
        <p:txBody>
          <a:bodyPr/>
          <a:lstStyle/>
          <a:p>
            <a:r>
              <a:rPr lang="en-US" dirty="0"/>
              <a:t>What does „platform” mean?</a:t>
            </a:r>
          </a:p>
        </p:txBody>
      </p:sp>
      <p:pic>
        <p:nvPicPr>
          <p:cNvPr id="4" name="Picture 4" descr="Dance floor - free icon">
            <a:extLst>
              <a:ext uri="{FF2B5EF4-FFF2-40B4-BE49-F238E27FC236}">
                <a16:creationId xmlns:a16="http://schemas.microsoft.com/office/drawing/2014/main" id="{5A571EC4-689A-4593-A59F-EDD927F3F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780" y="2472597"/>
            <a:ext cx="1718733" cy="1718733"/>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E4DC95C6-3099-4C9D-BC31-BBD28857358F}"/>
              </a:ext>
            </a:extLst>
          </p:cNvPr>
          <p:cNvSpPr txBox="1"/>
          <p:nvPr/>
        </p:nvSpPr>
        <p:spPr>
          <a:xfrm>
            <a:off x="1390572" y="4395820"/>
            <a:ext cx="2537148" cy="830997"/>
          </a:xfrm>
          <a:prstGeom prst="rect">
            <a:avLst/>
          </a:prstGeom>
          <a:noFill/>
        </p:spPr>
        <p:txBody>
          <a:bodyPr wrap="square" rtlCol="0">
            <a:spAutoFit/>
          </a:bodyPr>
          <a:lstStyle/>
          <a:p>
            <a:pPr algn="ctr"/>
            <a:r>
              <a:rPr lang="hu-HU" sz="2400" b="1" dirty="0"/>
              <a:t>NON-NEUTRAL PRICE STRUCTURE</a:t>
            </a:r>
          </a:p>
        </p:txBody>
      </p:sp>
      <p:pic>
        <p:nvPicPr>
          <p:cNvPr id="6" name="Picture 4" descr="The PLM Dilemma: Which Comes First, the Processes or the System ...">
            <a:extLst>
              <a:ext uri="{FF2B5EF4-FFF2-40B4-BE49-F238E27FC236}">
                <a16:creationId xmlns:a16="http://schemas.microsoft.com/office/drawing/2014/main" id="{E27D111A-28B1-464B-9203-3688258FC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91" t="27435" r="22887" b="4275"/>
          <a:stretch/>
        </p:blipFill>
        <p:spPr bwMode="auto">
          <a:xfrm>
            <a:off x="8263205" y="2472597"/>
            <a:ext cx="2515088" cy="1609825"/>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9AB0AA24-DA6F-4E3D-93B3-EB85A892DBD4}"/>
              </a:ext>
            </a:extLst>
          </p:cNvPr>
          <p:cNvSpPr txBox="1"/>
          <p:nvPr/>
        </p:nvSpPr>
        <p:spPr>
          <a:xfrm>
            <a:off x="4964260" y="4395820"/>
            <a:ext cx="2263479" cy="1569660"/>
          </a:xfrm>
          <a:prstGeom prst="rect">
            <a:avLst/>
          </a:prstGeom>
          <a:noFill/>
        </p:spPr>
        <p:txBody>
          <a:bodyPr wrap="square" rtlCol="0">
            <a:spAutoFit/>
          </a:bodyPr>
          <a:lstStyle/>
          <a:p>
            <a:pPr algn="ctr"/>
            <a:r>
              <a:rPr lang="hu-HU" sz="2400" b="1" dirty="0"/>
              <a:t>COORDINATION BETWEEN DISTINCT GROUPS</a:t>
            </a:r>
          </a:p>
        </p:txBody>
      </p:sp>
      <p:pic>
        <p:nvPicPr>
          <p:cNvPr id="8" name="Picture 8" descr="Money cash pack icon, simple style 14671530 Vector Art at Vecteezy">
            <a:extLst>
              <a:ext uri="{FF2B5EF4-FFF2-40B4-BE49-F238E27FC236}">
                <a16:creationId xmlns:a16="http://schemas.microsoft.com/office/drawing/2014/main" id="{03AA8351-888B-4BB0-8B89-EDDBFCA01218}"/>
              </a:ext>
            </a:extLst>
          </p:cNvPr>
          <p:cNvPicPr>
            <a:picLocks noChangeAspect="1" noChangeArrowheads="1"/>
          </p:cNvPicPr>
          <p:nvPr/>
        </p:nvPicPr>
        <p:blipFill>
          <a:blip r:embed="rId4">
            <a:duotone>
              <a:srgbClr val="70AD47">
                <a:shade val="45000"/>
                <a:satMod val="135000"/>
              </a:srgbClr>
              <a:prstClr val="white"/>
            </a:duotone>
            <a:extLst>
              <a:ext uri="{BEBA8EAE-BF5A-486C-A8C5-ECC9F3942E4B}">
                <a14:imgProps xmlns:a14="http://schemas.microsoft.com/office/drawing/2010/main">
                  <a14:imgLayer r:embed="rId5">
                    <a14:imgEffect>
                      <a14:backgroundRemoval t="10000" b="90000" l="7187" r="91875">
                        <a14:foregroundMark x1="62708" y1="44479" x2="62708" y2="44479"/>
                        <a14:foregroundMark x1="79427" y1="46771" x2="79427" y2="46771"/>
                        <a14:foregroundMark x1="30208" y1="45833" x2="30208" y2="45833"/>
                        <a14:foregroundMark x1="53281" y1="41406" x2="53281" y2="41406"/>
                        <a14:foregroundMark x1="55781" y1="48906" x2="55781" y2="48906"/>
                        <a14:foregroundMark x1="91927" y1="60990" x2="91927" y2="60990"/>
                        <a14:foregroundMark x1="42135" y1="67344" x2="42135" y2="67344"/>
                        <a14:foregroundMark x1="47344" y1="72708" x2="47344" y2="72708"/>
                        <a14:foregroundMark x1="7187" y1="62917" x2="7187" y2="62917"/>
                        <a14:foregroundMark x1="34583" y1="54115" x2="34583" y2="54115"/>
                        <a14:foregroundMark x1="36510" y1="56042" x2="38021" y2="46042"/>
                        <a14:foregroundMark x1="77813" y1="56198" x2="73594" y2="52552"/>
                        <a14:foregroundMark x1="57448" y1="48906" x2="57448" y2="48906"/>
                        <a14:foregroundMark x1="42448" y1="65417" x2="42448" y2="65417"/>
                        <a14:backgroundMark x1="52500" y1="65625" x2="52500" y2="65625"/>
                      </a14:backgroundRemoval>
                    </a14:imgEffect>
                  </a14:imgLayer>
                </a14:imgProps>
              </a:ext>
              <a:ext uri="{28A0092B-C50C-407E-A947-70E740481C1C}">
                <a14:useLocalDpi xmlns:a14="http://schemas.microsoft.com/office/drawing/2010/main" val="0"/>
              </a:ext>
            </a:extLst>
          </a:blip>
          <a:srcRect/>
          <a:stretch>
            <a:fillRect/>
          </a:stretch>
        </p:blipFill>
        <p:spPr bwMode="auto">
          <a:xfrm>
            <a:off x="6276150" y="2827852"/>
            <a:ext cx="1008225" cy="1008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ack And Forth Arrows | Arrow, Black arrows, Vector icons">
            <a:extLst>
              <a:ext uri="{FF2B5EF4-FFF2-40B4-BE49-F238E27FC236}">
                <a16:creationId xmlns:a16="http://schemas.microsoft.com/office/drawing/2014/main" id="{69D89534-A642-4D15-A912-A30B4FF22E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781" t="16935" r="26432" b="18614"/>
          <a:stretch/>
        </p:blipFill>
        <p:spPr bwMode="auto">
          <a:xfrm>
            <a:off x="4844762" y="2699639"/>
            <a:ext cx="1431388" cy="1285132"/>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a:extLst>
              <a:ext uri="{FF2B5EF4-FFF2-40B4-BE49-F238E27FC236}">
                <a16:creationId xmlns:a16="http://schemas.microsoft.com/office/drawing/2014/main" id="{00FEF323-FE56-4EA2-AB4D-9547004DC5C1}"/>
              </a:ext>
            </a:extLst>
          </p:cNvPr>
          <p:cNvSpPr txBox="1"/>
          <p:nvPr/>
        </p:nvSpPr>
        <p:spPr>
          <a:xfrm>
            <a:off x="8040439" y="4395820"/>
            <a:ext cx="2955510" cy="830997"/>
          </a:xfrm>
          <a:prstGeom prst="rect">
            <a:avLst/>
          </a:prstGeom>
          <a:noFill/>
        </p:spPr>
        <p:txBody>
          <a:bodyPr wrap="square" rtlCol="0">
            <a:spAutoFit/>
          </a:bodyPr>
          <a:lstStyle/>
          <a:p>
            <a:pPr algn="ctr"/>
            <a:r>
              <a:rPr lang="hu-HU" sz="2400" b="1" dirty="0"/>
              <a:t>INDIRECT NETWORK EFFECTS</a:t>
            </a:r>
          </a:p>
        </p:txBody>
      </p:sp>
    </p:spTree>
    <p:extLst>
      <p:ext uri="{BB962C8B-B14F-4D97-AF65-F5344CB8AC3E}">
        <p14:creationId xmlns:p14="http://schemas.microsoft.com/office/powerpoint/2010/main" val="1071990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8D41CBBD-1DEB-406A-A8F8-20A366CE1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75" y="79375"/>
            <a:ext cx="10306050" cy="6699250"/>
          </a:xfrm>
          <a:prstGeom prst="rect">
            <a:avLst/>
          </a:prstGeom>
        </p:spPr>
      </p:pic>
      <p:sp>
        <p:nvSpPr>
          <p:cNvPr id="6" name="Téglalap 5">
            <a:extLst>
              <a:ext uri="{FF2B5EF4-FFF2-40B4-BE49-F238E27FC236}">
                <a16:creationId xmlns:a16="http://schemas.microsoft.com/office/drawing/2014/main" id="{8EB82D58-6920-44C3-BF6F-FA52A6C51DED}"/>
              </a:ext>
            </a:extLst>
          </p:cNvPr>
          <p:cNvSpPr/>
          <p:nvPr/>
        </p:nvSpPr>
        <p:spPr>
          <a:xfrm>
            <a:off x="775504" y="544010"/>
            <a:ext cx="10729731" cy="19561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74172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94F8B7-272A-4FEE-9257-6318E0801CE3}"/>
              </a:ext>
            </a:extLst>
          </p:cNvPr>
          <p:cNvSpPr>
            <a:spLocks noGrp="1"/>
          </p:cNvSpPr>
          <p:nvPr>
            <p:ph type="title"/>
          </p:nvPr>
        </p:nvSpPr>
        <p:spPr/>
        <p:txBody>
          <a:bodyPr/>
          <a:lstStyle/>
          <a:p>
            <a:r>
              <a:rPr lang="en-US"/>
              <a:t>What does „online” mean?</a:t>
            </a:r>
          </a:p>
        </p:txBody>
      </p:sp>
      <p:sp>
        <p:nvSpPr>
          <p:cNvPr id="3" name="Tartalom helye 2">
            <a:extLst>
              <a:ext uri="{FF2B5EF4-FFF2-40B4-BE49-F238E27FC236}">
                <a16:creationId xmlns:a16="http://schemas.microsoft.com/office/drawing/2014/main" id="{7DEA110C-8DA7-4312-B5FF-B77322C69C71}"/>
              </a:ext>
            </a:extLst>
          </p:cNvPr>
          <p:cNvSpPr>
            <a:spLocks noGrp="1"/>
          </p:cNvSpPr>
          <p:nvPr>
            <p:ph idx="1"/>
          </p:nvPr>
        </p:nvSpPr>
        <p:spPr/>
        <p:txBody>
          <a:bodyPr/>
          <a:lstStyle/>
          <a:p>
            <a:r>
              <a:rPr lang="en-US"/>
              <a:t>Operation ONLY over the internet</a:t>
            </a:r>
          </a:p>
          <a:p>
            <a:r>
              <a:rPr lang="en-US"/>
              <a:t>Embedded to the digital infrastructure</a:t>
            </a:r>
          </a:p>
          <a:p>
            <a:r>
              <a:rPr lang="en-US"/>
              <a:t>Network economy</a:t>
            </a:r>
          </a:p>
          <a:p>
            <a:r>
              <a:rPr lang="en-US"/>
              <a:t>Higher degree of innovation</a:t>
            </a:r>
          </a:p>
        </p:txBody>
      </p:sp>
      <p:pic>
        <p:nvPicPr>
          <p:cNvPr id="4" name="Kép 3">
            <a:extLst>
              <a:ext uri="{FF2B5EF4-FFF2-40B4-BE49-F238E27FC236}">
                <a16:creationId xmlns:a16="http://schemas.microsoft.com/office/drawing/2014/main" id="{E4A28C4E-C63D-448D-B801-2BF08B5C3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81" y="1408937"/>
            <a:ext cx="4486275" cy="4486275"/>
          </a:xfrm>
          <a:prstGeom prst="rect">
            <a:avLst/>
          </a:prstGeom>
        </p:spPr>
      </p:pic>
    </p:spTree>
    <p:extLst>
      <p:ext uri="{BB962C8B-B14F-4D97-AF65-F5344CB8AC3E}">
        <p14:creationId xmlns:p14="http://schemas.microsoft.com/office/powerpoint/2010/main" val="4238127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PS MEMANFAATKAN PLATFORM DIGITAL UNTUK MENGEMBANGKAN BISNIS – B-Preneur">
            <a:extLst>
              <a:ext uri="{FF2B5EF4-FFF2-40B4-BE49-F238E27FC236}">
                <a16:creationId xmlns:a16="http://schemas.microsoft.com/office/drawing/2014/main" id="{31AAC2E0-0D9B-431E-9099-0E87AA92D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320" y="60320"/>
            <a:ext cx="6737360" cy="6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6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Csoportba foglalás 13">
            <a:extLst>
              <a:ext uri="{FF2B5EF4-FFF2-40B4-BE49-F238E27FC236}">
                <a16:creationId xmlns:a16="http://schemas.microsoft.com/office/drawing/2014/main" id="{6F6DB67A-7AB5-4A1A-87CC-D816F3091FB4}"/>
              </a:ext>
            </a:extLst>
          </p:cNvPr>
          <p:cNvGrpSpPr/>
          <p:nvPr/>
        </p:nvGrpSpPr>
        <p:grpSpPr>
          <a:xfrm>
            <a:off x="819146" y="1197661"/>
            <a:ext cx="10519411" cy="4169465"/>
            <a:chOff x="986127" y="1380545"/>
            <a:chExt cx="8724900" cy="3429000"/>
          </a:xfrm>
        </p:grpSpPr>
        <p:pic>
          <p:nvPicPr>
            <p:cNvPr id="8" name="Kép 7">
              <a:extLst>
                <a:ext uri="{FF2B5EF4-FFF2-40B4-BE49-F238E27FC236}">
                  <a16:creationId xmlns:a16="http://schemas.microsoft.com/office/drawing/2014/main" id="{2A3C36A8-2C95-4638-8303-272D7A6DBE52}"/>
                </a:ext>
              </a:extLst>
            </p:cNvPr>
            <p:cNvPicPr>
              <a:picLocks noChangeAspect="1"/>
            </p:cNvPicPr>
            <p:nvPr/>
          </p:nvPicPr>
          <p:blipFill>
            <a:blip r:embed="rId2"/>
            <a:stretch>
              <a:fillRect/>
            </a:stretch>
          </p:blipFill>
          <p:spPr>
            <a:xfrm>
              <a:off x="986127" y="1380545"/>
              <a:ext cx="8724900" cy="3429000"/>
            </a:xfrm>
            <a:prstGeom prst="rect">
              <a:avLst/>
            </a:prstGeom>
          </p:spPr>
        </p:pic>
        <p:sp>
          <p:nvSpPr>
            <p:cNvPr id="7" name="Ellipszis 6">
              <a:extLst>
                <a:ext uri="{FF2B5EF4-FFF2-40B4-BE49-F238E27FC236}">
                  <a16:creationId xmlns:a16="http://schemas.microsoft.com/office/drawing/2014/main" id="{9DE40F1B-5316-4675-B3DC-6A3A066E2BC8}"/>
                </a:ext>
              </a:extLst>
            </p:cNvPr>
            <p:cNvSpPr/>
            <p:nvPr/>
          </p:nvSpPr>
          <p:spPr>
            <a:xfrm>
              <a:off x="7243637" y="3242151"/>
              <a:ext cx="190833" cy="2027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2889F213-DF1F-4FBE-9548-17114A9AFEBE}"/>
                </a:ext>
              </a:extLst>
            </p:cNvPr>
            <p:cNvSpPr/>
            <p:nvPr/>
          </p:nvSpPr>
          <p:spPr>
            <a:xfrm>
              <a:off x="7243637" y="3720554"/>
              <a:ext cx="190833" cy="2027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F30C20FC-D95E-49CC-B32A-69125E8C8F8F}"/>
                </a:ext>
              </a:extLst>
            </p:cNvPr>
            <p:cNvSpPr/>
            <p:nvPr/>
          </p:nvSpPr>
          <p:spPr>
            <a:xfrm>
              <a:off x="2657059" y="3242150"/>
              <a:ext cx="190833" cy="2027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D9CB8BA1-A3C6-4423-8376-4ECBEBA1E395}"/>
                </a:ext>
              </a:extLst>
            </p:cNvPr>
            <p:cNvSpPr/>
            <p:nvPr/>
          </p:nvSpPr>
          <p:spPr>
            <a:xfrm>
              <a:off x="3205699" y="3923305"/>
              <a:ext cx="190833" cy="155715"/>
            </a:xfrm>
            <a:prstGeom prst="ellipse">
              <a:avLst/>
            </a:prstGeom>
            <a:solidFill>
              <a:srgbClr val="D4D4D4"/>
            </a:solidFill>
            <a:ln>
              <a:solidFill>
                <a:srgbClr val="D3D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E1768B05-F1EA-4DB9-9832-92636B9BB932}"/>
                </a:ext>
              </a:extLst>
            </p:cNvPr>
            <p:cNvSpPr/>
            <p:nvPr/>
          </p:nvSpPr>
          <p:spPr>
            <a:xfrm>
              <a:off x="3189797" y="3727093"/>
              <a:ext cx="190833" cy="2027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4082445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19298F-DBC5-482D-BDC1-6783AC7F0072}"/>
              </a:ext>
            </a:extLst>
          </p:cNvPr>
          <p:cNvSpPr>
            <a:spLocks noGrp="1"/>
          </p:cNvSpPr>
          <p:nvPr>
            <p:ph type="title"/>
          </p:nvPr>
        </p:nvSpPr>
        <p:spPr>
          <a:xfrm>
            <a:off x="838200" y="2656913"/>
            <a:ext cx="5257800" cy="1325563"/>
          </a:xfrm>
        </p:spPr>
        <p:txBody>
          <a:bodyPr/>
          <a:lstStyle/>
          <a:p>
            <a:r>
              <a:rPr lang="en-US" dirty="0"/>
              <a:t>Do we even need a definition?</a:t>
            </a:r>
          </a:p>
        </p:txBody>
      </p:sp>
      <p:pic>
        <p:nvPicPr>
          <p:cNvPr id="4" name="Kép 3">
            <a:extLst>
              <a:ext uri="{FF2B5EF4-FFF2-40B4-BE49-F238E27FC236}">
                <a16:creationId xmlns:a16="http://schemas.microsoft.com/office/drawing/2014/main" id="{15805F97-DC79-4C4D-8B0D-1C6F91636A74}"/>
              </a:ext>
            </a:extLst>
          </p:cNvPr>
          <p:cNvPicPr>
            <a:picLocks noChangeAspect="1"/>
          </p:cNvPicPr>
          <p:nvPr/>
        </p:nvPicPr>
        <p:blipFill>
          <a:blip r:embed="rId2"/>
          <a:stretch>
            <a:fillRect/>
          </a:stretch>
        </p:blipFill>
        <p:spPr>
          <a:xfrm>
            <a:off x="6243874" y="-104588"/>
            <a:ext cx="6835517" cy="7067176"/>
          </a:xfrm>
          <a:prstGeom prst="rect">
            <a:avLst/>
          </a:prstGeom>
        </p:spPr>
      </p:pic>
    </p:spTree>
    <p:extLst>
      <p:ext uri="{BB962C8B-B14F-4D97-AF65-F5344CB8AC3E}">
        <p14:creationId xmlns:p14="http://schemas.microsoft.com/office/powerpoint/2010/main" val="388693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F087DF-5173-47CA-B231-D90428587507}"/>
              </a:ext>
            </a:extLst>
          </p:cNvPr>
          <p:cNvSpPr>
            <a:spLocks noGrp="1"/>
          </p:cNvSpPr>
          <p:nvPr>
            <p:ph type="title"/>
          </p:nvPr>
        </p:nvSpPr>
        <p:spPr/>
        <p:txBody>
          <a:bodyPr/>
          <a:lstStyle/>
          <a:p>
            <a:r>
              <a:rPr lang="en-US"/>
              <a:t>Platform strategy</a:t>
            </a:r>
          </a:p>
        </p:txBody>
      </p:sp>
      <p:sp>
        <p:nvSpPr>
          <p:cNvPr id="3" name="Tartalom helye 2">
            <a:extLst>
              <a:ext uri="{FF2B5EF4-FFF2-40B4-BE49-F238E27FC236}">
                <a16:creationId xmlns:a16="http://schemas.microsoft.com/office/drawing/2014/main" id="{22661CAA-75FE-4BB1-A9E9-41C8A724CCD2}"/>
              </a:ext>
            </a:extLst>
          </p:cNvPr>
          <p:cNvSpPr>
            <a:spLocks noGrp="1"/>
          </p:cNvSpPr>
          <p:nvPr>
            <p:ph idx="1"/>
          </p:nvPr>
        </p:nvSpPr>
        <p:spPr>
          <a:xfrm>
            <a:off x="978060" y="1420430"/>
            <a:ext cx="10515600" cy="4351338"/>
          </a:xfrm>
        </p:spPr>
        <p:txBody>
          <a:bodyPr>
            <a:normAutofit lnSpcReduction="10000"/>
          </a:bodyPr>
          <a:lstStyle/>
          <a:p>
            <a:r>
              <a:rPr lang="en-US" dirty="0"/>
              <a:t>Non-internalized, positive externalities</a:t>
            </a:r>
          </a:p>
          <a:p>
            <a:pPr lvl="1"/>
            <a:r>
              <a:rPr lang="en-US" sz="2800" dirty="0"/>
              <a:t>Externalities: effect of an economic action on an unrelated party</a:t>
            </a:r>
          </a:p>
          <a:p>
            <a:pPr lvl="1"/>
            <a:r>
              <a:rPr lang="en-US" sz="2800" dirty="0"/>
              <a:t>NOT internalized: not accounted for in the individual decisions of economic actors</a:t>
            </a:r>
          </a:p>
          <a:p>
            <a:r>
              <a:rPr lang="en-US" dirty="0" err="1"/>
              <a:t>Mul</a:t>
            </a:r>
            <a:r>
              <a:rPr lang="hu-HU" dirty="0"/>
              <a:t>t</a:t>
            </a:r>
            <a:r>
              <a:rPr lang="en-US" dirty="0" err="1"/>
              <a:t>i</a:t>
            </a:r>
            <a:r>
              <a:rPr lang="en-US" dirty="0"/>
              <a:t>-product pricing strategy</a:t>
            </a:r>
          </a:p>
          <a:p>
            <a:r>
              <a:rPr lang="en-US" dirty="0"/>
              <a:t>Needs </a:t>
            </a:r>
            <a:r>
              <a:rPr lang="hu-HU" dirty="0" err="1"/>
              <a:t>to</a:t>
            </a:r>
            <a:r>
              <a:rPr lang="en-US" dirty="0"/>
              <a:t> achieve a „critical mass” </a:t>
            </a:r>
            <a:r>
              <a:rPr lang="en-US" dirty="0">
                <a:sym typeface="Wingdings" panose="05000000000000000000" pitchFamily="2" charset="2"/>
              </a:rPr>
              <a:t> pick a side based on </a:t>
            </a:r>
            <a:br>
              <a:rPr lang="en-US" dirty="0">
                <a:sym typeface="Wingdings" panose="05000000000000000000" pitchFamily="2" charset="2"/>
              </a:rPr>
            </a:br>
            <a:r>
              <a:rPr lang="en-US" dirty="0">
                <a:sym typeface="Wingdings" panose="05000000000000000000" pitchFamily="2" charset="2"/>
              </a:rPr>
              <a:t>its price elasticity</a:t>
            </a:r>
          </a:p>
          <a:p>
            <a:r>
              <a:rPr lang="en-US" dirty="0">
                <a:sym typeface="Wingdings" panose="05000000000000000000" pitchFamily="2" charset="2"/>
              </a:rPr>
              <a:t>Multihoming</a:t>
            </a:r>
          </a:p>
          <a:p>
            <a:r>
              <a:rPr lang="en-US" dirty="0">
                <a:sym typeface="Wingdings" panose="05000000000000000000" pitchFamily="2" charset="2"/>
              </a:rPr>
              <a:t>Monetize the facilitating role: membership or usage fee</a:t>
            </a:r>
            <a:endParaRPr lang="hu-HU" dirty="0">
              <a:sym typeface="Wingdings" panose="05000000000000000000" pitchFamily="2" charset="2"/>
            </a:endParaRPr>
          </a:p>
          <a:p>
            <a:pPr lvl="1"/>
            <a:r>
              <a:rPr lang="en-US" dirty="0">
                <a:sym typeface="Wingdings" panose="05000000000000000000" pitchFamily="2" charset="2"/>
              </a:rPr>
              <a:t>Information and incentives</a:t>
            </a:r>
          </a:p>
          <a:p>
            <a:endParaRPr lang="en-US" dirty="0"/>
          </a:p>
        </p:txBody>
      </p:sp>
      <p:pic>
        <p:nvPicPr>
          <p:cNvPr id="2050" name="Picture 2" descr="Razor - free icon">
            <a:extLst>
              <a:ext uri="{FF2B5EF4-FFF2-40B4-BE49-F238E27FC236}">
                <a16:creationId xmlns:a16="http://schemas.microsoft.com/office/drawing/2014/main" id="{E849E132-7C87-4CC1-A933-4E25E7C9D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66756">
            <a:off x="5520889" y="2695926"/>
            <a:ext cx="862322" cy="86232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Csoportba foglalás 11">
            <a:extLst>
              <a:ext uri="{FF2B5EF4-FFF2-40B4-BE49-F238E27FC236}">
                <a16:creationId xmlns:a16="http://schemas.microsoft.com/office/drawing/2014/main" id="{1031563C-A49D-4F4A-9FB2-703D58CA6EA7}"/>
              </a:ext>
            </a:extLst>
          </p:cNvPr>
          <p:cNvGrpSpPr/>
          <p:nvPr/>
        </p:nvGrpSpPr>
        <p:grpSpPr>
          <a:xfrm>
            <a:off x="9587417" y="2851990"/>
            <a:ext cx="2186617" cy="1488218"/>
            <a:chOff x="7142578" y="3866357"/>
            <a:chExt cx="2186617" cy="1488218"/>
          </a:xfrm>
        </p:grpSpPr>
        <p:pic>
          <p:nvPicPr>
            <p:cNvPr id="5" name="Picture 4" descr="The PLM Dilemma: Which Comes First, the Processes or the System ...">
              <a:extLst>
                <a:ext uri="{FF2B5EF4-FFF2-40B4-BE49-F238E27FC236}">
                  <a16:creationId xmlns:a16="http://schemas.microsoft.com/office/drawing/2014/main" id="{A1591F3C-DFBE-47D6-9377-097246D2C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91" t="27435" r="22887" b="4275"/>
            <a:stretch/>
          </p:blipFill>
          <p:spPr bwMode="auto">
            <a:xfrm>
              <a:off x="7142578" y="3954994"/>
              <a:ext cx="2186617" cy="139958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Egyenes összekötő 5">
              <a:extLst>
                <a:ext uri="{FF2B5EF4-FFF2-40B4-BE49-F238E27FC236}">
                  <a16:creationId xmlns:a16="http://schemas.microsoft.com/office/drawing/2014/main" id="{2F636445-619F-463C-86A5-C11CAD04A734}"/>
                </a:ext>
              </a:extLst>
            </p:cNvPr>
            <p:cNvCxnSpPr>
              <a:cxnSpLocks/>
            </p:cNvCxnSpPr>
            <p:nvPr/>
          </p:nvCxnSpPr>
          <p:spPr>
            <a:xfrm>
              <a:off x="7755038" y="3866357"/>
              <a:ext cx="740780" cy="1488218"/>
            </a:xfrm>
            <a:prstGeom prst="line">
              <a:avLst/>
            </a:prstGeom>
            <a:ln w="28575"/>
          </p:spPr>
          <p:style>
            <a:lnRef idx="1">
              <a:schemeClr val="dk1"/>
            </a:lnRef>
            <a:fillRef idx="0">
              <a:schemeClr val="dk1"/>
            </a:fillRef>
            <a:effectRef idx="0">
              <a:schemeClr val="dk1"/>
            </a:effectRef>
            <a:fontRef idx="minor">
              <a:schemeClr val="tx1"/>
            </a:fontRef>
          </p:style>
        </p:cxnSp>
      </p:grpSp>
      <p:pic>
        <p:nvPicPr>
          <p:cNvPr id="14" name="Picture 8" descr="Money cash pack icon, simple style 14671530 Vector Art at Vecteezy">
            <a:extLst>
              <a:ext uri="{FF2B5EF4-FFF2-40B4-BE49-F238E27FC236}">
                <a16:creationId xmlns:a16="http://schemas.microsoft.com/office/drawing/2014/main" id="{B06B421B-5D9C-49D2-B46A-3E6ACFD5AEDC}"/>
              </a:ext>
            </a:extLst>
          </p:cNvPr>
          <p:cNvPicPr>
            <a:picLocks noChangeAspect="1" noChangeArrowheads="1"/>
          </p:cNvPicPr>
          <p:nvPr/>
        </p:nvPicPr>
        <p:blipFill>
          <a:blip r:embed="rId5">
            <a:duotone>
              <a:srgbClr val="70AD47">
                <a:shade val="45000"/>
                <a:satMod val="135000"/>
              </a:srgbClr>
              <a:prstClr val="white"/>
            </a:duotone>
            <a:extLst>
              <a:ext uri="{BEBA8EAE-BF5A-486C-A8C5-ECC9F3942E4B}">
                <a14:imgProps xmlns:a14="http://schemas.microsoft.com/office/drawing/2010/main">
                  <a14:imgLayer r:embed="rId6">
                    <a14:imgEffect>
                      <a14:backgroundRemoval t="10000" b="90000" l="7187" r="91875">
                        <a14:foregroundMark x1="62708" y1="44479" x2="62708" y2="44479"/>
                        <a14:foregroundMark x1="79427" y1="46771" x2="79427" y2="46771"/>
                        <a14:foregroundMark x1="30208" y1="45833" x2="30208" y2="45833"/>
                        <a14:foregroundMark x1="53281" y1="41406" x2="53281" y2="41406"/>
                        <a14:foregroundMark x1="55781" y1="48906" x2="55781" y2="48906"/>
                        <a14:foregroundMark x1="91927" y1="60990" x2="91927" y2="60990"/>
                        <a14:foregroundMark x1="42135" y1="67344" x2="42135" y2="67344"/>
                        <a14:foregroundMark x1="47344" y1="72708" x2="47344" y2="72708"/>
                        <a14:foregroundMark x1="7187" y1="62917" x2="7187" y2="62917"/>
                        <a14:foregroundMark x1="34583" y1="54115" x2="34583" y2="54115"/>
                        <a14:foregroundMark x1="36510" y1="56042" x2="38021" y2="46042"/>
                        <a14:foregroundMark x1="77813" y1="56198" x2="73594" y2="52552"/>
                        <a14:foregroundMark x1="57448" y1="48906" x2="57448" y2="48906"/>
                        <a14:foregroundMark x1="42448" y1="65417" x2="42448" y2="65417"/>
                        <a14:backgroundMark x1="52500" y1="65625" x2="52500" y2="65625"/>
                      </a14:backgroundRemoval>
                    </a14:imgEffect>
                  </a14:imgLayer>
                </a14:imgProps>
              </a:ext>
              <a:ext uri="{28A0092B-C50C-407E-A947-70E740481C1C}">
                <a14:useLocalDpi xmlns:a14="http://schemas.microsoft.com/office/drawing/2010/main" val="0"/>
              </a:ext>
            </a:extLst>
          </a:blip>
          <a:srcRect/>
          <a:stretch>
            <a:fillRect/>
          </a:stretch>
        </p:blipFill>
        <p:spPr bwMode="auto">
          <a:xfrm>
            <a:off x="9456531" y="4493285"/>
            <a:ext cx="1008225" cy="100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25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owth - Icon Growth Png, Transparent Png - kindpng">
            <a:extLst>
              <a:ext uri="{FF2B5EF4-FFF2-40B4-BE49-F238E27FC236}">
                <a16:creationId xmlns:a16="http://schemas.microsoft.com/office/drawing/2014/main" id="{669E0F0D-B6FB-4295-A456-D5012D18CC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32" b="89327" l="5907" r="94726">
                        <a14:foregroundMark x1="93249" y1="9977" x2="93249" y2="9977"/>
                        <a14:foregroundMark x1="12236" y1="77726" x2="12236" y2="77726"/>
                        <a14:foregroundMark x1="6118" y1="78422" x2="6118" y2="78422"/>
                        <a14:foregroundMark x1="23840" y1="83527" x2="23840" y2="83527"/>
                        <a14:foregroundMark x1="43460" y1="83991" x2="43460" y2="83991"/>
                        <a14:foregroundMark x1="58861" y1="82135" x2="58861" y2="82135"/>
                        <a14:foregroundMark x1="79958" y1="69606" x2="79958" y2="69606"/>
                        <a14:foregroundMark x1="94726" y1="6032" x2="94726" y2="6032"/>
                      </a14:backgroundRemoval>
                    </a14:imgEffect>
                  </a14:imgLayer>
                </a14:imgProps>
              </a:ext>
              <a:ext uri="{28A0092B-C50C-407E-A947-70E740481C1C}">
                <a14:useLocalDpi xmlns:a14="http://schemas.microsoft.com/office/drawing/2010/main" val="0"/>
              </a:ext>
            </a:extLst>
          </a:blip>
          <a:srcRect/>
          <a:stretch>
            <a:fillRect/>
          </a:stretch>
        </p:blipFill>
        <p:spPr bwMode="auto">
          <a:xfrm>
            <a:off x="1335839" y="1094439"/>
            <a:ext cx="4039385" cy="36729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nk, coin, currency, finance, gold, money, pile icon - Download on ...">
            <a:extLst>
              <a:ext uri="{FF2B5EF4-FFF2-40B4-BE49-F238E27FC236}">
                <a16:creationId xmlns:a16="http://schemas.microsoft.com/office/drawing/2014/main" id="{F57FBCD2-927B-4D13-BA3A-B67E66EDE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154" y="2875827"/>
            <a:ext cx="1825925" cy="1825925"/>
          </a:xfrm>
          <a:prstGeom prst="rect">
            <a:avLst/>
          </a:prstGeom>
          <a:noFill/>
          <a:extLst>
            <a:ext uri="{909E8E84-426E-40DD-AFC4-6F175D3DCCD1}">
              <a14:hiddenFill xmlns:a14="http://schemas.microsoft.com/office/drawing/2010/main">
                <a:solidFill>
                  <a:srgbClr val="FFFFFF"/>
                </a:solidFill>
              </a14:hiddenFill>
            </a:ext>
          </a:extLst>
        </p:spPr>
      </p:pic>
      <p:sp>
        <p:nvSpPr>
          <p:cNvPr id="101" name="Szövegdoboz 100">
            <a:extLst>
              <a:ext uri="{FF2B5EF4-FFF2-40B4-BE49-F238E27FC236}">
                <a16:creationId xmlns:a16="http://schemas.microsoft.com/office/drawing/2014/main" id="{B3B6D606-F5C6-48B6-A059-CE9EAA126399}"/>
              </a:ext>
            </a:extLst>
          </p:cNvPr>
          <p:cNvSpPr txBox="1"/>
          <p:nvPr/>
        </p:nvSpPr>
        <p:spPr>
          <a:xfrm>
            <a:off x="5807075" y="3105833"/>
            <a:ext cx="577850" cy="646331"/>
          </a:xfrm>
          <a:prstGeom prst="rect">
            <a:avLst/>
          </a:prstGeom>
          <a:noFill/>
        </p:spPr>
        <p:txBody>
          <a:bodyPr wrap="none" rtlCol="0">
            <a:spAutoFit/>
          </a:bodyPr>
          <a:lstStyle/>
          <a:p>
            <a:r>
              <a:rPr lang="hu-HU" sz="3600" b="1" dirty="0">
                <a:latin typeface="Arial Black" panose="020B0A04020102020204" pitchFamily="34" charset="0"/>
              </a:rPr>
              <a:t>v.</a:t>
            </a:r>
          </a:p>
        </p:txBody>
      </p:sp>
      <p:sp>
        <p:nvSpPr>
          <p:cNvPr id="102" name="Szövegdoboz 101">
            <a:extLst>
              <a:ext uri="{FF2B5EF4-FFF2-40B4-BE49-F238E27FC236}">
                <a16:creationId xmlns:a16="http://schemas.microsoft.com/office/drawing/2014/main" id="{66EECA64-42AD-484A-9C26-90A809133191}"/>
              </a:ext>
            </a:extLst>
          </p:cNvPr>
          <p:cNvSpPr txBox="1"/>
          <p:nvPr/>
        </p:nvSpPr>
        <p:spPr>
          <a:xfrm>
            <a:off x="2468883" y="5086452"/>
            <a:ext cx="7254234" cy="1477328"/>
          </a:xfrm>
          <a:prstGeom prst="rect">
            <a:avLst/>
          </a:prstGeom>
          <a:noFill/>
        </p:spPr>
        <p:txBody>
          <a:bodyPr wrap="square" rtlCol="0">
            <a:spAutoFit/>
          </a:bodyPr>
          <a:lstStyle/>
          <a:p>
            <a:pPr algn="ctr"/>
            <a:r>
              <a:rPr lang="en-US" sz="4000" i="1" dirty="0"/>
              <a:t>„Competition is for losers.”</a:t>
            </a:r>
            <a:br>
              <a:rPr lang="en-US" sz="3200" i="1" dirty="0"/>
            </a:br>
            <a:r>
              <a:rPr lang="en-US" sz="2400" dirty="0"/>
              <a:t>(Peter Thiel: </a:t>
            </a:r>
            <a:r>
              <a:rPr lang="en-US" sz="2400" i="1" dirty="0"/>
              <a:t>From Zero to One</a:t>
            </a:r>
            <a:r>
              <a:rPr lang="en-US" sz="3200" dirty="0"/>
              <a:t>)</a:t>
            </a:r>
          </a:p>
          <a:p>
            <a:endParaRPr lang="hu-HU" dirty="0"/>
          </a:p>
        </p:txBody>
      </p:sp>
    </p:spTree>
    <p:extLst>
      <p:ext uri="{BB962C8B-B14F-4D97-AF65-F5344CB8AC3E}">
        <p14:creationId xmlns:p14="http://schemas.microsoft.com/office/powerpoint/2010/main" val="1287783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FA44CD-86ED-4A30-B7E6-E8B469CB1326}"/>
              </a:ext>
            </a:extLst>
          </p:cNvPr>
          <p:cNvSpPr>
            <a:spLocks noGrp="1"/>
          </p:cNvSpPr>
          <p:nvPr>
            <p:ph type="ctrTitle"/>
          </p:nvPr>
        </p:nvSpPr>
        <p:spPr/>
        <p:txBody>
          <a:bodyPr/>
          <a:lstStyle/>
          <a:p>
            <a:r>
              <a:rPr lang="hu-HU" dirty="0"/>
              <a:t>03.31.</a:t>
            </a:r>
          </a:p>
        </p:txBody>
      </p:sp>
      <p:sp>
        <p:nvSpPr>
          <p:cNvPr id="3" name="Alcím 2">
            <a:extLst>
              <a:ext uri="{FF2B5EF4-FFF2-40B4-BE49-F238E27FC236}">
                <a16:creationId xmlns:a16="http://schemas.microsoft.com/office/drawing/2014/main" id="{0106D5FF-9762-4CC3-B1E4-B81870F0B964}"/>
              </a:ext>
            </a:extLst>
          </p:cNvPr>
          <p:cNvSpPr>
            <a:spLocks noGrp="1"/>
          </p:cNvSpPr>
          <p:nvPr>
            <p:ph type="subTitle" idx="1"/>
          </p:nvPr>
        </p:nvSpPr>
        <p:spPr/>
        <p:txBody>
          <a:bodyPr/>
          <a:lstStyle/>
          <a:p>
            <a:endParaRPr lang="hu-HU"/>
          </a:p>
        </p:txBody>
      </p:sp>
    </p:spTree>
    <p:extLst>
      <p:ext uri="{BB962C8B-B14F-4D97-AF65-F5344CB8AC3E}">
        <p14:creationId xmlns:p14="http://schemas.microsoft.com/office/powerpoint/2010/main" val="1318674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3CFD91-00B1-4A6E-842A-B7A2ECB44EE4}"/>
              </a:ext>
            </a:extLst>
          </p:cNvPr>
          <p:cNvSpPr>
            <a:spLocks noGrp="1"/>
          </p:cNvSpPr>
          <p:nvPr>
            <p:ph type="title"/>
          </p:nvPr>
        </p:nvSpPr>
        <p:spPr/>
        <p:txBody>
          <a:bodyPr/>
          <a:lstStyle/>
          <a:p>
            <a:r>
              <a:rPr lang="en-US"/>
              <a:t>Digital economy and digital platforms</a:t>
            </a:r>
          </a:p>
        </p:txBody>
      </p:sp>
      <p:sp>
        <p:nvSpPr>
          <p:cNvPr id="3" name="Tartalom helye 2">
            <a:extLst>
              <a:ext uri="{FF2B5EF4-FFF2-40B4-BE49-F238E27FC236}">
                <a16:creationId xmlns:a16="http://schemas.microsoft.com/office/drawing/2014/main" id="{45D2EE57-06E7-47AE-86E7-32214C95B053}"/>
              </a:ext>
            </a:extLst>
          </p:cNvPr>
          <p:cNvSpPr>
            <a:spLocks noGrp="1"/>
          </p:cNvSpPr>
          <p:nvPr>
            <p:ph idx="1"/>
          </p:nvPr>
        </p:nvSpPr>
        <p:spPr/>
        <p:txBody>
          <a:bodyPr>
            <a:normAutofit/>
          </a:bodyPr>
          <a:lstStyle/>
          <a:p>
            <a:r>
              <a:rPr lang="en-US" dirty="0"/>
              <a:t>Blurry lines between offline and online world </a:t>
            </a:r>
            <a:endParaRPr lang="hu-HU" dirty="0"/>
          </a:p>
          <a:p>
            <a:r>
              <a:rPr lang="en-US" dirty="0"/>
              <a:t>Digital economy is economy based on digital technology</a:t>
            </a:r>
          </a:p>
          <a:p>
            <a:r>
              <a:rPr lang="en-US" dirty="0"/>
              <a:t>Digital platforms: ?</a:t>
            </a:r>
          </a:p>
          <a:p>
            <a:pPr lvl="1"/>
            <a:r>
              <a:rPr lang="en-US" sz="2800" dirty="0"/>
              <a:t>No consensus on legal definition</a:t>
            </a:r>
          </a:p>
          <a:p>
            <a:pPr lvl="1"/>
            <a:r>
              <a:rPr lang="en-US" sz="2800" dirty="0"/>
              <a:t>Hard to create timeless typology</a:t>
            </a:r>
          </a:p>
          <a:p>
            <a:r>
              <a:rPr lang="en-US" dirty="0"/>
              <a:t>Platform business strategy:</a:t>
            </a:r>
          </a:p>
          <a:p>
            <a:pPr lvl="1"/>
            <a:r>
              <a:rPr lang="en-US" sz="2800" dirty="0"/>
              <a:t>Growth-over-profit</a:t>
            </a:r>
          </a:p>
          <a:p>
            <a:pPr lvl="1"/>
            <a:r>
              <a:rPr lang="en-US" sz="2800" dirty="0"/>
              <a:t>Building an ecosystem</a:t>
            </a:r>
          </a:p>
        </p:txBody>
      </p:sp>
    </p:spTree>
    <p:extLst>
      <p:ext uri="{BB962C8B-B14F-4D97-AF65-F5344CB8AC3E}">
        <p14:creationId xmlns:p14="http://schemas.microsoft.com/office/powerpoint/2010/main" val="1350953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7E06980-1DF4-4B31-BD3E-30A72B158334}"/>
              </a:ext>
            </a:extLst>
          </p:cNvPr>
          <p:cNvSpPr>
            <a:spLocks noGrp="1"/>
          </p:cNvSpPr>
          <p:nvPr>
            <p:ph type="title"/>
          </p:nvPr>
        </p:nvSpPr>
        <p:spPr/>
        <p:txBody>
          <a:bodyPr/>
          <a:lstStyle/>
          <a:p>
            <a:r>
              <a:rPr lang="en-US"/>
              <a:t>Competition concerns regarding OPs</a:t>
            </a:r>
          </a:p>
        </p:txBody>
      </p:sp>
      <p:sp>
        <p:nvSpPr>
          <p:cNvPr id="3" name="Tartalom helye 2">
            <a:extLst>
              <a:ext uri="{FF2B5EF4-FFF2-40B4-BE49-F238E27FC236}">
                <a16:creationId xmlns:a16="http://schemas.microsoft.com/office/drawing/2014/main" id="{5C3EA37F-BBB0-4499-88D8-108BCB47A57E}"/>
              </a:ext>
            </a:extLst>
          </p:cNvPr>
          <p:cNvSpPr>
            <a:spLocks noGrp="1"/>
          </p:cNvSpPr>
          <p:nvPr>
            <p:ph idx="1"/>
          </p:nvPr>
        </p:nvSpPr>
        <p:spPr/>
        <p:txBody>
          <a:bodyPr/>
          <a:lstStyle/>
          <a:p>
            <a:pPr marL="0" indent="0" algn="ctr">
              <a:buNone/>
            </a:pPr>
            <a:r>
              <a:rPr lang="en-US" i="1" dirty="0"/>
              <a:t>How could some behaviors be anticompetitive?</a:t>
            </a:r>
          </a:p>
          <a:p>
            <a:pPr marL="0" indent="0" algn="ctr">
              <a:buNone/>
            </a:pPr>
            <a:r>
              <a:rPr lang="en-US" i="1" dirty="0"/>
              <a:t>Which part of competition law covers them?</a:t>
            </a:r>
          </a:p>
          <a:p>
            <a:endParaRPr lang="en-US" dirty="0"/>
          </a:p>
          <a:p>
            <a:endParaRPr lang="en-US" dirty="0"/>
          </a:p>
          <a:p>
            <a:endParaRPr lang="en-US" dirty="0"/>
          </a:p>
          <a:p>
            <a:pPr algn="ctr"/>
            <a:r>
              <a:rPr lang="en-US" dirty="0"/>
              <a:t>Platform appropriation</a:t>
            </a:r>
          </a:p>
          <a:p>
            <a:pPr algn="ctr"/>
            <a:r>
              <a:rPr lang="en-US" dirty="0"/>
              <a:t>Platform exploitation</a:t>
            </a:r>
          </a:p>
          <a:p>
            <a:pPr algn="ctr"/>
            <a:r>
              <a:rPr lang="en-US" dirty="0"/>
              <a:t>Platform exclusion</a:t>
            </a:r>
          </a:p>
        </p:txBody>
      </p:sp>
      <p:sp>
        <p:nvSpPr>
          <p:cNvPr id="4" name="Téglalap 3">
            <a:extLst>
              <a:ext uri="{FF2B5EF4-FFF2-40B4-BE49-F238E27FC236}">
                <a16:creationId xmlns:a16="http://schemas.microsoft.com/office/drawing/2014/main" id="{D5C628BE-968C-41C8-A570-BFA8F65B5594}"/>
              </a:ext>
            </a:extLst>
          </p:cNvPr>
          <p:cNvSpPr/>
          <p:nvPr/>
        </p:nvSpPr>
        <p:spPr>
          <a:xfrm>
            <a:off x="1828800" y="3274142"/>
            <a:ext cx="2812026" cy="835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ARTICLE 101</a:t>
            </a:r>
          </a:p>
        </p:txBody>
      </p:sp>
      <p:sp>
        <p:nvSpPr>
          <p:cNvPr id="5" name="Téglalap 4">
            <a:extLst>
              <a:ext uri="{FF2B5EF4-FFF2-40B4-BE49-F238E27FC236}">
                <a16:creationId xmlns:a16="http://schemas.microsoft.com/office/drawing/2014/main" id="{545D1805-4E26-4EE3-9253-D0703D2CB496}"/>
              </a:ext>
            </a:extLst>
          </p:cNvPr>
          <p:cNvSpPr/>
          <p:nvPr/>
        </p:nvSpPr>
        <p:spPr>
          <a:xfrm>
            <a:off x="7093974" y="3274142"/>
            <a:ext cx="2812026" cy="835742"/>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ARTICLE 102</a:t>
            </a:r>
          </a:p>
        </p:txBody>
      </p:sp>
    </p:spTree>
    <p:extLst>
      <p:ext uri="{BB962C8B-B14F-4D97-AF65-F5344CB8AC3E}">
        <p14:creationId xmlns:p14="http://schemas.microsoft.com/office/powerpoint/2010/main" val="16577357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A0F21A-8E70-429E-BC79-B931DFA65E3B}"/>
              </a:ext>
            </a:extLst>
          </p:cNvPr>
          <p:cNvSpPr>
            <a:spLocks noGrp="1"/>
          </p:cNvSpPr>
          <p:nvPr>
            <p:ph type="title"/>
          </p:nvPr>
        </p:nvSpPr>
        <p:spPr/>
        <p:txBody>
          <a:bodyPr/>
          <a:lstStyle/>
          <a:p>
            <a:r>
              <a:rPr lang="en-US" dirty="0"/>
              <a:t>Article</a:t>
            </a:r>
            <a:r>
              <a:rPr lang="hu-HU" dirty="0"/>
              <a:t> 102</a:t>
            </a:r>
          </a:p>
        </p:txBody>
      </p:sp>
      <p:sp>
        <p:nvSpPr>
          <p:cNvPr id="3" name="Tartalom helye 2">
            <a:extLst>
              <a:ext uri="{FF2B5EF4-FFF2-40B4-BE49-F238E27FC236}">
                <a16:creationId xmlns:a16="http://schemas.microsoft.com/office/drawing/2014/main" id="{74BE3424-C3C2-465B-9198-DF1B1404429A}"/>
              </a:ext>
            </a:extLst>
          </p:cNvPr>
          <p:cNvSpPr>
            <a:spLocks noGrp="1"/>
          </p:cNvSpPr>
          <p:nvPr>
            <p:ph idx="1"/>
          </p:nvPr>
        </p:nvSpPr>
        <p:spPr>
          <a:xfrm>
            <a:off x="293615" y="1619075"/>
            <a:ext cx="11635530" cy="4949504"/>
          </a:xfrm>
        </p:spPr>
        <p:txBody>
          <a:bodyPr>
            <a:normAutofit fontScale="92500" lnSpcReduction="10000"/>
          </a:bodyPr>
          <a:lstStyle/>
          <a:p>
            <a:pPr marL="0" indent="0">
              <a:buNone/>
            </a:pPr>
            <a:r>
              <a:rPr lang="en-US" b="1" dirty="0"/>
              <a:t>Any abuse by one or more undertakings of a </a:t>
            </a:r>
            <a:r>
              <a:rPr lang="en-US" b="1" dirty="0">
                <a:solidFill>
                  <a:srgbClr val="FF0000"/>
                </a:solidFill>
              </a:rPr>
              <a:t>dominant position </a:t>
            </a:r>
            <a:r>
              <a:rPr lang="en-US" b="1" dirty="0"/>
              <a:t>within the internal market or in a substantial part of it shall be prohibited as incompatible with the internal market in so far as it may affect trade between Member States.</a:t>
            </a:r>
          </a:p>
          <a:p>
            <a:pPr marL="0" indent="0">
              <a:buNone/>
            </a:pPr>
            <a:r>
              <a:rPr lang="en-US" dirty="0"/>
              <a:t>Such abuse may, in particular, consist in:</a:t>
            </a:r>
          </a:p>
          <a:p>
            <a:pPr marL="0" indent="0">
              <a:buNone/>
            </a:pPr>
            <a:r>
              <a:rPr lang="en-US" dirty="0"/>
              <a:t>(a) directly or indirectly </a:t>
            </a:r>
            <a:r>
              <a:rPr lang="en-US" dirty="0">
                <a:highlight>
                  <a:srgbClr val="00FFFF"/>
                </a:highlight>
              </a:rPr>
              <a:t>imposing unfair purchase or selling prices or other unfair trading conditions</a:t>
            </a:r>
            <a:r>
              <a:rPr lang="en-US" dirty="0"/>
              <a:t>;</a:t>
            </a:r>
          </a:p>
          <a:p>
            <a:pPr marL="0" indent="0">
              <a:buNone/>
            </a:pPr>
            <a:r>
              <a:rPr lang="en-US" dirty="0"/>
              <a:t>(b) </a:t>
            </a:r>
            <a:r>
              <a:rPr lang="en-US" dirty="0">
                <a:highlight>
                  <a:srgbClr val="00FFFF"/>
                </a:highlight>
              </a:rPr>
              <a:t>limiting production</a:t>
            </a:r>
            <a:r>
              <a:rPr lang="en-US" dirty="0"/>
              <a:t>, markets or technical development to the prejudice of consumers;</a:t>
            </a:r>
          </a:p>
          <a:p>
            <a:pPr marL="0" indent="0">
              <a:buNone/>
            </a:pPr>
            <a:r>
              <a:rPr lang="en-US" dirty="0"/>
              <a:t>(c) applying </a:t>
            </a:r>
            <a:r>
              <a:rPr lang="en-US" dirty="0">
                <a:highlight>
                  <a:srgbClr val="00FFFF"/>
                </a:highlight>
              </a:rPr>
              <a:t>dissimilar conditions </a:t>
            </a:r>
            <a:r>
              <a:rPr lang="en-US" dirty="0"/>
              <a:t>to equivalent transactions with other trading parties, thereby placing them at a competitive disadvantage; [</a:t>
            </a:r>
            <a:r>
              <a:rPr lang="en-US" i="1" dirty="0"/>
              <a:t>discriminating</a:t>
            </a:r>
            <a:r>
              <a:rPr lang="en-US" dirty="0"/>
              <a:t>]</a:t>
            </a:r>
          </a:p>
          <a:p>
            <a:pPr marL="0" indent="0">
              <a:buNone/>
            </a:pPr>
            <a:r>
              <a:rPr lang="en-US" dirty="0"/>
              <a:t>(d) making the conclusion of contracts subject to acceptance by the other parties of supplementary obligations which, by their nature or according to commercial usage, have no connection with the subject of such contracts.</a:t>
            </a:r>
          </a:p>
        </p:txBody>
      </p:sp>
      <p:sp>
        <p:nvSpPr>
          <p:cNvPr id="4" name="Szövegdoboz 3">
            <a:extLst>
              <a:ext uri="{FF2B5EF4-FFF2-40B4-BE49-F238E27FC236}">
                <a16:creationId xmlns:a16="http://schemas.microsoft.com/office/drawing/2014/main" id="{62A541FC-312A-4C7E-AA94-86B200A0FF75}"/>
              </a:ext>
            </a:extLst>
          </p:cNvPr>
          <p:cNvSpPr txBox="1"/>
          <p:nvPr/>
        </p:nvSpPr>
        <p:spPr>
          <a:xfrm>
            <a:off x="8833663" y="692945"/>
            <a:ext cx="1771639" cy="461665"/>
          </a:xfrm>
          <a:prstGeom prst="rect">
            <a:avLst/>
          </a:prstGeom>
          <a:noFill/>
        </p:spPr>
        <p:txBody>
          <a:bodyPr wrap="none" rtlCol="0">
            <a:spAutoFit/>
          </a:bodyPr>
          <a:lstStyle/>
          <a:p>
            <a:r>
              <a:rPr lang="hu-HU" sz="2400" i="1" dirty="0"/>
              <a:t>sine qua non</a:t>
            </a:r>
          </a:p>
        </p:txBody>
      </p:sp>
      <p:sp>
        <p:nvSpPr>
          <p:cNvPr id="5" name="Ív 4">
            <a:extLst>
              <a:ext uri="{FF2B5EF4-FFF2-40B4-BE49-F238E27FC236}">
                <a16:creationId xmlns:a16="http://schemas.microsoft.com/office/drawing/2014/main" id="{D55D6487-4D31-4454-9978-1E26FBBD4D59}"/>
              </a:ext>
            </a:extLst>
          </p:cNvPr>
          <p:cNvSpPr/>
          <p:nvPr/>
        </p:nvSpPr>
        <p:spPr>
          <a:xfrm rot="17402301">
            <a:off x="7566767" y="1117493"/>
            <a:ext cx="1862630" cy="1361800"/>
          </a:xfrm>
          <a:prstGeom prst="arc">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hu-HU"/>
          </a:p>
        </p:txBody>
      </p:sp>
    </p:spTree>
    <p:extLst>
      <p:ext uri="{BB962C8B-B14F-4D97-AF65-F5344CB8AC3E}">
        <p14:creationId xmlns:p14="http://schemas.microsoft.com/office/powerpoint/2010/main" val="79511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A2630C-763E-4F88-ABB1-8BC4922E8308}"/>
              </a:ext>
            </a:extLst>
          </p:cNvPr>
          <p:cNvSpPr>
            <a:spLocks noGrp="1"/>
          </p:cNvSpPr>
          <p:nvPr>
            <p:ph type="title"/>
          </p:nvPr>
        </p:nvSpPr>
        <p:spPr/>
        <p:txBody>
          <a:bodyPr/>
          <a:lstStyle/>
          <a:p>
            <a:r>
              <a:rPr lang="en-US" dirty="0"/>
              <a:t>Abuse – Platform abuses</a:t>
            </a:r>
          </a:p>
        </p:txBody>
      </p:sp>
      <p:sp>
        <p:nvSpPr>
          <p:cNvPr id="10" name="Téglalap 9">
            <a:extLst>
              <a:ext uri="{FF2B5EF4-FFF2-40B4-BE49-F238E27FC236}">
                <a16:creationId xmlns:a16="http://schemas.microsoft.com/office/drawing/2014/main" id="{D5E23CF4-F93E-47F2-993D-73EFF27CF302}"/>
              </a:ext>
            </a:extLst>
          </p:cNvPr>
          <p:cNvSpPr/>
          <p:nvPr/>
        </p:nvSpPr>
        <p:spPr>
          <a:xfrm>
            <a:off x="1528612" y="1834794"/>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EXPLOITATIVE ABUSES</a:t>
            </a:r>
          </a:p>
        </p:txBody>
      </p:sp>
      <p:sp>
        <p:nvSpPr>
          <p:cNvPr id="11" name="Téglalap 10">
            <a:extLst>
              <a:ext uri="{FF2B5EF4-FFF2-40B4-BE49-F238E27FC236}">
                <a16:creationId xmlns:a16="http://schemas.microsoft.com/office/drawing/2014/main" id="{CDF95603-CF0B-4CCF-9D67-A1A62A8034C3}"/>
              </a:ext>
            </a:extLst>
          </p:cNvPr>
          <p:cNvSpPr/>
          <p:nvPr/>
        </p:nvSpPr>
        <p:spPr>
          <a:xfrm>
            <a:off x="4735183" y="1834793"/>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EXCLUSIONARY</a:t>
            </a:r>
            <a:r>
              <a:rPr lang="en-US" sz="2400" dirty="0"/>
              <a:t> </a:t>
            </a:r>
            <a:r>
              <a:rPr lang="en-US" sz="2800" b="1" dirty="0">
                <a:solidFill>
                  <a:schemeClr val="bg2">
                    <a:lumMod val="10000"/>
                  </a:schemeClr>
                </a:solidFill>
              </a:rPr>
              <a:t>ABUSES</a:t>
            </a:r>
          </a:p>
        </p:txBody>
      </p:sp>
      <p:sp>
        <p:nvSpPr>
          <p:cNvPr id="12" name="Téglalap 11">
            <a:extLst>
              <a:ext uri="{FF2B5EF4-FFF2-40B4-BE49-F238E27FC236}">
                <a16:creationId xmlns:a16="http://schemas.microsoft.com/office/drawing/2014/main" id="{F7C78ACC-71E3-46DE-A3E8-FD7B83C61A59}"/>
              </a:ext>
            </a:extLst>
          </p:cNvPr>
          <p:cNvSpPr/>
          <p:nvPr/>
        </p:nvSpPr>
        <p:spPr>
          <a:xfrm>
            <a:off x="7941754" y="1834793"/>
            <a:ext cx="2739839"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SINGLE</a:t>
            </a:r>
            <a:r>
              <a:rPr lang="en-US" sz="2400" dirty="0"/>
              <a:t> </a:t>
            </a:r>
            <a:r>
              <a:rPr lang="en-US" sz="2800" b="1" dirty="0">
                <a:solidFill>
                  <a:schemeClr val="bg2">
                    <a:lumMod val="10000"/>
                  </a:schemeClr>
                </a:solidFill>
              </a:rPr>
              <a:t>MARKET</a:t>
            </a:r>
            <a:r>
              <a:rPr lang="en-US" sz="2400" dirty="0"/>
              <a:t> </a:t>
            </a:r>
            <a:r>
              <a:rPr lang="en-US" sz="2800" b="1" dirty="0">
                <a:solidFill>
                  <a:schemeClr val="bg2">
                    <a:lumMod val="10000"/>
                  </a:schemeClr>
                </a:solidFill>
              </a:rPr>
              <a:t>ABUSES</a:t>
            </a:r>
          </a:p>
        </p:txBody>
      </p:sp>
      <p:pic>
        <p:nvPicPr>
          <p:cNvPr id="6146" name="Picture 2" descr="Thief Svg Icon Free- Robber Icon Png - Free PNG Images ID 127174 | TOPpng">
            <a:extLst>
              <a:ext uri="{FF2B5EF4-FFF2-40B4-BE49-F238E27FC236}">
                <a16:creationId xmlns:a16="http://schemas.microsoft.com/office/drawing/2014/main" id="{90DCD8F5-C3E9-4CBE-9888-1A21B2AFCB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9" b="97521" l="4430" r="96624">
                        <a14:foregroundMark x1="59916" y1="89050" x2="67300" y2="89050"/>
                        <a14:foregroundMark x1="65190" y1="92149" x2="70253" y2="94421"/>
                        <a14:foregroundMark x1="66667" y1="97521" x2="66667" y2="97521"/>
                        <a14:foregroundMark x1="9705" y1="43595" x2="9705" y2="43595"/>
                        <a14:foregroundMark x1="5063" y1="42149" x2="5063" y2="42149"/>
                        <a14:foregroundMark x1="14135" y1="5165" x2="16456" y2="4545"/>
                        <a14:foregroundMark x1="47679" y1="25000" x2="67300" y2="48554"/>
                        <a14:foregroundMark x1="67300" y1="48554" x2="92827" y2="31612"/>
                        <a14:foregroundMark x1="92827" y1="31612" x2="61392" y2="22727"/>
                        <a14:foregroundMark x1="61392" y1="22727" x2="46835" y2="24174"/>
                        <a14:foregroundMark x1="96624" y1="35331" x2="96624" y2="35331"/>
                      </a14:backgroundRemoval>
                    </a14:imgEffect>
                  </a14:imgLayer>
                </a14:imgProps>
              </a:ext>
              <a:ext uri="{28A0092B-C50C-407E-A947-70E740481C1C}">
                <a14:useLocalDpi xmlns:a14="http://schemas.microsoft.com/office/drawing/2010/main" val="0"/>
              </a:ext>
            </a:extLst>
          </a:blip>
          <a:srcRect/>
          <a:stretch>
            <a:fillRect/>
          </a:stretch>
        </p:blipFill>
        <p:spPr bwMode="auto">
          <a:xfrm>
            <a:off x="2338706" y="3824494"/>
            <a:ext cx="1315070" cy="1342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ate Vector Icon Design Illustration, Gate, Gateway, Gates PNG and ...">
            <a:extLst>
              <a:ext uri="{FF2B5EF4-FFF2-40B4-BE49-F238E27FC236}">
                <a16:creationId xmlns:a16="http://schemas.microsoft.com/office/drawing/2014/main" id="{EBBA7DCF-7863-44C1-B48C-048212AD4705}"/>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316870" y="3704995"/>
            <a:ext cx="1413907" cy="14623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rket Icon Png #8512 - Free Icons Library">
            <a:extLst>
              <a:ext uri="{FF2B5EF4-FFF2-40B4-BE49-F238E27FC236}">
                <a16:creationId xmlns:a16="http://schemas.microsoft.com/office/drawing/2014/main" id="{E328D5C3-3D99-4058-AF78-B8056D411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335" y="3871906"/>
            <a:ext cx="1336675" cy="1247987"/>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a:extLst>
              <a:ext uri="{FF2B5EF4-FFF2-40B4-BE49-F238E27FC236}">
                <a16:creationId xmlns:a16="http://schemas.microsoft.com/office/drawing/2014/main" id="{B2D4CD54-5123-4EF9-9D41-43FEE8AC9DFE}"/>
              </a:ext>
            </a:extLst>
          </p:cNvPr>
          <p:cNvSpPr/>
          <p:nvPr/>
        </p:nvSpPr>
        <p:spPr>
          <a:xfrm>
            <a:off x="7948725" y="1834793"/>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bg2">
                    <a:lumMod val="10000"/>
                  </a:schemeClr>
                </a:solidFill>
              </a:rPr>
              <a:t>APPRORIATION</a:t>
            </a:r>
            <a:endParaRPr lang="en-US" sz="2800" b="1" dirty="0">
              <a:solidFill>
                <a:schemeClr val="bg2">
                  <a:lumMod val="10000"/>
                </a:schemeClr>
              </a:solidFill>
            </a:endParaRPr>
          </a:p>
        </p:txBody>
      </p:sp>
      <p:pic>
        <p:nvPicPr>
          <p:cNvPr id="3074" name="Picture 2" descr="Box, carry, carrying, man, take, taking, walking icon - Download on ...">
            <a:extLst>
              <a:ext uri="{FF2B5EF4-FFF2-40B4-BE49-F238E27FC236}">
                <a16:creationId xmlns:a16="http://schemas.microsoft.com/office/drawing/2014/main" id="{E88880F3-216D-4059-99FC-E1EBFC273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335" y="3753400"/>
            <a:ext cx="1413907" cy="141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52"/>
                                        </p:tgtEl>
                                      </p:cBhvr>
                                    </p:animEffect>
                                    <p:set>
                                      <p:cBhvr>
                                        <p:cTn id="10" dur="1" fill="hold">
                                          <p:stCondLst>
                                            <p:cond delay="499"/>
                                          </p:stCondLst>
                                        </p:cTn>
                                        <p:tgtEl>
                                          <p:spTgt spid="61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DD4DC8-A22A-4580-9B62-C13C82C43A60}"/>
              </a:ext>
            </a:extLst>
          </p:cNvPr>
          <p:cNvSpPr>
            <a:spLocks noGrp="1"/>
          </p:cNvSpPr>
          <p:nvPr>
            <p:ph type="title"/>
          </p:nvPr>
        </p:nvSpPr>
        <p:spPr/>
        <p:txBody>
          <a:bodyPr/>
          <a:lstStyle/>
          <a:p>
            <a:r>
              <a:rPr lang="en-US" dirty="0"/>
              <a:t>Platform appropriation</a:t>
            </a:r>
          </a:p>
        </p:txBody>
      </p:sp>
      <p:sp>
        <p:nvSpPr>
          <p:cNvPr id="3" name="Tartalom helye 2">
            <a:extLst>
              <a:ext uri="{FF2B5EF4-FFF2-40B4-BE49-F238E27FC236}">
                <a16:creationId xmlns:a16="http://schemas.microsoft.com/office/drawing/2014/main" id="{FD1C2841-405C-4955-9D08-F7D35B8EE85A}"/>
              </a:ext>
            </a:extLst>
          </p:cNvPr>
          <p:cNvSpPr>
            <a:spLocks noGrp="1"/>
          </p:cNvSpPr>
          <p:nvPr>
            <p:ph idx="1"/>
          </p:nvPr>
        </p:nvSpPr>
        <p:spPr/>
        <p:txBody>
          <a:bodyPr/>
          <a:lstStyle/>
          <a:p>
            <a:r>
              <a:rPr lang="en-US" dirty="0"/>
              <a:t>„the act of taking something”</a:t>
            </a:r>
          </a:p>
          <a:p>
            <a:r>
              <a:rPr lang="en-US" dirty="0"/>
              <a:t>Many kind of behavior: copying, scraped, „sherlock”</a:t>
            </a:r>
          </a:p>
          <a:p>
            <a:r>
              <a:rPr lang="en-US" dirty="0"/>
              <a:t>„Move last and take things”</a:t>
            </a:r>
          </a:p>
          <a:p>
            <a:endParaRPr lang="en-US" dirty="0"/>
          </a:p>
          <a:p>
            <a:pPr marL="0" indent="0" algn="ctr">
              <a:buNone/>
            </a:pPr>
            <a:r>
              <a:rPr lang="en-US" dirty="0"/>
              <a:t>…when it will be anticompetitive?</a:t>
            </a:r>
          </a:p>
          <a:p>
            <a:endParaRPr lang="en-US" dirty="0"/>
          </a:p>
          <a:p>
            <a:r>
              <a:rPr lang="en-US" dirty="0"/>
              <a:t>Also intellectual property law concern</a:t>
            </a:r>
          </a:p>
        </p:txBody>
      </p:sp>
      <p:pic>
        <p:nvPicPr>
          <p:cNvPr id="2050" name="Picture 2" descr="undefined">
            <a:extLst>
              <a:ext uri="{FF2B5EF4-FFF2-40B4-BE49-F238E27FC236}">
                <a16:creationId xmlns:a16="http://schemas.microsoft.com/office/drawing/2014/main" id="{815D552F-502B-430A-A171-A97DDE8E6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687" y="2091096"/>
            <a:ext cx="739570" cy="739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py paste icon set isolated on white background.duplicate icon ...">
            <a:extLst>
              <a:ext uri="{FF2B5EF4-FFF2-40B4-BE49-F238E27FC236}">
                <a16:creationId xmlns:a16="http://schemas.microsoft.com/office/drawing/2014/main" id="{1E2D3BD5-A695-409A-AA5F-F7B5FE566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8" t="7170" r="51960" b="11291"/>
          <a:stretch/>
        </p:blipFill>
        <p:spPr bwMode="auto">
          <a:xfrm>
            <a:off x="9355464" y="4198792"/>
            <a:ext cx="2315426" cy="2113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ry, carrying, man, take, taking, walking icon - Download on ...">
            <a:extLst>
              <a:ext uri="{FF2B5EF4-FFF2-40B4-BE49-F238E27FC236}">
                <a16:creationId xmlns:a16="http://schemas.microsoft.com/office/drawing/2014/main" id="{57456015-56AF-4680-BBBA-3FA1AF4A1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239" y="365125"/>
            <a:ext cx="922754" cy="92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7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soportba foglalás 3">
            <a:extLst>
              <a:ext uri="{FF2B5EF4-FFF2-40B4-BE49-F238E27FC236}">
                <a16:creationId xmlns:a16="http://schemas.microsoft.com/office/drawing/2014/main" id="{11B93478-A099-4C8D-B030-C6E5333E5361}"/>
              </a:ext>
            </a:extLst>
          </p:cNvPr>
          <p:cNvGrpSpPr/>
          <p:nvPr/>
        </p:nvGrpSpPr>
        <p:grpSpPr>
          <a:xfrm>
            <a:off x="2337193" y="1390814"/>
            <a:ext cx="8674936" cy="3672799"/>
            <a:chOff x="1481787" y="1007357"/>
            <a:chExt cx="4378697" cy="1891481"/>
          </a:xfrm>
        </p:grpSpPr>
        <p:pic>
          <p:nvPicPr>
            <p:cNvPr id="4098" name="Picture 2" descr="Genius Logo">
              <a:extLst>
                <a:ext uri="{FF2B5EF4-FFF2-40B4-BE49-F238E27FC236}">
                  <a16:creationId xmlns:a16="http://schemas.microsoft.com/office/drawing/2014/main" id="{9DB5181B-E00C-408F-95AD-155226538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7637">
              <a:off x="1481787" y="1346741"/>
              <a:ext cx="2309933" cy="12127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ogle Logo: valor, história, PNG">
              <a:extLst>
                <a:ext uri="{FF2B5EF4-FFF2-40B4-BE49-F238E27FC236}">
                  <a16:creationId xmlns:a16="http://schemas.microsoft.com/office/drawing/2014/main" id="{AC201B13-B80C-4633-BAE8-9C3CD1EB0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0946">
              <a:off x="2497852" y="1007357"/>
              <a:ext cx="3362632" cy="18914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234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04A596B-980F-4339-9A0A-8BF412AF1E75}"/>
              </a:ext>
            </a:extLst>
          </p:cNvPr>
          <p:cNvSpPr>
            <a:spLocks noGrp="1"/>
          </p:cNvSpPr>
          <p:nvPr>
            <p:ph type="title"/>
          </p:nvPr>
        </p:nvSpPr>
        <p:spPr/>
        <p:txBody>
          <a:bodyPr/>
          <a:lstStyle/>
          <a:p>
            <a:r>
              <a:rPr lang="en-US"/>
              <a:t>Monopoly (as a market structure)</a:t>
            </a:r>
          </a:p>
        </p:txBody>
      </p:sp>
      <p:sp>
        <p:nvSpPr>
          <p:cNvPr id="3" name="Tartalom helye 2">
            <a:extLst>
              <a:ext uri="{FF2B5EF4-FFF2-40B4-BE49-F238E27FC236}">
                <a16:creationId xmlns:a16="http://schemas.microsoft.com/office/drawing/2014/main" id="{FCCCF9ED-5F40-4693-BDF7-EDE8F3BFA7E4}"/>
              </a:ext>
            </a:extLst>
          </p:cNvPr>
          <p:cNvSpPr>
            <a:spLocks noGrp="1"/>
          </p:cNvSpPr>
          <p:nvPr>
            <p:ph idx="1"/>
          </p:nvPr>
        </p:nvSpPr>
        <p:spPr>
          <a:xfrm>
            <a:off x="838200" y="1507670"/>
            <a:ext cx="5801139" cy="5147571"/>
          </a:xfrm>
        </p:spPr>
        <p:txBody>
          <a:bodyPr>
            <a:normAutofit fontScale="85000" lnSpcReduction="20000"/>
          </a:bodyPr>
          <a:lstStyle/>
          <a:p>
            <a:r>
              <a:rPr lang="en-US" dirty="0"/>
              <a:t>Against:</a:t>
            </a:r>
          </a:p>
          <a:p>
            <a:pPr lvl="1"/>
            <a:r>
              <a:rPr lang="en-US" dirty="0"/>
              <a:t>Reduce consumer choice</a:t>
            </a:r>
          </a:p>
          <a:p>
            <a:pPr lvl="1"/>
            <a:r>
              <a:rPr lang="en-US" dirty="0"/>
              <a:t>Higher price</a:t>
            </a:r>
          </a:p>
          <a:p>
            <a:pPr lvl="1"/>
            <a:r>
              <a:rPr lang="en-US" dirty="0"/>
              <a:t>Low quality</a:t>
            </a:r>
          </a:p>
          <a:p>
            <a:pPr lvl="1"/>
            <a:r>
              <a:rPr lang="en-US" dirty="0"/>
              <a:t>Excessive profit</a:t>
            </a:r>
          </a:p>
          <a:p>
            <a:pPr marL="0" indent="0">
              <a:buNone/>
            </a:pPr>
            <a:r>
              <a:rPr lang="en-US" dirty="0">
                <a:sym typeface="Wingdings" panose="05000000000000000000" pitchFamily="2" charset="2"/>
              </a:rPr>
              <a:t></a:t>
            </a:r>
            <a:r>
              <a:rPr lang="en-US" dirty="0"/>
              <a:t>Deadweight loss of society</a:t>
            </a:r>
          </a:p>
          <a:p>
            <a:r>
              <a:rPr lang="en-US" dirty="0"/>
              <a:t>Pro:</a:t>
            </a:r>
          </a:p>
          <a:p>
            <a:pPr lvl="1"/>
            <a:r>
              <a:rPr lang="en-US" dirty="0" err="1"/>
              <a:t>Achive</a:t>
            </a:r>
            <a:r>
              <a:rPr lang="en-US" dirty="0"/>
              <a:t> economies of scale: goods could be offered on a lower price </a:t>
            </a:r>
          </a:p>
          <a:p>
            <a:pPr lvl="1"/>
            <a:r>
              <a:rPr lang="en-US" dirty="0" err="1"/>
              <a:t>Dinamic</a:t>
            </a:r>
            <a:r>
              <a:rPr lang="en-US" dirty="0"/>
              <a:t> efficiency (R&amp;D)</a:t>
            </a:r>
          </a:p>
          <a:p>
            <a:pPr lvl="1"/>
            <a:r>
              <a:rPr lang="en-US" dirty="0"/>
              <a:t>Contestable market: no barriers to entry</a:t>
            </a:r>
          </a:p>
          <a:p>
            <a:r>
              <a:rPr lang="en-US" dirty="0"/>
              <a:t>Natural monopolies: oil, gas, </a:t>
            </a:r>
            <a:r>
              <a:rPr lang="en-US" dirty="0" err="1"/>
              <a:t>universalservice</a:t>
            </a:r>
            <a:r>
              <a:rPr lang="en-US" dirty="0"/>
              <a:t> obligations as mail</a:t>
            </a:r>
          </a:p>
          <a:p>
            <a:r>
              <a:rPr lang="en-US" dirty="0"/>
              <a:t>Dominant =/= Monopoly</a:t>
            </a:r>
          </a:p>
          <a:p>
            <a:r>
              <a:rPr lang="en-US" dirty="0"/>
              <a:t>Network effects and tipping</a:t>
            </a:r>
          </a:p>
          <a:p>
            <a:endParaRPr lang="en-US" dirty="0"/>
          </a:p>
        </p:txBody>
      </p:sp>
      <p:pic>
        <p:nvPicPr>
          <p:cNvPr id="8" name="Kép 7">
            <a:extLst>
              <a:ext uri="{FF2B5EF4-FFF2-40B4-BE49-F238E27FC236}">
                <a16:creationId xmlns:a16="http://schemas.microsoft.com/office/drawing/2014/main" id="{3255636E-C7D5-48B9-96F0-C231C2FD89BD}"/>
              </a:ext>
            </a:extLst>
          </p:cNvPr>
          <p:cNvPicPr>
            <a:picLocks noChangeAspect="1"/>
          </p:cNvPicPr>
          <p:nvPr/>
        </p:nvPicPr>
        <p:blipFill>
          <a:blip r:embed="rId2"/>
          <a:stretch>
            <a:fillRect/>
          </a:stretch>
        </p:blipFill>
        <p:spPr>
          <a:xfrm>
            <a:off x="6521643" y="1804243"/>
            <a:ext cx="5268488" cy="4154680"/>
          </a:xfrm>
          <a:prstGeom prst="rect">
            <a:avLst/>
          </a:prstGeom>
        </p:spPr>
      </p:pic>
      <p:sp>
        <p:nvSpPr>
          <p:cNvPr id="9" name="Ellipszis 8">
            <a:extLst>
              <a:ext uri="{FF2B5EF4-FFF2-40B4-BE49-F238E27FC236}">
                <a16:creationId xmlns:a16="http://schemas.microsoft.com/office/drawing/2014/main" id="{4C52115E-D046-4FA4-A685-835903535FE0}"/>
              </a:ext>
            </a:extLst>
          </p:cNvPr>
          <p:cNvSpPr/>
          <p:nvPr/>
        </p:nvSpPr>
        <p:spPr>
          <a:xfrm>
            <a:off x="8197796" y="3244131"/>
            <a:ext cx="103367" cy="1111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zis 9">
            <a:extLst>
              <a:ext uri="{FF2B5EF4-FFF2-40B4-BE49-F238E27FC236}">
                <a16:creationId xmlns:a16="http://schemas.microsoft.com/office/drawing/2014/main" id="{4F5B274F-3EA7-4208-90FB-DDD17D169D2F}"/>
              </a:ext>
            </a:extLst>
          </p:cNvPr>
          <p:cNvSpPr/>
          <p:nvPr/>
        </p:nvSpPr>
        <p:spPr>
          <a:xfrm>
            <a:off x="8564880" y="3572224"/>
            <a:ext cx="103367" cy="1111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62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B44F64-A341-46AA-AD6E-80492B3942FF}"/>
              </a:ext>
            </a:extLst>
          </p:cNvPr>
          <p:cNvSpPr>
            <a:spLocks noGrp="1"/>
          </p:cNvSpPr>
          <p:nvPr>
            <p:ph type="title"/>
          </p:nvPr>
        </p:nvSpPr>
        <p:spPr/>
        <p:txBody>
          <a:bodyPr/>
          <a:lstStyle/>
          <a:p>
            <a:r>
              <a:rPr lang="en-US" dirty="0"/>
              <a:t>Platform exploitation</a:t>
            </a:r>
          </a:p>
        </p:txBody>
      </p:sp>
      <p:sp>
        <p:nvSpPr>
          <p:cNvPr id="3" name="Tartalom helye 2">
            <a:extLst>
              <a:ext uri="{FF2B5EF4-FFF2-40B4-BE49-F238E27FC236}">
                <a16:creationId xmlns:a16="http://schemas.microsoft.com/office/drawing/2014/main" id="{0D96ACAD-385C-465B-A22C-C646D069C4A0}"/>
              </a:ext>
            </a:extLst>
          </p:cNvPr>
          <p:cNvSpPr>
            <a:spLocks noGrp="1"/>
          </p:cNvSpPr>
          <p:nvPr>
            <p:ph idx="1"/>
          </p:nvPr>
        </p:nvSpPr>
        <p:spPr/>
        <p:txBody>
          <a:bodyPr/>
          <a:lstStyle/>
          <a:p>
            <a:r>
              <a:rPr lang="en-US" dirty="0"/>
              <a:t>„unjustly using something or someone for one’s own advantage or benefit, without giving fair return”</a:t>
            </a:r>
          </a:p>
          <a:p>
            <a:r>
              <a:rPr lang="en-US" dirty="0"/>
              <a:t>Direct harm on consumers</a:t>
            </a:r>
          </a:p>
          <a:p>
            <a:pPr marL="0" indent="0">
              <a:buNone/>
            </a:pPr>
            <a:endParaRPr lang="en-US" dirty="0"/>
          </a:p>
        </p:txBody>
      </p:sp>
      <p:pic>
        <p:nvPicPr>
          <p:cNvPr id="5" name="Picture 2" descr="Thief Svg Icon Free- Robber Icon Png - Free PNG Images ID 127174 | TOPpng">
            <a:extLst>
              <a:ext uri="{FF2B5EF4-FFF2-40B4-BE49-F238E27FC236}">
                <a16:creationId xmlns:a16="http://schemas.microsoft.com/office/drawing/2014/main" id="{A3F21C18-B46F-4F1D-930D-F54000FE5B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9" b="97521" l="4430" r="96624">
                        <a14:foregroundMark x1="59916" y1="89050" x2="67300" y2="89050"/>
                        <a14:foregroundMark x1="65190" y1="92149" x2="70253" y2="94421"/>
                        <a14:foregroundMark x1="66667" y1="97521" x2="66667" y2="97521"/>
                        <a14:foregroundMark x1="9705" y1="43595" x2="9705" y2="43595"/>
                        <a14:foregroundMark x1="5063" y1="42149" x2="5063" y2="42149"/>
                        <a14:foregroundMark x1="14135" y1="5165" x2="16456" y2="4545"/>
                        <a14:foregroundMark x1="47679" y1="25000" x2="67300" y2="48554"/>
                        <a14:foregroundMark x1="67300" y1="48554" x2="92827" y2="31612"/>
                        <a14:foregroundMark x1="92827" y1="31612" x2="61392" y2="22727"/>
                        <a14:foregroundMark x1="61392" y1="22727" x2="46835" y2="24174"/>
                        <a14:foregroundMark x1="96624" y1="35331" x2="96624" y2="35331"/>
                      </a14:backgroundRemoval>
                    </a14:imgEffect>
                  </a14:imgLayer>
                </a14:imgProps>
              </a:ext>
              <a:ext uri="{28A0092B-C50C-407E-A947-70E740481C1C}">
                <a14:useLocalDpi xmlns:a14="http://schemas.microsoft.com/office/drawing/2010/main" val="0"/>
              </a:ext>
            </a:extLst>
          </a:blip>
          <a:srcRect/>
          <a:stretch>
            <a:fillRect/>
          </a:stretch>
        </p:blipFill>
        <p:spPr bwMode="auto">
          <a:xfrm>
            <a:off x="6192951" y="582411"/>
            <a:ext cx="872582" cy="890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fficial Facebook Logo - LogoDix">
            <a:extLst>
              <a:ext uri="{FF2B5EF4-FFF2-40B4-BE49-F238E27FC236}">
                <a16:creationId xmlns:a16="http://schemas.microsoft.com/office/drawing/2014/main" id="{219AC5CF-24B2-441F-97A0-16B8813E26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72" t="16227" r="23402" b="17850"/>
          <a:stretch/>
        </p:blipFill>
        <p:spPr bwMode="auto">
          <a:xfrm>
            <a:off x="7610168" y="3736884"/>
            <a:ext cx="2399071" cy="2178469"/>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BBD12509-6002-45EF-A1B7-559698D28B7A}"/>
              </a:ext>
            </a:extLst>
          </p:cNvPr>
          <p:cNvSpPr txBox="1"/>
          <p:nvPr/>
        </p:nvSpPr>
        <p:spPr>
          <a:xfrm flipH="1">
            <a:off x="6744927" y="5915353"/>
            <a:ext cx="3867895" cy="523220"/>
          </a:xfrm>
          <a:prstGeom prst="rect">
            <a:avLst/>
          </a:prstGeom>
          <a:noFill/>
        </p:spPr>
        <p:txBody>
          <a:bodyPr wrap="square" rtlCol="0">
            <a:spAutoFit/>
          </a:bodyPr>
          <a:lstStyle/>
          <a:p>
            <a:r>
              <a:rPr lang="en-US" sz="2800" b="1" dirty="0"/>
              <a:t>Excessive data collection</a:t>
            </a:r>
          </a:p>
        </p:txBody>
      </p:sp>
      <p:pic>
        <p:nvPicPr>
          <p:cNvPr id="8" name="Picture 2" descr="App Store Logo, symbol, meaning, history, PNG, brand">
            <a:extLst>
              <a:ext uri="{FF2B5EF4-FFF2-40B4-BE49-F238E27FC236}">
                <a16:creationId xmlns:a16="http://schemas.microsoft.com/office/drawing/2014/main" id="{03CBD72D-ED89-4657-AB25-22B603FE2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658" y="3922651"/>
            <a:ext cx="3077496" cy="1731092"/>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C7C3AF93-7824-4CBA-946F-9952A40C8F5C}"/>
              </a:ext>
            </a:extLst>
          </p:cNvPr>
          <p:cNvSpPr txBox="1"/>
          <p:nvPr/>
        </p:nvSpPr>
        <p:spPr>
          <a:xfrm flipH="1">
            <a:off x="1489310" y="5915353"/>
            <a:ext cx="3365738" cy="523220"/>
          </a:xfrm>
          <a:prstGeom prst="rect">
            <a:avLst/>
          </a:prstGeom>
          <a:noFill/>
        </p:spPr>
        <p:txBody>
          <a:bodyPr wrap="square" rtlCol="0">
            <a:spAutoFit/>
          </a:bodyPr>
          <a:lstStyle/>
          <a:p>
            <a:r>
              <a:rPr lang="en-US" sz="2800" b="1" dirty="0"/>
              <a:t>30% commission fee</a:t>
            </a:r>
          </a:p>
        </p:txBody>
      </p:sp>
    </p:spTree>
    <p:extLst>
      <p:ext uri="{BB962C8B-B14F-4D97-AF65-F5344CB8AC3E}">
        <p14:creationId xmlns:p14="http://schemas.microsoft.com/office/powerpoint/2010/main" val="266287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47CB6C-2AD3-4C0F-AFA7-BDBD03B8F8B3}"/>
              </a:ext>
            </a:extLst>
          </p:cNvPr>
          <p:cNvSpPr>
            <a:spLocks noGrp="1"/>
          </p:cNvSpPr>
          <p:nvPr>
            <p:ph type="title"/>
          </p:nvPr>
        </p:nvSpPr>
        <p:spPr/>
        <p:txBody>
          <a:bodyPr/>
          <a:lstStyle/>
          <a:p>
            <a:r>
              <a:rPr lang="en-US" dirty="0"/>
              <a:t>Platform exclusion</a:t>
            </a:r>
          </a:p>
        </p:txBody>
      </p:sp>
      <p:sp>
        <p:nvSpPr>
          <p:cNvPr id="3" name="Tartalom helye 2">
            <a:extLst>
              <a:ext uri="{FF2B5EF4-FFF2-40B4-BE49-F238E27FC236}">
                <a16:creationId xmlns:a16="http://schemas.microsoft.com/office/drawing/2014/main" id="{BACCE7D7-0CAA-4891-87F6-687DCC8EB934}"/>
              </a:ext>
            </a:extLst>
          </p:cNvPr>
          <p:cNvSpPr>
            <a:spLocks noGrp="1"/>
          </p:cNvSpPr>
          <p:nvPr>
            <p:ph idx="1"/>
          </p:nvPr>
        </p:nvSpPr>
        <p:spPr>
          <a:xfrm>
            <a:off x="838200" y="1582994"/>
            <a:ext cx="10515600" cy="5152103"/>
          </a:xfrm>
        </p:spPr>
        <p:txBody>
          <a:bodyPr>
            <a:normAutofit fontScale="92500" lnSpcReduction="10000"/>
          </a:bodyPr>
          <a:lstStyle/>
          <a:p>
            <a:r>
              <a:rPr lang="en-US" b="1" dirty="0">
                <a:solidFill>
                  <a:schemeClr val="accent1"/>
                </a:solidFill>
              </a:rPr>
              <a:t>Inter-platform</a:t>
            </a:r>
            <a:r>
              <a:rPr lang="en-US" dirty="0"/>
              <a:t> competition: </a:t>
            </a:r>
            <a:r>
              <a:rPr lang="en-US" i="1" dirty="0"/>
              <a:t>between</a:t>
            </a:r>
            <a:r>
              <a:rPr lang="en-US" dirty="0"/>
              <a:t> platform</a:t>
            </a:r>
          </a:p>
          <a:p>
            <a:r>
              <a:rPr lang="en-US" b="1" dirty="0">
                <a:solidFill>
                  <a:srgbClr val="002060"/>
                </a:solidFill>
              </a:rPr>
              <a:t>Intra-platform </a:t>
            </a:r>
            <a:r>
              <a:rPr lang="en-US" dirty="0"/>
              <a:t>competition: </a:t>
            </a:r>
            <a:r>
              <a:rPr lang="en-US" i="1" dirty="0"/>
              <a:t>on</a:t>
            </a:r>
            <a:r>
              <a:rPr lang="en-US" dirty="0"/>
              <a:t> the platform</a:t>
            </a:r>
          </a:p>
          <a:p>
            <a:endParaRPr lang="en-US" dirty="0"/>
          </a:p>
          <a:p>
            <a:r>
              <a:rPr lang="en-US" dirty="0"/>
              <a:t>Important abuse category here: </a:t>
            </a:r>
            <a:r>
              <a:rPr lang="en-US" b="1" dirty="0">
                <a:solidFill>
                  <a:srgbClr val="00B0F0"/>
                </a:solidFill>
              </a:rPr>
              <a:t>LEVERAGING</a:t>
            </a:r>
            <a:endParaRPr lang="hu-HU" b="1" dirty="0">
              <a:solidFill>
                <a:srgbClr val="00B0F0"/>
              </a:solidFill>
            </a:endParaRPr>
          </a:p>
          <a:p>
            <a:r>
              <a:rPr lang="en-US" i="1" dirty="0"/>
              <a:t>„</a:t>
            </a:r>
            <a:r>
              <a:rPr lang="hu-HU" i="1" dirty="0"/>
              <a:t>(…) </a:t>
            </a:r>
            <a:r>
              <a:rPr lang="en-US" i="1" dirty="0"/>
              <a:t>extending its market power into another market”</a:t>
            </a:r>
            <a:endParaRPr lang="hu-HU" i="1" dirty="0"/>
          </a:p>
          <a:p>
            <a:pPr marL="0" indent="0">
              <a:buNone/>
            </a:pPr>
            <a:r>
              <a:rPr lang="hu-HU" dirty="0">
                <a:sym typeface="Wingdings" panose="05000000000000000000" pitchFamily="2" charset="2"/>
              </a:rPr>
              <a:t></a:t>
            </a:r>
            <a:r>
              <a:rPr lang="en-US" dirty="0">
                <a:sym typeface="Wingdings" panose="05000000000000000000" pitchFamily="2" charset="2"/>
              </a:rPr>
              <a:t>the objective of the abusive conducts</a:t>
            </a:r>
            <a:endParaRPr lang="en-US" dirty="0"/>
          </a:p>
          <a:p>
            <a:endParaRPr lang="hu-HU" b="1" dirty="0"/>
          </a:p>
          <a:p>
            <a:r>
              <a:rPr lang="en-US" b="1" dirty="0"/>
              <a:t>Why?</a:t>
            </a:r>
          </a:p>
          <a:p>
            <a:pPr lvl="1"/>
            <a:r>
              <a:rPr lang="en-US" sz="2800" dirty="0"/>
              <a:t>Strategic value</a:t>
            </a:r>
          </a:p>
          <a:p>
            <a:pPr lvl="1"/>
            <a:r>
              <a:rPr lang="en-US" sz="2800" dirty="0"/>
              <a:t>Ecosystem building</a:t>
            </a:r>
            <a:endParaRPr lang="hu-HU" sz="2800" dirty="0"/>
          </a:p>
          <a:p>
            <a:pPr lvl="1"/>
            <a:endParaRPr lang="hu-HU" sz="2800" dirty="0"/>
          </a:p>
          <a:p>
            <a:r>
              <a:rPr lang="en-US" dirty="0"/>
              <a:t>When is it anticompetitive? </a:t>
            </a:r>
            <a:r>
              <a:rPr lang="en-US" dirty="0">
                <a:sym typeface="Wingdings" panose="05000000000000000000" pitchFamily="2" charset="2"/>
              </a:rPr>
              <a:t> </a:t>
            </a:r>
            <a:r>
              <a:rPr lang="en-US" b="1" dirty="0">
                <a:sym typeface="Wingdings" panose="05000000000000000000" pitchFamily="2" charset="2"/>
              </a:rPr>
              <a:t>I</a:t>
            </a:r>
            <a:r>
              <a:rPr lang="en-US" b="1" dirty="0"/>
              <a:t>ncentive, ability, and effect</a:t>
            </a:r>
          </a:p>
          <a:p>
            <a:endParaRPr lang="en-US" sz="3200" dirty="0"/>
          </a:p>
          <a:p>
            <a:endParaRPr lang="en-US" dirty="0"/>
          </a:p>
          <a:p>
            <a:endParaRPr lang="en-US" dirty="0"/>
          </a:p>
        </p:txBody>
      </p:sp>
      <p:pic>
        <p:nvPicPr>
          <p:cNvPr id="4" name="Picture 6" descr="Gate Vector Icon Design Illustration, Gate, Gateway, Gates PNG and ...">
            <a:extLst>
              <a:ext uri="{FF2B5EF4-FFF2-40B4-BE49-F238E27FC236}">
                <a16:creationId xmlns:a16="http://schemas.microsoft.com/office/drawing/2014/main" id="{461CB7CB-3E4C-4505-8EAF-2F37167AE935}"/>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524539" y="548737"/>
            <a:ext cx="926614" cy="958337"/>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a:extLst>
              <a:ext uri="{FF2B5EF4-FFF2-40B4-BE49-F238E27FC236}">
                <a16:creationId xmlns:a16="http://schemas.microsoft.com/office/drawing/2014/main" id="{9F2A4354-8B14-42C2-9E04-87D93E6E8839}"/>
              </a:ext>
            </a:extLst>
          </p:cNvPr>
          <p:cNvSpPr/>
          <p:nvPr/>
        </p:nvSpPr>
        <p:spPr>
          <a:xfrm>
            <a:off x="9232489" y="2348118"/>
            <a:ext cx="1917291" cy="560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DEFENSIVE</a:t>
            </a:r>
            <a:endParaRPr lang="en-US" b="1" dirty="0"/>
          </a:p>
        </p:txBody>
      </p:sp>
      <p:sp>
        <p:nvSpPr>
          <p:cNvPr id="6" name="Téglalap 5">
            <a:extLst>
              <a:ext uri="{FF2B5EF4-FFF2-40B4-BE49-F238E27FC236}">
                <a16:creationId xmlns:a16="http://schemas.microsoft.com/office/drawing/2014/main" id="{4939AF37-5A54-432C-A5B2-D25E3550AB87}"/>
              </a:ext>
            </a:extLst>
          </p:cNvPr>
          <p:cNvSpPr/>
          <p:nvPr/>
        </p:nvSpPr>
        <p:spPr>
          <a:xfrm>
            <a:off x="9232489" y="3460008"/>
            <a:ext cx="1917291" cy="560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OFFENSIVE</a:t>
            </a:r>
          </a:p>
        </p:txBody>
      </p:sp>
      <p:cxnSp>
        <p:nvCxnSpPr>
          <p:cNvPr id="8" name="Egyenes összekötő nyíllal 7">
            <a:extLst>
              <a:ext uri="{FF2B5EF4-FFF2-40B4-BE49-F238E27FC236}">
                <a16:creationId xmlns:a16="http://schemas.microsoft.com/office/drawing/2014/main" id="{D4247762-0B74-4704-9100-5F15F58530CA}"/>
              </a:ext>
            </a:extLst>
          </p:cNvPr>
          <p:cNvCxnSpPr>
            <a:cxnSpLocks/>
            <a:endCxn id="5" idx="1"/>
          </p:cNvCxnSpPr>
          <p:nvPr/>
        </p:nvCxnSpPr>
        <p:spPr>
          <a:xfrm flipV="1">
            <a:off x="7393858" y="2628338"/>
            <a:ext cx="1838631" cy="42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a:extLst>
              <a:ext uri="{FF2B5EF4-FFF2-40B4-BE49-F238E27FC236}">
                <a16:creationId xmlns:a16="http://schemas.microsoft.com/office/drawing/2014/main" id="{01A9B5CE-F632-4812-9779-CD72076AF92B}"/>
              </a:ext>
            </a:extLst>
          </p:cNvPr>
          <p:cNvCxnSpPr>
            <a:cxnSpLocks/>
            <a:endCxn id="6" idx="1"/>
          </p:cNvCxnSpPr>
          <p:nvPr/>
        </p:nvCxnSpPr>
        <p:spPr>
          <a:xfrm>
            <a:off x="7393858" y="3052481"/>
            <a:ext cx="1838631" cy="687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907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Umbrella vector icon 554674 Vector Art at Vecteezy">
            <a:extLst>
              <a:ext uri="{FF2B5EF4-FFF2-40B4-BE49-F238E27FC236}">
                <a16:creationId xmlns:a16="http://schemas.microsoft.com/office/drawing/2014/main" id="{9F23EEC4-F34B-40F3-9718-CAEBE4D0B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815" y="0"/>
            <a:ext cx="6162369" cy="381473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 helye 2">
            <a:extLst>
              <a:ext uri="{FF2B5EF4-FFF2-40B4-BE49-F238E27FC236}">
                <a16:creationId xmlns:a16="http://schemas.microsoft.com/office/drawing/2014/main" id="{320A5FFC-833E-4A35-9955-D13A307E68F8}"/>
              </a:ext>
            </a:extLst>
          </p:cNvPr>
          <p:cNvSpPr>
            <a:spLocks noGrp="1"/>
          </p:cNvSpPr>
          <p:nvPr>
            <p:ph type="body" idx="1"/>
          </p:nvPr>
        </p:nvSpPr>
        <p:spPr>
          <a:xfrm>
            <a:off x="862014" y="1934221"/>
            <a:ext cx="5157787" cy="823912"/>
          </a:xfrm>
          <a:ln w="28575">
            <a:solidFill>
              <a:schemeClr val="accent6">
                <a:lumMod val="75000"/>
              </a:schemeClr>
            </a:solidFill>
          </a:ln>
        </p:spPr>
        <p:txBody>
          <a:bodyPr anchor="ctr"/>
          <a:lstStyle/>
          <a:p>
            <a:pPr algn="ctr"/>
            <a:r>
              <a:rPr lang="en-US" dirty="0"/>
              <a:t>NON-PRICING PRACTICES</a:t>
            </a:r>
          </a:p>
        </p:txBody>
      </p:sp>
      <p:sp>
        <p:nvSpPr>
          <p:cNvPr id="4" name="Tartalom helye 3">
            <a:extLst>
              <a:ext uri="{FF2B5EF4-FFF2-40B4-BE49-F238E27FC236}">
                <a16:creationId xmlns:a16="http://schemas.microsoft.com/office/drawing/2014/main" id="{ECBE3275-9A39-4949-B972-6D32BF88EC10}"/>
              </a:ext>
            </a:extLst>
          </p:cNvPr>
          <p:cNvSpPr>
            <a:spLocks noGrp="1"/>
          </p:cNvSpPr>
          <p:nvPr>
            <p:ph sz="half" idx="2"/>
          </p:nvPr>
        </p:nvSpPr>
        <p:spPr>
          <a:xfrm>
            <a:off x="1113360" y="2789781"/>
            <a:ext cx="4610641" cy="3684588"/>
          </a:xfrm>
        </p:spPr>
        <p:txBody>
          <a:bodyPr>
            <a:normAutofit fontScale="92500" lnSpcReduction="10000"/>
          </a:bodyPr>
          <a:lstStyle/>
          <a:p>
            <a:r>
              <a:rPr lang="en-US" dirty="0"/>
              <a:t>Exclusive dealing agreements</a:t>
            </a:r>
          </a:p>
          <a:p>
            <a:r>
              <a:rPr lang="en-US" dirty="0">
                <a:highlight>
                  <a:srgbClr val="FFFF00"/>
                </a:highlight>
              </a:rPr>
              <a:t>Tying</a:t>
            </a:r>
          </a:p>
          <a:p>
            <a:r>
              <a:rPr lang="en-US" dirty="0">
                <a:highlight>
                  <a:srgbClr val="FFFF00"/>
                </a:highlight>
              </a:rPr>
              <a:t>Refusal to supply</a:t>
            </a:r>
            <a:r>
              <a:rPr lang="hu-HU" dirty="0">
                <a:highlight>
                  <a:srgbClr val="FFFF00"/>
                </a:highlight>
              </a:rPr>
              <a:t> </a:t>
            </a:r>
            <a:r>
              <a:rPr lang="en-US" dirty="0">
                <a:highlight>
                  <a:srgbClr val="FFFF00"/>
                </a:highlight>
              </a:rPr>
              <a:t>(e.g. disruption of supply)</a:t>
            </a:r>
          </a:p>
          <a:p>
            <a:r>
              <a:rPr lang="en-US" dirty="0">
                <a:highlight>
                  <a:srgbClr val="FFFF00"/>
                </a:highlight>
              </a:rPr>
              <a:t>Preferential treatment or self-preferencing</a:t>
            </a:r>
          </a:p>
          <a:p>
            <a:r>
              <a:rPr lang="en-US" dirty="0">
                <a:highlight>
                  <a:srgbClr val="FFFF00"/>
                </a:highlight>
              </a:rPr>
              <a:t>Unfair trading conditions</a:t>
            </a:r>
          </a:p>
          <a:p>
            <a:r>
              <a:rPr lang="en-US" dirty="0"/>
              <a:t>Others – vexatious litigation</a:t>
            </a:r>
          </a:p>
        </p:txBody>
      </p:sp>
      <p:sp>
        <p:nvSpPr>
          <p:cNvPr id="5" name="Szöveg helye 4">
            <a:extLst>
              <a:ext uri="{FF2B5EF4-FFF2-40B4-BE49-F238E27FC236}">
                <a16:creationId xmlns:a16="http://schemas.microsoft.com/office/drawing/2014/main" id="{14545262-8224-47AC-A7C1-5D3C428FA139}"/>
              </a:ext>
            </a:extLst>
          </p:cNvPr>
          <p:cNvSpPr>
            <a:spLocks noGrp="1"/>
          </p:cNvSpPr>
          <p:nvPr>
            <p:ph type="body" sz="quarter" idx="3"/>
          </p:nvPr>
        </p:nvSpPr>
        <p:spPr>
          <a:xfrm>
            <a:off x="6172201" y="1934221"/>
            <a:ext cx="5183188" cy="823912"/>
          </a:xfrm>
          <a:ln w="28575">
            <a:solidFill>
              <a:schemeClr val="accent2">
                <a:lumMod val="75000"/>
              </a:schemeClr>
            </a:solidFill>
          </a:ln>
        </p:spPr>
        <p:txBody>
          <a:bodyPr anchor="ctr"/>
          <a:lstStyle/>
          <a:p>
            <a:pPr algn="ctr"/>
            <a:r>
              <a:rPr lang="en-US" dirty="0"/>
              <a:t>PRICING PRACTICES</a:t>
            </a:r>
          </a:p>
        </p:txBody>
      </p:sp>
      <p:sp>
        <p:nvSpPr>
          <p:cNvPr id="6" name="Tartalom helye 5">
            <a:extLst>
              <a:ext uri="{FF2B5EF4-FFF2-40B4-BE49-F238E27FC236}">
                <a16:creationId xmlns:a16="http://schemas.microsoft.com/office/drawing/2014/main" id="{EB88E7A0-07C3-456E-8A39-18289E28F999}"/>
              </a:ext>
            </a:extLst>
          </p:cNvPr>
          <p:cNvSpPr>
            <a:spLocks noGrp="1"/>
          </p:cNvSpPr>
          <p:nvPr>
            <p:ph sz="quarter" idx="4"/>
          </p:nvPr>
        </p:nvSpPr>
        <p:spPr>
          <a:xfrm>
            <a:off x="6759773" y="2789781"/>
            <a:ext cx="4358970" cy="3684588"/>
          </a:xfrm>
        </p:spPr>
        <p:txBody>
          <a:bodyPr>
            <a:normAutofit fontScale="92500" lnSpcReduction="10000"/>
          </a:bodyPr>
          <a:lstStyle/>
          <a:p>
            <a:r>
              <a:rPr lang="en-US" dirty="0"/>
              <a:t>Excessive pricing (unfair!)</a:t>
            </a:r>
          </a:p>
          <a:p>
            <a:r>
              <a:rPr lang="en-US" dirty="0"/>
              <a:t>Conditional rebates - conditionality</a:t>
            </a:r>
          </a:p>
          <a:p>
            <a:r>
              <a:rPr lang="en-US" dirty="0"/>
              <a:t>Bundling</a:t>
            </a:r>
          </a:p>
          <a:p>
            <a:r>
              <a:rPr lang="en-US" dirty="0"/>
              <a:t>Predatory pricing</a:t>
            </a:r>
          </a:p>
          <a:p>
            <a:r>
              <a:rPr lang="en-US" dirty="0">
                <a:highlight>
                  <a:srgbClr val="FFFF00"/>
                </a:highlight>
              </a:rPr>
              <a:t>Margin squeeze</a:t>
            </a:r>
          </a:p>
          <a:p>
            <a:r>
              <a:rPr lang="en-US" dirty="0"/>
              <a:t>Price discrimination</a:t>
            </a:r>
          </a:p>
          <a:p>
            <a:r>
              <a:rPr lang="en-US" dirty="0"/>
              <a:t>Others</a:t>
            </a:r>
          </a:p>
        </p:txBody>
      </p:sp>
    </p:spTree>
    <p:extLst>
      <p:ext uri="{BB962C8B-B14F-4D97-AF65-F5344CB8AC3E}">
        <p14:creationId xmlns:p14="http://schemas.microsoft.com/office/powerpoint/2010/main" val="8871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8AE025-8953-431D-AA84-661C230E2BC7}"/>
              </a:ext>
            </a:extLst>
          </p:cNvPr>
          <p:cNvSpPr>
            <a:spLocks noGrp="1"/>
          </p:cNvSpPr>
          <p:nvPr>
            <p:ph type="title"/>
          </p:nvPr>
        </p:nvSpPr>
        <p:spPr/>
        <p:txBody>
          <a:bodyPr/>
          <a:lstStyle/>
          <a:p>
            <a:pPr algn="ctr"/>
            <a:r>
              <a:rPr lang="en-US" dirty="0"/>
              <a:t>Tying</a:t>
            </a:r>
          </a:p>
        </p:txBody>
      </p:sp>
      <p:pic>
        <p:nvPicPr>
          <p:cNvPr id="3" name="Picture 2" descr="Windows Media Player">
            <a:extLst>
              <a:ext uri="{FF2B5EF4-FFF2-40B4-BE49-F238E27FC236}">
                <a16:creationId xmlns:a16="http://schemas.microsoft.com/office/drawing/2014/main" id="{51E23444-9C81-491F-8040-B432FA04D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921" y="1807804"/>
            <a:ext cx="6204155" cy="3489837"/>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918FBF33-136C-4D0E-935A-C24C7F7FF039}"/>
              </a:ext>
            </a:extLst>
          </p:cNvPr>
          <p:cNvSpPr txBox="1"/>
          <p:nvPr/>
        </p:nvSpPr>
        <p:spPr>
          <a:xfrm flipH="1">
            <a:off x="3095253" y="5792675"/>
            <a:ext cx="6001493" cy="523220"/>
          </a:xfrm>
          <a:prstGeom prst="rect">
            <a:avLst/>
          </a:prstGeom>
          <a:noFill/>
        </p:spPr>
        <p:txBody>
          <a:bodyPr wrap="square" rtlCol="0">
            <a:spAutoFit/>
          </a:bodyPr>
          <a:lstStyle/>
          <a:p>
            <a:pPr algn="ctr"/>
            <a:r>
              <a:rPr lang="en-US" sz="2800" b="1" dirty="0"/>
              <a:t>Preinstallation or incompatibility</a:t>
            </a:r>
          </a:p>
        </p:txBody>
      </p:sp>
    </p:spTree>
    <p:extLst>
      <p:ext uri="{BB962C8B-B14F-4D97-AF65-F5344CB8AC3E}">
        <p14:creationId xmlns:p14="http://schemas.microsoft.com/office/powerpoint/2010/main" val="328013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FBBD32-4ED7-4897-AF96-BE244AF76F49}"/>
              </a:ext>
            </a:extLst>
          </p:cNvPr>
          <p:cNvSpPr>
            <a:spLocks noGrp="1"/>
          </p:cNvSpPr>
          <p:nvPr>
            <p:ph type="title"/>
          </p:nvPr>
        </p:nvSpPr>
        <p:spPr/>
        <p:txBody>
          <a:bodyPr/>
          <a:lstStyle/>
          <a:p>
            <a:pPr algn="ctr"/>
            <a:r>
              <a:rPr lang="en-US" dirty="0"/>
              <a:t>Refusal to supply</a:t>
            </a:r>
          </a:p>
        </p:txBody>
      </p:sp>
      <p:pic>
        <p:nvPicPr>
          <p:cNvPr id="9218" name="Picture 2" descr="About Amazon - Blog">
            <a:extLst>
              <a:ext uri="{FF2B5EF4-FFF2-40B4-BE49-F238E27FC236}">
                <a16:creationId xmlns:a16="http://schemas.microsoft.com/office/drawing/2014/main" id="{AF4FF173-B0A6-4044-BB43-842745C13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982" b="35315"/>
          <a:stretch/>
        </p:blipFill>
        <p:spPr bwMode="auto">
          <a:xfrm>
            <a:off x="75125" y="1524000"/>
            <a:ext cx="8620125" cy="172064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C1FCF910-DB8D-4072-8D72-21FA0CCB122C}"/>
              </a:ext>
            </a:extLst>
          </p:cNvPr>
          <p:cNvSpPr txBox="1"/>
          <p:nvPr/>
        </p:nvSpPr>
        <p:spPr>
          <a:xfrm flipH="1">
            <a:off x="3262401" y="3512769"/>
            <a:ext cx="6001493" cy="523220"/>
          </a:xfrm>
          <a:prstGeom prst="rect">
            <a:avLst/>
          </a:prstGeom>
          <a:noFill/>
        </p:spPr>
        <p:txBody>
          <a:bodyPr wrap="square" rtlCol="0">
            <a:spAutoFit/>
          </a:bodyPr>
          <a:lstStyle/>
          <a:p>
            <a:pPr algn="ctr"/>
            <a:r>
              <a:rPr lang="hu-HU" sz="2800" b="1" dirty="0"/>
              <a:t>v.</a:t>
            </a:r>
            <a:endParaRPr lang="en-US" sz="2800" b="1" dirty="0"/>
          </a:p>
        </p:txBody>
      </p:sp>
      <p:pic>
        <p:nvPicPr>
          <p:cNvPr id="5" name="Picture 2" descr="App Store Logo, symbol, meaning, history, PNG, brand">
            <a:extLst>
              <a:ext uri="{FF2B5EF4-FFF2-40B4-BE49-F238E27FC236}">
                <a16:creationId xmlns:a16="http://schemas.microsoft.com/office/drawing/2014/main" id="{D9D554DB-5D55-4ED8-8438-AB9EDA986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51" y="4011407"/>
            <a:ext cx="4109884" cy="231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52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ADB93E-2915-4E07-8722-C02A707C0959}"/>
              </a:ext>
            </a:extLst>
          </p:cNvPr>
          <p:cNvSpPr>
            <a:spLocks noGrp="1"/>
          </p:cNvSpPr>
          <p:nvPr>
            <p:ph type="title"/>
          </p:nvPr>
        </p:nvSpPr>
        <p:spPr/>
        <p:txBody>
          <a:bodyPr/>
          <a:lstStyle/>
          <a:p>
            <a:pPr algn="ctr"/>
            <a:r>
              <a:rPr lang="en-US"/>
              <a:t>Margin squeeze</a:t>
            </a:r>
          </a:p>
        </p:txBody>
      </p:sp>
      <p:pic>
        <p:nvPicPr>
          <p:cNvPr id="11266" name="Picture 2" descr="The History of Apple's Iconic Logo (1976 to 2024)">
            <a:extLst>
              <a:ext uri="{FF2B5EF4-FFF2-40B4-BE49-F238E27FC236}">
                <a16:creationId xmlns:a16="http://schemas.microsoft.com/office/drawing/2014/main" id="{06D04C09-BC3E-45D8-ACDD-C5CDF1585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6" t="20809" r="22380" b="23881"/>
          <a:stretch/>
        </p:blipFill>
        <p:spPr bwMode="auto">
          <a:xfrm>
            <a:off x="5364480" y="1749828"/>
            <a:ext cx="1463040" cy="16791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pple Music Logo, symbol, meaning, history, PNG, brand">
            <a:extLst>
              <a:ext uri="{FF2B5EF4-FFF2-40B4-BE49-F238E27FC236}">
                <a16:creationId xmlns:a16="http://schemas.microsoft.com/office/drawing/2014/main" id="{A72944AB-5FCC-4F90-81CE-09EE5B1B2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899" y="4489739"/>
            <a:ext cx="2992209" cy="16791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potify: Xbox One-App nun auch im deutschen Microsoft Store gelistet ...">
            <a:extLst>
              <a:ext uri="{FF2B5EF4-FFF2-40B4-BE49-F238E27FC236}">
                <a16:creationId xmlns:a16="http://schemas.microsoft.com/office/drawing/2014/main" id="{E6A125D9-9197-4E51-BA03-621EAFC8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950" y="4724098"/>
            <a:ext cx="2569152" cy="144481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Egyenes összekötő 3">
            <a:extLst>
              <a:ext uri="{FF2B5EF4-FFF2-40B4-BE49-F238E27FC236}">
                <a16:creationId xmlns:a16="http://schemas.microsoft.com/office/drawing/2014/main" id="{B460A6CF-C21A-4F67-AA5A-52C2EDFD5FF8}"/>
              </a:ext>
            </a:extLst>
          </p:cNvPr>
          <p:cNvCxnSpPr/>
          <p:nvPr/>
        </p:nvCxnSpPr>
        <p:spPr>
          <a:xfrm flipH="1">
            <a:off x="4788131" y="3707476"/>
            <a:ext cx="1047404" cy="1180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Egyenes összekötő 5">
            <a:extLst>
              <a:ext uri="{FF2B5EF4-FFF2-40B4-BE49-F238E27FC236}">
                <a16:creationId xmlns:a16="http://schemas.microsoft.com/office/drawing/2014/main" id="{7974A7D6-5D89-4CA1-8249-B464743C40E3}"/>
              </a:ext>
            </a:extLst>
          </p:cNvPr>
          <p:cNvCxnSpPr/>
          <p:nvPr/>
        </p:nvCxnSpPr>
        <p:spPr>
          <a:xfrm>
            <a:off x="6217920" y="3707476"/>
            <a:ext cx="1021974" cy="1163782"/>
          </a:xfrm>
          <a:prstGeom prst="line">
            <a:avLst/>
          </a:prstGeom>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63661359-0E11-4352-BB2D-05E694EF1830}"/>
              </a:ext>
            </a:extLst>
          </p:cNvPr>
          <p:cNvSpPr txBox="1"/>
          <p:nvPr/>
        </p:nvSpPr>
        <p:spPr>
          <a:xfrm>
            <a:off x="6838507" y="3774460"/>
            <a:ext cx="3162404" cy="523220"/>
          </a:xfrm>
          <a:prstGeom prst="rect">
            <a:avLst/>
          </a:prstGeom>
          <a:noFill/>
        </p:spPr>
        <p:txBody>
          <a:bodyPr wrap="none" rtlCol="0">
            <a:spAutoFit/>
          </a:bodyPr>
          <a:lstStyle/>
          <a:p>
            <a:r>
              <a:rPr lang="en-US" sz="2800"/>
              <a:t>30% commission fee</a:t>
            </a:r>
          </a:p>
        </p:txBody>
      </p:sp>
    </p:spTree>
    <p:extLst>
      <p:ext uri="{BB962C8B-B14F-4D97-AF65-F5344CB8AC3E}">
        <p14:creationId xmlns:p14="http://schemas.microsoft.com/office/powerpoint/2010/main" val="3776400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9DA95F-1AA7-4DAA-B971-D5A6C6DD92A5}"/>
              </a:ext>
            </a:extLst>
          </p:cNvPr>
          <p:cNvSpPr>
            <a:spLocks noGrp="1"/>
          </p:cNvSpPr>
          <p:nvPr>
            <p:ph type="ctrTitle"/>
          </p:nvPr>
        </p:nvSpPr>
        <p:spPr/>
        <p:txBody>
          <a:bodyPr/>
          <a:lstStyle/>
          <a:p>
            <a:r>
              <a:rPr lang="hu-HU" dirty="0"/>
              <a:t>04.07.</a:t>
            </a:r>
          </a:p>
        </p:txBody>
      </p:sp>
      <p:sp>
        <p:nvSpPr>
          <p:cNvPr id="3" name="Alcím 2">
            <a:extLst>
              <a:ext uri="{FF2B5EF4-FFF2-40B4-BE49-F238E27FC236}">
                <a16:creationId xmlns:a16="http://schemas.microsoft.com/office/drawing/2014/main" id="{7F71E5EA-D936-417B-9FB0-94DDAB64DE65}"/>
              </a:ext>
            </a:extLst>
          </p:cNvPr>
          <p:cNvSpPr>
            <a:spLocks noGrp="1"/>
          </p:cNvSpPr>
          <p:nvPr>
            <p:ph type="subTitle" idx="1"/>
          </p:nvPr>
        </p:nvSpPr>
        <p:spPr/>
        <p:txBody>
          <a:bodyPr/>
          <a:lstStyle/>
          <a:p>
            <a:endParaRPr lang="hu-HU"/>
          </a:p>
        </p:txBody>
      </p:sp>
    </p:spTree>
    <p:extLst>
      <p:ext uri="{BB962C8B-B14F-4D97-AF65-F5344CB8AC3E}">
        <p14:creationId xmlns:p14="http://schemas.microsoft.com/office/powerpoint/2010/main" val="1837706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B364D7F-2A01-4A29-AEB4-3C58684BC38D}"/>
              </a:ext>
            </a:extLst>
          </p:cNvPr>
          <p:cNvSpPr>
            <a:spLocks noGrp="1"/>
          </p:cNvSpPr>
          <p:nvPr>
            <p:ph type="ctrTitle"/>
          </p:nvPr>
        </p:nvSpPr>
        <p:spPr>
          <a:xfrm>
            <a:off x="1524000" y="555096"/>
            <a:ext cx="9144000" cy="2387600"/>
          </a:xfrm>
        </p:spPr>
        <p:txBody>
          <a:bodyPr/>
          <a:lstStyle/>
          <a:p>
            <a:r>
              <a:rPr lang="hu-HU" dirty="0"/>
              <a:t>Google </a:t>
            </a:r>
            <a:r>
              <a:rPr lang="hu-HU" dirty="0" err="1"/>
              <a:t>Search</a:t>
            </a:r>
            <a:r>
              <a:rPr lang="hu-HU" dirty="0"/>
              <a:t> (Shopping)</a:t>
            </a:r>
          </a:p>
        </p:txBody>
      </p:sp>
      <p:sp>
        <p:nvSpPr>
          <p:cNvPr id="3" name="Alcím 2">
            <a:extLst>
              <a:ext uri="{FF2B5EF4-FFF2-40B4-BE49-F238E27FC236}">
                <a16:creationId xmlns:a16="http://schemas.microsoft.com/office/drawing/2014/main" id="{E3C2F9A0-B3DF-42A4-B290-29183AA7B086}"/>
              </a:ext>
            </a:extLst>
          </p:cNvPr>
          <p:cNvSpPr>
            <a:spLocks noGrp="1"/>
          </p:cNvSpPr>
          <p:nvPr>
            <p:ph type="subTitle" idx="1"/>
          </p:nvPr>
        </p:nvSpPr>
        <p:spPr>
          <a:xfrm>
            <a:off x="1524000" y="3087424"/>
            <a:ext cx="9144000" cy="1655762"/>
          </a:xfrm>
        </p:spPr>
        <p:txBody>
          <a:bodyPr>
            <a:normAutofit fontScale="92500" lnSpcReduction="20000"/>
          </a:bodyPr>
          <a:lstStyle/>
          <a:p>
            <a:r>
              <a:rPr lang="hu-HU" dirty="0"/>
              <a:t>T-612/17.</a:t>
            </a:r>
          </a:p>
          <a:p>
            <a:r>
              <a:rPr lang="hu-HU" dirty="0">
                <a:hlinkClick r:id="rId2"/>
              </a:rPr>
              <a:t>https://curia.europa.eu/juris/liste.jsf?num=T-612/17</a:t>
            </a:r>
            <a:r>
              <a:rPr lang="hu-HU" dirty="0"/>
              <a:t> </a:t>
            </a:r>
          </a:p>
          <a:p>
            <a:r>
              <a:rPr lang="en-US" dirty="0">
                <a:hlinkClick r:id="rId3"/>
              </a:rPr>
              <a:t>The Court of Justice upholds the fine of €2.4 billion imposed on Google for abuse of its dominant position by </a:t>
            </a:r>
            <a:r>
              <a:rPr lang="en-US" dirty="0" err="1">
                <a:hlinkClick r:id="rId3"/>
              </a:rPr>
              <a:t>favouring</a:t>
            </a:r>
            <a:r>
              <a:rPr lang="en-US" dirty="0">
                <a:hlinkClick r:id="rId3"/>
              </a:rPr>
              <a:t> its own comparison shopping service</a:t>
            </a:r>
            <a:endParaRPr lang="hu-HU" dirty="0"/>
          </a:p>
        </p:txBody>
      </p:sp>
      <p:pic>
        <p:nvPicPr>
          <p:cNvPr id="2050" name="Picture 2" descr="Google Shopping integráció | Mergado.hu">
            <a:extLst>
              <a:ext uri="{FF2B5EF4-FFF2-40B4-BE49-F238E27FC236}">
                <a16:creationId xmlns:a16="http://schemas.microsoft.com/office/drawing/2014/main" id="{D375E5B6-8448-4ED5-AAF5-B252F80D7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934" y="4948238"/>
            <a:ext cx="1354666" cy="135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74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yíl: felfelé mutató 8">
            <a:extLst>
              <a:ext uri="{FF2B5EF4-FFF2-40B4-BE49-F238E27FC236}">
                <a16:creationId xmlns:a16="http://schemas.microsoft.com/office/drawing/2014/main" id="{1139C6A7-6D7C-4CA0-83DC-B5B58456317A}"/>
              </a:ext>
            </a:extLst>
          </p:cNvPr>
          <p:cNvSpPr/>
          <p:nvPr/>
        </p:nvSpPr>
        <p:spPr>
          <a:xfrm>
            <a:off x="5571744" y="2727008"/>
            <a:ext cx="621792" cy="32673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0A1F70C6-866A-4C32-87ED-BBF452AB1C0F}"/>
              </a:ext>
            </a:extLst>
          </p:cNvPr>
          <p:cNvSpPr>
            <a:spLocks noGrp="1"/>
          </p:cNvSpPr>
          <p:nvPr>
            <p:ph type="title"/>
          </p:nvPr>
        </p:nvSpPr>
        <p:spPr/>
        <p:txBody>
          <a:bodyPr/>
          <a:lstStyle/>
          <a:p>
            <a:r>
              <a:rPr lang="hu-HU" dirty="0"/>
              <a:t>Timeline</a:t>
            </a:r>
            <a:endParaRPr lang="en-US" dirty="0"/>
          </a:p>
        </p:txBody>
      </p:sp>
      <p:sp>
        <p:nvSpPr>
          <p:cNvPr id="4" name="Téglalap 3">
            <a:extLst>
              <a:ext uri="{FF2B5EF4-FFF2-40B4-BE49-F238E27FC236}">
                <a16:creationId xmlns:a16="http://schemas.microsoft.com/office/drawing/2014/main" id="{836C8017-BE49-49EC-8058-C0B8793AEF60}"/>
              </a:ext>
            </a:extLst>
          </p:cNvPr>
          <p:cNvSpPr/>
          <p:nvPr/>
        </p:nvSpPr>
        <p:spPr>
          <a:xfrm>
            <a:off x="3614928" y="4667440"/>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European Commission</a:t>
            </a:r>
          </a:p>
        </p:txBody>
      </p:sp>
      <p:sp>
        <p:nvSpPr>
          <p:cNvPr id="5" name="Téglalap 4">
            <a:extLst>
              <a:ext uri="{FF2B5EF4-FFF2-40B4-BE49-F238E27FC236}">
                <a16:creationId xmlns:a16="http://schemas.microsoft.com/office/drawing/2014/main" id="{02CFE0CA-706B-4E3B-BAA9-281CCEDB0B42}"/>
              </a:ext>
            </a:extLst>
          </p:cNvPr>
          <p:cNvSpPr/>
          <p:nvPr/>
        </p:nvSpPr>
        <p:spPr>
          <a:xfrm>
            <a:off x="3614928" y="3293412"/>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General Court</a:t>
            </a:r>
          </a:p>
        </p:txBody>
      </p:sp>
      <p:sp>
        <p:nvSpPr>
          <p:cNvPr id="6" name="Téglalap 5">
            <a:extLst>
              <a:ext uri="{FF2B5EF4-FFF2-40B4-BE49-F238E27FC236}">
                <a16:creationId xmlns:a16="http://schemas.microsoft.com/office/drawing/2014/main" id="{0F377FB8-32DA-4D57-9F71-207AE2C8F0A1}"/>
              </a:ext>
            </a:extLst>
          </p:cNvPr>
          <p:cNvSpPr/>
          <p:nvPr/>
        </p:nvSpPr>
        <p:spPr>
          <a:xfrm>
            <a:off x="3614928" y="1690688"/>
            <a:ext cx="4639056" cy="99974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Court of Justice</a:t>
            </a:r>
          </a:p>
        </p:txBody>
      </p:sp>
      <p:sp>
        <p:nvSpPr>
          <p:cNvPr id="3" name="Szövegdoboz 2">
            <a:extLst>
              <a:ext uri="{FF2B5EF4-FFF2-40B4-BE49-F238E27FC236}">
                <a16:creationId xmlns:a16="http://schemas.microsoft.com/office/drawing/2014/main" id="{2043FC02-12B7-4ED8-9426-9A68A3BD1418}"/>
              </a:ext>
            </a:extLst>
          </p:cNvPr>
          <p:cNvSpPr txBox="1"/>
          <p:nvPr/>
        </p:nvSpPr>
        <p:spPr>
          <a:xfrm>
            <a:off x="341479" y="4705646"/>
            <a:ext cx="3067368"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Application of the Treaties</a:t>
            </a:r>
            <a:endParaRPr lang="hu-HU" dirty="0"/>
          </a:p>
          <a:p>
            <a:pPr marL="285750" indent="-285750">
              <a:buFont typeface="Arial" panose="020B0604020202020204" pitchFamily="34" charset="0"/>
              <a:buChar char="•"/>
            </a:pPr>
            <a:r>
              <a:rPr lang="en-US" dirty="0"/>
              <a:t>Responsible for the enforcement of Art 101-102</a:t>
            </a:r>
          </a:p>
        </p:txBody>
      </p:sp>
      <p:sp>
        <p:nvSpPr>
          <p:cNvPr id="13" name="Szövegdoboz 12">
            <a:extLst>
              <a:ext uri="{FF2B5EF4-FFF2-40B4-BE49-F238E27FC236}">
                <a16:creationId xmlns:a16="http://schemas.microsoft.com/office/drawing/2014/main" id="{077CD01F-A681-45E3-AF03-A120F800F402}"/>
              </a:ext>
            </a:extLst>
          </p:cNvPr>
          <p:cNvSpPr txBox="1"/>
          <p:nvPr/>
        </p:nvSpPr>
        <p:spPr>
          <a:xfrm>
            <a:off x="515112" y="3331619"/>
            <a:ext cx="2893735"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Judicial protection</a:t>
            </a:r>
          </a:p>
          <a:p>
            <a:pPr marL="285750" indent="-285750" algn="just">
              <a:buFont typeface="Arial" panose="020B0604020202020204" pitchFamily="34" charset="0"/>
              <a:buChar char="•"/>
            </a:pPr>
            <a:r>
              <a:rPr lang="en-US" dirty="0"/>
              <a:t>Reviews legality: both law and the facts</a:t>
            </a:r>
          </a:p>
        </p:txBody>
      </p:sp>
      <p:sp>
        <p:nvSpPr>
          <p:cNvPr id="14" name="Szövegdoboz 13">
            <a:extLst>
              <a:ext uri="{FF2B5EF4-FFF2-40B4-BE49-F238E27FC236}">
                <a16:creationId xmlns:a16="http://schemas.microsoft.com/office/drawing/2014/main" id="{783308CE-9557-4593-B505-EC0E3A8B0122}"/>
              </a:ext>
            </a:extLst>
          </p:cNvPr>
          <p:cNvSpPr txBox="1"/>
          <p:nvPr/>
        </p:nvSpPr>
        <p:spPr>
          <a:xfrm>
            <a:off x="515112" y="1728895"/>
            <a:ext cx="2893735"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Appeals from the GC on point</a:t>
            </a:r>
            <a:r>
              <a:rPr lang="hu-HU" dirty="0"/>
              <a:t>s</a:t>
            </a:r>
            <a:r>
              <a:rPr lang="en-US" dirty="0"/>
              <a:t> of law</a:t>
            </a:r>
            <a:endParaRPr lang="hu-HU" dirty="0"/>
          </a:p>
          <a:p>
            <a:pPr marL="285750" indent="-285750" algn="just">
              <a:buFont typeface="Arial" panose="020B0604020202020204" pitchFamily="34" charset="0"/>
              <a:buChar char="•"/>
            </a:pPr>
            <a:r>
              <a:rPr lang="en-US" dirty="0"/>
              <a:t>Advocate</a:t>
            </a:r>
            <a:r>
              <a:rPr lang="hu-HU" dirty="0"/>
              <a:t> General</a:t>
            </a:r>
            <a:endParaRPr lang="en-US" dirty="0"/>
          </a:p>
        </p:txBody>
      </p:sp>
      <p:sp>
        <p:nvSpPr>
          <p:cNvPr id="15" name="Szövegdoboz 14">
            <a:extLst>
              <a:ext uri="{FF2B5EF4-FFF2-40B4-BE49-F238E27FC236}">
                <a16:creationId xmlns:a16="http://schemas.microsoft.com/office/drawing/2014/main" id="{72C6630C-91E9-4852-8BDA-8AA56D471333}"/>
              </a:ext>
            </a:extLst>
          </p:cNvPr>
          <p:cNvSpPr txBox="1"/>
          <p:nvPr/>
        </p:nvSpPr>
        <p:spPr>
          <a:xfrm>
            <a:off x="8946795" y="4813368"/>
            <a:ext cx="2374368" cy="707886"/>
          </a:xfrm>
          <a:prstGeom prst="rect">
            <a:avLst/>
          </a:prstGeom>
          <a:noFill/>
        </p:spPr>
        <p:txBody>
          <a:bodyPr wrap="none" rtlCol="0">
            <a:spAutoFit/>
          </a:bodyPr>
          <a:lstStyle/>
          <a:p>
            <a:pPr algn="ctr"/>
            <a:r>
              <a:rPr lang="en-US" sz="2000" b="1" dirty="0"/>
              <a:t>June 27, 2017</a:t>
            </a:r>
          </a:p>
          <a:p>
            <a:pPr algn="ctr"/>
            <a:r>
              <a:rPr lang="en-US" sz="2000" dirty="0"/>
              <a:t>Commission decision</a:t>
            </a:r>
          </a:p>
        </p:txBody>
      </p:sp>
      <p:sp>
        <p:nvSpPr>
          <p:cNvPr id="16" name="Szövegdoboz 15">
            <a:extLst>
              <a:ext uri="{FF2B5EF4-FFF2-40B4-BE49-F238E27FC236}">
                <a16:creationId xmlns:a16="http://schemas.microsoft.com/office/drawing/2014/main" id="{CA111472-ED7D-4257-B488-3EBAB5AE2556}"/>
              </a:ext>
            </a:extLst>
          </p:cNvPr>
          <p:cNvSpPr txBox="1"/>
          <p:nvPr/>
        </p:nvSpPr>
        <p:spPr>
          <a:xfrm>
            <a:off x="8338139" y="3429000"/>
            <a:ext cx="3745321" cy="707886"/>
          </a:xfrm>
          <a:prstGeom prst="rect">
            <a:avLst/>
          </a:prstGeom>
          <a:noFill/>
        </p:spPr>
        <p:txBody>
          <a:bodyPr wrap="none" rtlCol="0">
            <a:spAutoFit/>
          </a:bodyPr>
          <a:lstStyle/>
          <a:p>
            <a:pPr algn="ctr"/>
            <a:r>
              <a:rPr lang="en-US" sz="2000" b="1" dirty="0"/>
              <a:t>September 2021</a:t>
            </a:r>
          </a:p>
          <a:p>
            <a:pPr algn="ctr"/>
            <a:r>
              <a:rPr lang="en-US" sz="2000" dirty="0"/>
              <a:t>Upheld the Commission’s decision</a:t>
            </a:r>
          </a:p>
        </p:txBody>
      </p:sp>
      <p:sp>
        <p:nvSpPr>
          <p:cNvPr id="17" name="Szövegdoboz 16">
            <a:extLst>
              <a:ext uri="{FF2B5EF4-FFF2-40B4-BE49-F238E27FC236}">
                <a16:creationId xmlns:a16="http://schemas.microsoft.com/office/drawing/2014/main" id="{2A07A56C-B3A6-4BA1-92C4-47D9BCE4637F}"/>
              </a:ext>
            </a:extLst>
          </p:cNvPr>
          <p:cNvSpPr txBox="1"/>
          <p:nvPr/>
        </p:nvSpPr>
        <p:spPr>
          <a:xfrm>
            <a:off x="8741293" y="1836617"/>
            <a:ext cx="2939011" cy="707886"/>
          </a:xfrm>
          <a:prstGeom prst="rect">
            <a:avLst/>
          </a:prstGeom>
          <a:noFill/>
        </p:spPr>
        <p:txBody>
          <a:bodyPr wrap="none" rtlCol="0">
            <a:spAutoFit/>
          </a:bodyPr>
          <a:lstStyle/>
          <a:p>
            <a:pPr algn="ctr"/>
            <a:r>
              <a:rPr lang="en-US" sz="2000" b="1" dirty="0"/>
              <a:t>September, 2024</a:t>
            </a:r>
          </a:p>
          <a:p>
            <a:pPr algn="ctr"/>
            <a:r>
              <a:rPr lang="en-US" sz="2000" dirty="0"/>
              <a:t>Dismissed Google’s appeal</a:t>
            </a:r>
          </a:p>
        </p:txBody>
      </p:sp>
      <p:sp>
        <p:nvSpPr>
          <p:cNvPr id="18" name="Szövegdoboz 17">
            <a:extLst>
              <a:ext uri="{FF2B5EF4-FFF2-40B4-BE49-F238E27FC236}">
                <a16:creationId xmlns:a16="http://schemas.microsoft.com/office/drawing/2014/main" id="{D1ED25C5-30A6-4D6E-BF47-78AB9A8D1709}"/>
              </a:ext>
            </a:extLst>
          </p:cNvPr>
          <p:cNvSpPr txBox="1"/>
          <p:nvPr/>
        </p:nvSpPr>
        <p:spPr>
          <a:xfrm>
            <a:off x="3158946" y="6161911"/>
            <a:ext cx="2751844" cy="369332"/>
          </a:xfrm>
          <a:prstGeom prst="rect">
            <a:avLst/>
          </a:prstGeom>
          <a:noFill/>
        </p:spPr>
        <p:txBody>
          <a:bodyPr wrap="none" rtlCol="0">
            <a:spAutoFit/>
          </a:bodyPr>
          <a:lstStyle/>
          <a:p>
            <a:r>
              <a:rPr lang="en-US" b="1" dirty="0"/>
              <a:t>2009: concerned behaviors</a:t>
            </a:r>
          </a:p>
        </p:txBody>
      </p:sp>
      <p:sp>
        <p:nvSpPr>
          <p:cNvPr id="19" name="Szövegdoboz 18">
            <a:extLst>
              <a:ext uri="{FF2B5EF4-FFF2-40B4-BE49-F238E27FC236}">
                <a16:creationId xmlns:a16="http://schemas.microsoft.com/office/drawing/2014/main" id="{DA73F049-9C1D-4AB4-B158-218C853D008D}"/>
              </a:ext>
            </a:extLst>
          </p:cNvPr>
          <p:cNvSpPr txBox="1"/>
          <p:nvPr/>
        </p:nvSpPr>
        <p:spPr>
          <a:xfrm>
            <a:off x="5934456" y="6156887"/>
            <a:ext cx="2962606" cy="369332"/>
          </a:xfrm>
          <a:prstGeom prst="rect">
            <a:avLst/>
          </a:prstGeom>
          <a:noFill/>
        </p:spPr>
        <p:txBody>
          <a:bodyPr wrap="none" rtlCol="0">
            <a:spAutoFit/>
          </a:bodyPr>
          <a:lstStyle/>
          <a:p>
            <a:r>
              <a:rPr lang="en-US" b="1" dirty="0"/>
              <a:t>2010: EC formal investigation</a:t>
            </a:r>
          </a:p>
        </p:txBody>
      </p:sp>
    </p:spTree>
    <p:extLst>
      <p:ext uri="{BB962C8B-B14F-4D97-AF65-F5344CB8AC3E}">
        <p14:creationId xmlns:p14="http://schemas.microsoft.com/office/powerpoint/2010/main" val="27070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384E71-A4B1-4CF1-8D8C-B099CABD0E89}"/>
              </a:ext>
            </a:extLst>
          </p:cNvPr>
          <p:cNvSpPr>
            <a:spLocks noGrp="1"/>
          </p:cNvSpPr>
          <p:nvPr>
            <p:ph type="title"/>
          </p:nvPr>
        </p:nvSpPr>
        <p:spPr/>
        <p:txBody>
          <a:bodyPr/>
          <a:lstStyle/>
          <a:p>
            <a:r>
              <a:rPr lang="en-US" dirty="0"/>
              <a:t>What</a:t>
            </a:r>
            <a:r>
              <a:rPr lang="hu-HU" dirty="0"/>
              <a:t> is Google Shopping?</a:t>
            </a:r>
          </a:p>
        </p:txBody>
      </p:sp>
      <p:sp>
        <p:nvSpPr>
          <p:cNvPr id="3" name="Tartalom helye 2">
            <a:extLst>
              <a:ext uri="{FF2B5EF4-FFF2-40B4-BE49-F238E27FC236}">
                <a16:creationId xmlns:a16="http://schemas.microsoft.com/office/drawing/2014/main" id="{3BB5ABC9-12BB-41B3-A4B9-E7A06FBBB4A4}"/>
              </a:ext>
            </a:extLst>
          </p:cNvPr>
          <p:cNvSpPr>
            <a:spLocks noGrp="1"/>
          </p:cNvSpPr>
          <p:nvPr>
            <p:ph idx="1"/>
          </p:nvPr>
        </p:nvSpPr>
        <p:spPr>
          <a:xfrm>
            <a:off x="838200" y="2711979"/>
            <a:ext cx="10515600" cy="1434042"/>
          </a:xfrm>
        </p:spPr>
        <p:txBody>
          <a:bodyPr/>
          <a:lstStyle/>
          <a:p>
            <a:r>
              <a:rPr lang="hu-HU" dirty="0">
                <a:hlinkClick r:id="rId2"/>
              </a:rPr>
              <a:t>https://www.youtube.com/watch?v=1higjwEdwoU</a:t>
            </a:r>
            <a:endParaRPr lang="hu-HU" dirty="0"/>
          </a:p>
          <a:p>
            <a:r>
              <a:rPr lang="hu-HU" dirty="0"/>
              <a:t>Price </a:t>
            </a:r>
            <a:r>
              <a:rPr lang="en-GB" dirty="0"/>
              <a:t>comparison</a:t>
            </a:r>
            <a:r>
              <a:rPr lang="hu-HU" dirty="0"/>
              <a:t> service </a:t>
            </a:r>
          </a:p>
        </p:txBody>
      </p:sp>
      <p:pic>
        <p:nvPicPr>
          <p:cNvPr id="1026" name="Picture 2" descr="Integrating with Google Shopping | Google Shopping">
            <a:extLst>
              <a:ext uri="{FF2B5EF4-FFF2-40B4-BE49-F238E27FC236}">
                <a16:creationId xmlns:a16="http://schemas.microsoft.com/office/drawing/2014/main" id="{3FE998C3-B8C7-4298-90B7-83167606D1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4" t="26718" r="14855" b="22975"/>
          <a:stretch/>
        </p:blipFill>
        <p:spPr bwMode="auto">
          <a:xfrm>
            <a:off x="7145867" y="4583640"/>
            <a:ext cx="4859866" cy="215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96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B0C600-8467-466B-B264-CA0A0897893B}"/>
              </a:ext>
            </a:extLst>
          </p:cNvPr>
          <p:cNvSpPr>
            <a:spLocks noGrp="1"/>
          </p:cNvSpPr>
          <p:nvPr>
            <p:ph type="title"/>
          </p:nvPr>
        </p:nvSpPr>
        <p:spPr/>
        <p:txBody>
          <a:bodyPr/>
          <a:lstStyle/>
          <a:p>
            <a:r>
              <a:rPr lang="en-US"/>
              <a:t>Market definition and market power</a:t>
            </a:r>
          </a:p>
        </p:txBody>
      </p:sp>
      <p:sp>
        <p:nvSpPr>
          <p:cNvPr id="3" name="Tartalom helye 2">
            <a:extLst>
              <a:ext uri="{FF2B5EF4-FFF2-40B4-BE49-F238E27FC236}">
                <a16:creationId xmlns:a16="http://schemas.microsoft.com/office/drawing/2014/main" id="{143DDDDD-9302-4725-B2C0-01B61924BB59}"/>
              </a:ext>
            </a:extLst>
          </p:cNvPr>
          <p:cNvSpPr>
            <a:spLocks noGrp="1"/>
          </p:cNvSpPr>
          <p:nvPr>
            <p:ph idx="1"/>
          </p:nvPr>
        </p:nvSpPr>
        <p:spPr/>
        <p:txBody>
          <a:bodyPr/>
          <a:lstStyle/>
          <a:p>
            <a:r>
              <a:rPr lang="en-US" dirty="0"/>
              <a:t>Market power = the real question</a:t>
            </a:r>
            <a:endParaRPr lang="hu-HU" dirty="0"/>
          </a:p>
          <a:p>
            <a:pPr lvl="1"/>
            <a:r>
              <a:rPr lang="en-US" dirty="0"/>
              <a:t>The ability of one or more firms profitably to raise prices over a period of time, or to behave analogously</a:t>
            </a:r>
          </a:p>
          <a:p>
            <a:pPr lvl="1"/>
            <a:r>
              <a:rPr lang="en-US" dirty="0"/>
              <a:t>that enables the undertaking to </a:t>
            </a:r>
            <a:r>
              <a:rPr lang="en-US" b="1" dirty="0"/>
              <a:t>behave independently </a:t>
            </a:r>
            <a:r>
              <a:rPr lang="en-US" dirty="0"/>
              <a:t>on the market </a:t>
            </a:r>
            <a:r>
              <a:rPr lang="hu-HU" dirty="0"/>
              <a:t>(</a:t>
            </a:r>
            <a:r>
              <a:rPr lang="en-US" dirty="0"/>
              <a:t>substantial</a:t>
            </a:r>
            <a:r>
              <a:rPr lang="hu-HU" dirty="0"/>
              <a:t> market </a:t>
            </a:r>
            <a:r>
              <a:rPr lang="en-US" dirty="0"/>
              <a:t>power</a:t>
            </a:r>
            <a:r>
              <a:rPr lang="hu-HU" dirty="0"/>
              <a:t>)</a:t>
            </a:r>
            <a:endParaRPr lang="en-US" dirty="0"/>
          </a:p>
          <a:p>
            <a:r>
              <a:rPr lang="en-US" dirty="0"/>
              <a:t>Market definition = framework for the assessment</a:t>
            </a:r>
          </a:p>
          <a:p>
            <a:pPr lvl="1"/>
            <a:r>
              <a:rPr lang="en-US" dirty="0"/>
              <a:t>Mario Monti: </a:t>
            </a:r>
            <a:r>
              <a:rPr lang="en-US" i="1" dirty="0"/>
              <a:t>„… a cornerstone of competition policy, but not the whole building”</a:t>
            </a:r>
          </a:p>
        </p:txBody>
      </p:sp>
    </p:spTree>
    <p:extLst>
      <p:ext uri="{BB962C8B-B14F-4D97-AF65-F5344CB8AC3E}">
        <p14:creationId xmlns:p14="http://schemas.microsoft.com/office/powerpoint/2010/main" val="15832160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FEE667-7FE5-4B4E-A2BC-1C6C7D825AB6}"/>
              </a:ext>
            </a:extLst>
          </p:cNvPr>
          <p:cNvSpPr>
            <a:spLocks noGrp="1"/>
          </p:cNvSpPr>
          <p:nvPr>
            <p:ph type="title"/>
          </p:nvPr>
        </p:nvSpPr>
        <p:spPr/>
        <p:txBody>
          <a:bodyPr/>
          <a:lstStyle/>
          <a:p>
            <a:endParaRPr lang="hu-HU"/>
          </a:p>
        </p:txBody>
      </p:sp>
      <p:pic>
        <p:nvPicPr>
          <p:cNvPr id="5" name="Kép 4">
            <a:extLst>
              <a:ext uri="{FF2B5EF4-FFF2-40B4-BE49-F238E27FC236}">
                <a16:creationId xmlns:a16="http://schemas.microsoft.com/office/drawing/2014/main" id="{ECD61036-578C-42D3-8B69-345591584695}"/>
              </a:ext>
            </a:extLst>
          </p:cNvPr>
          <p:cNvPicPr>
            <a:picLocks noChangeAspect="1"/>
          </p:cNvPicPr>
          <p:nvPr/>
        </p:nvPicPr>
        <p:blipFill>
          <a:blip r:embed="rId3"/>
          <a:stretch>
            <a:fillRect/>
          </a:stretch>
        </p:blipFill>
        <p:spPr>
          <a:xfrm>
            <a:off x="355600" y="0"/>
            <a:ext cx="10668000" cy="5756672"/>
          </a:xfrm>
          <a:prstGeom prst="rect">
            <a:avLst/>
          </a:prstGeom>
        </p:spPr>
      </p:pic>
      <p:pic>
        <p:nvPicPr>
          <p:cNvPr id="6" name="Kép 5">
            <a:extLst>
              <a:ext uri="{FF2B5EF4-FFF2-40B4-BE49-F238E27FC236}">
                <a16:creationId xmlns:a16="http://schemas.microsoft.com/office/drawing/2014/main" id="{E1C063AC-740F-412E-9278-F00AD893AA52}"/>
              </a:ext>
            </a:extLst>
          </p:cNvPr>
          <p:cNvPicPr>
            <a:picLocks noChangeAspect="1"/>
          </p:cNvPicPr>
          <p:nvPr/>
        </p:nvPicPr>
        <p:blipFill>
          <a:blip r:embed="rId4"/>
          <a:stretch>
            <a:fillRect/>
          </a:stretch>
        </p:blipFill>
        <p:spPr>
          <a:xfrm>
            <a:off x="2080153" y="5835650"/>
            <a:ext cx="7743825" cy="952500"/>
          </a:xfrm>
          <a:prstGeom prst="rect">
            <a:avLst/>
          </a:prstGeom>
        </p:spPr>
      </p:pic>
      <p:sp>
        <p:nvSpPr>
          <p:cNvPr id="7" name="Téglalap 6">
            <a:extLst>
              <a:ext uri="{FF2B5EF4-FFF2-40B4-BE49-F238E27FC236}">
                <a16:creationId xmlns:a16="http://schemas.microsoft.com/office/drawing/2014/main" id="{B4AF2765-07F9-4862-87D5-823E24F6785F}"/>
              </a:ext>
            </a:extLst>
          </p:cNvPr>
          <p:cNvSpPr/>
          <p:nvPr/>
        </p:nvSpPr>
        <p:spPr>
          <a:xfrm>
            <a:off x="1473200" y="1320800"/>
            <a:ext cx="8957733" cy="284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a:extLst>
              <a:ext uri="{FF2B5EF4-FFF2-40B4-BE49-F238E27FC236}">
                <a16:creationId xmlns:a16="http://schemas.microsoft.com/office/drawing/2014/main" id="{978E8D03-94F3-412C-A195-26555CD27540}"/>
              </a:ext>
            </a:extLst>
          </p:cNvPr>
          <p:cNvSpPr/>
          <p:nvPr/>
        </p:nvSpPr>
        <p:spPr>
          <a:xfrm>
            <a:off x="1638300" y="5891608"/>
            <a:ext cx="8957733" cy="91559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Nyíl: lefelé mutató 8">
            <a:extLst>
              <a:ext uri="{FF2B5EF4-FFF2-40B4-BE49-F238E27FC236}">
                <a16:creationId xmlns:a16="http://schemas.microsoft.com/office/drawing/2014/main" id="{7F4F35EB-1CCF-414E-B513-0E227D364DC6}"/>
              </a:ext>
            </a:extLst>
          </p:cNvPr>
          <p:cNvSpPr/>
          <p:nvPr/>
        </p:nvSpPr>
        <p:spPr>
          <a:xfrm rot="2129828">
            <a:off x="5423943" y="5728098"/>
            <a:ext cx="330200" cy="7874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10836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153BC1-5AC4-494F-8675-D8CDB6D34B4E}"/>
              </a:ext>
            </a:extLst>
          </p:cNvPr>
          <p:cNvSpPr>
            <a:spLocks noGrp="1"/>
          </p:cNvSpPr>
          <p:nvPr>
            <p:ph type="title"/>
          </p:nvPr>
        </p:nvSpPr>
        <p:spPr>
          <a:xfrm>
            <a:off x="838200" y="2766218"/>
            <a:ext cx="10515600" cy="1325563"/>
          </a:xfrm>
        </p:spPr>
        <p:txBody>
          <a:bodyPr/>
          <a:lstStyle/>
          <a:p>
            <a:r>
              <a:rPr lang="en-US" dirty="0"/>
              <a:t>What kind of abuse is it</a:t>
            </a:r>
            <a:r>
              <a:rPr lang="hu-HU" dirty="0"/>
              <a:t> </a:t>
            </a:r>
            <a:r>
              <a:rPr lang="hu-HU" dirty="0" err="1"/>
              <a:t>then</a:t>
            </a:r>
            <a:r>
              <a:rPr lang="en-US" dirty="0"/>
              <a:t>?</a:t>
            </a:r>
          </a:p>
        </p:txBody>
      </p:sp>
    </p:spTree>
    <p:extLst>
      <p:ext uri="{BB962C8B-B14F-4D97-AF65-F5344CB8AC3E}">
        <p14:creationId xmlns:p14="http://schemas.microsoft.com/office/powerpoint/2010/main" val="6356199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A2630C-763E-4F88-ABB1-8BC4922E8308}"/>
              </a:ext>
            </a:extLst>
          </p:cNvPr>
          <p:cNvSpPr>
            <a:spLocks noGrp="1"/>
          </p:cNvSpPr>
          <p:nvPr>
            <p:ph type="title"/>
          </p:nvPr>
        </p:nvSpPr>
        <p:spPr/>
        <p:txBody>
          <a:bodyPr/>
          <a:lstStyle/>
          <a:p>
            <a:r>
              <a:rPr lang="en-US" dirty="0"/>
              <a:t>Abuse – Platform abuses</a:t>
            </a:r>
          </a:p>
        </p:txBody>
      </p:sp>
      <p:sp>
        <p:nvSpPr>
          <p:cNvPr id="10" name="Téglalap 9">
            <a:extLst>
              <a:ext uri="{FF2B5EF4-FFF2-40B4-BE49-F238E27FC236}">
                <a16:creationId xmlns:a16="http://schemas.microsoft.com/office/drawing/2014/main" id="{D5E23CF4-F93E-47F2-993D-73EFF27CF302}"/>
              </a:ext>
            </a:extLst>
          </p:cNvPr>
          <p:cNvSpPr/>
          <p:nvPr/>
        </p:nvSpPr>
        <p:spPr>
          <a:xfrm>
            <a:off x="1528612" y="1834794"/>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EXPLOITATIVE ABUSES</a:t>
            </a:r>
          </a:p>
        </p:txBody>
      </p:sp>
      <p:sp>
        <p:nvSpPr>
          <p:cNvPr id="11" name="Téglalap 10">
            <a:extLst>
              <a:ext uri="{FF2B5EF4-FFF2-40B4-BE49-F238E27FC236}">
                <a16:creationId xmlns:a16="http://schemas.microsoft.com/office/drawing/2014/main" id="{CDF95603-CF0B-4CCF-9D67-A1A62A8034C3}"/>
              </a:ext>
            </a:extLst>
          </p:cNvPr>
          <p:cNvSpPr/>
          <p:nvPr/>
        </p:nvSpPr>
        <p:spPr>
          <a:xfrm>
            <a:off x="4735183" y="1834793"/>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EXCLUSIONARY</a:t>
            </a:r>
            <a:r>
              <a:rPr lang="en-US" sz="2400" dirty="0"/>
              <a:t> </a:t>
            </a:r>
            <a:r>
              <a:rPr lang="en-US" sz="2800" b="1" dirty="0">
                <a:solidFill>
                  <a:schemeClr val="bg2">
                    <a:lumMod val="10000"/>
                  </a:schemeClr>
                </a:solidFill>
              </a:rPr>
              <a:t>ABUSES</a:t>
            </a:r>
          </a:p>
        </p:txBody>
      </p:sp>
      <p:sp>
        <p:nvSpPr>
          <p:cNvPr id="12" name="Téglalap 11">
            <a:extLst>
              <a:ext uri="{FF2B5EF4-FFF2-40B4-BE49-F238E27FC236}">
                <a16:creationId xmlns:a16="http://schemas.microsoft.com/office/drawing/2014/main" id="{F7C78ACC-71E3-46DE-A3E8-FD7B83C61A59}"/>
              </a:ext>
            </a:extLst>
          </p:cNvPr>
          <p:cNvSpPr/>
          <p:nvPr/>
        </p:nvSpPr>
        <p:spPr>
          <a:xfrm>
            <a:off x="7941754" y="1834793"/>
            <a:ext cx="2739839"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rPr>
              <a:t>SINGLE</a:t>
            </a:r>
            <a:r>
              <a:rPr lang="en-US" sz="2400" dirty="0"/>
              <a:t> </a:t>
            </a:r>
            <a:r>
              <a:rPr lang="en-US" sz="2800" b="1" dirty="0">
                <a:solidFill>
                  <a:schemeClr val="bg2">
                    <a:lumMod val="10000"/>
                  </a:schemeClr>
                </a:solidFill>
              </a:rPr>
              <a:t>MARKET</a:t>
            </a:r>
            <a:r>
              <a:rPr lang="en-US" sz="2400" dirty="0"/>
              <a:t> </a:t>
            </a:r>
            <a:r>
              <a:rPr lang="en-US" sz="2800" b="1" dirty="0">
                <a:solidFill>
                  <a:schemeClr val="bg2">
                    <a:lumMod val="10000"/>
                  </a:schemeClr>
                </a:solidFill>
              </a:rPr>
              <a:t>ABUSES</a:t>
            </a:r>
          </a:p>
        </p:txBody>
      </p:sp>
      <p:pic>
        <p:nvPicPr>
          <p:cNvPr id="6146" name="Picture 2" descr="Thief Svg Icon Free- Robber Icon Png - Free PNG Images ID 127174 | TOPpng">
            <a:extLst>
              <a:ext uri="{FF2B5EF4-FFF2-40B4-BE49-F238E27FC236}">
                <a16:creationId xmlns:a16="http://schemas.microsoft.com/office/drawing/2014/main" id="{90DCD8F5-C3E9-4CBE-9888-1A21B2AFCB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39" b="97521" l="4430" r="96624">
                        <a14:foregroundMark x1="59916" y1="89050" x2="67300" y2="89050"/>
                        <a14:foregroundMark x1="65190" y1="92149" x2="70253" y2="94421"/>
                        <a14:foregroundMark x1="66667" y1="97521" x2="66667" y2="97521"/>
                        <a14:foregroundMark x1="9705" y1="43595" x2="9705" y2="43595"/>
                        <a14:foregroundMark x1="5063" y1="42149" x2="5063" y2="42149"/>
                        <a14:foregroundMark x1="14135" y1="5165" x2="16456" y2="4545"/>
                        <a14:foregroundMark x1="47679" y1="25000" x2="67300" y2="48554"/>
                        <a14:foregroundMark x1="67300" y1="48554" x2="92827" y2="31612"/>
                        <a14:foregroundMark x1="92827" y1="31612" x2="61392" y2="22727"/>
                        <a14:foregroundMark x1="61392" y1="22727" x2="46835" y2="24174"/>
                        <a14:foregroundMark x1="96624" y1="35331" x2="96624" y2="35331"/>
                      </a14:backgroundRemoval>
                    </a14:imgEffect>
                  </a14:imgLayer>
                </a14:imgProps>
              </a:ext>
              <a:ext uri="{28A0092B-C50C-407E-A947-70E740481C1C}">
                <a14:useLocalDpi xmlns:a14="http://schemas.microsoft.com/office/drawing/2010/main" val="0"/>
              </a:ext>
            </a:extLst>
          </a:blip>
          <a:srcRect/>
          <a:stretch>
            <a:fillRect/>
          </a:stretch>
        </p:blipFill>
        <p:spPr bwMode="auto">
          <a:xfrm>
            <a:off x="2338706" y="3824494"/>
            <a:ext cx="1315070" cy="1342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ate Vector Icon Design Illustration, Gate, Gateway, Gates PNG and ...">
            <a:extLst>
              <a:ext uri="{FF2B5EF4-FFF2-40B4-BE49-F238E27FC236}">
                <a16:creationId xmlns:a16="http://schemas.microsoft.com/office/drawing/2014/main" id="{EBBA7DCF-7863-44C1-B48C-048212AD4705}"/>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316870" y="3704995"/>
            <a:ext cx="1413907" cy="14623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rket Icon Png #8512 - Free Icons Library">
            <a:extLst>
              <a:ext uri="{FF2B5EF4-FFF2-40B4-BE49-F238E27FC236}">
                <a16:creationId xmlns:a16="http://schemas.microsoft.com/office/drawing/2014/main" id="{E328D5C3-3D99-4058-AF78-B8056D411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335" y="3871906"/>
            <a:ext cx="1336675" cy="1247987"/>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a:extLst>
              <a:ext uri="{FF2B5EF4-FFF2-40B4-BE49-F238E27FC236}">
                <a16:creationId xmlns:a16="http://schemas.microsoft.com/office/drawing/2014/main" id="{B2D4CD54-5123-4EF9-9D41-43FEE8AC9DFE}"/>
              </a:ext>
            </a:extLst>
          </p:cNvPr>
          <p:cNvSpPr/>
          <p:nvPr/>
        </p:nvSpPr>
        <p:spPr>
          <a:xfrm>
            <a:off x="7948725" y="1834793"/>
            <a:ext cx="2739840" cy="1594205"/>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bg2">
                    <a:lumMod val="10000"/>
                  </a:schemeClr>
                </a:solidFill>
              </a:rPr>
              <a:t>APPRORIATION</a:t>
            </a:r>
            <a:endParaRPr lang="en-US" sz="2800" b="1" dirty="0">
              <a:solidFill>
                <a:schemeClr val="bg2">
                  <a:lumMod val="10000"/>
                </a:schemeClr>
              </a:solidFill>
            </a:endParaRPr>
          </a:p>
        </p:txBody>
      </p:sp>
      <p:pic>
        <p:nvPicPr>
          <p:cNvPr id="3074" name="Picture 2" descr="Box, carry, carrying, man, take, taking, walking icon - Download on ...">
            <a:extLst>
              <a:ext uri="{FF2B5EF4-FFF2-40B4-BE49-F238E27FC236}">
                <a16:creationId xmlns:a16="http://schemas.microsoft.com/office/drawing/2014/main" id="{E88880F3-216D-4059-99FC-E1EBFC273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335" y="3753400"/>
            <a:ext cx="1413907" cy="141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52"/>
                                        </p:tgtEl>
                                      </p:cBhvr>
                                    </p:animEffect>
                                    <p:set>
                                      <p:cBhvr>
                                        <p:cTn id="10" dur="1" fill="hold">
                                          <p:stCondLst>
                                            <p:cond delay="499"/>
                                          </p:stCondLst>
                                        </p:cTn>
                                        <p:tgtEl>
                                          <p:spTgt spid="61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153BC1-5AC4-494F-8675-D8CDB6D34B4E}"/>
              </a:ext>
            </a:extLst>
          </p:cNvPr>
          <p:cNvSpPr>
            <a:spLocks noGrp="1"/>
          </p:cNvSpPr>
          <p:nvPr>
            <p:ph type="title"/>
          </p:nvPr>
        </p:nvSpPr>
        <p:spPr/>
        <p:txBody>
          <a:bodyPr/>
          <a:lstStyle/>
          <a:p>
            <a:r>
              <a:rPr lang="en-US"/>
              <a:t>What kind of abuse is it?</a:t>
            </a:r>
          </a:p>
        </p:txBody>
      </p:sp>
      <p:sp>
        <p:nvSpPr>
          <p:cNvPr id="3" name="Tartalom helye 2">
            <a:extLst>
              <a:ext uri="{FF2B5EF4-FFF2-40B4-BE49-F238E27FC236}">
                <a16:creationId xmlns:a16="http://schemas.microsoft.com/office/drawing/2014/main" id="{E363034B-BC6C-4F43-A20C-53884596BDDC}"/>
              </a:ext>
            </a:extLst>
          </p:cNvPr>
          <p:cNvSpPr>
            <a:spLocks noGrp="1"/>
          </p:cNvSpPr>
          <p:nvPr>
            <p:ph idx="1"/>
          </p:nvPr>
        </p:nvSpPr>
        <p:spPr/>
        <p:txBody>
          <a:bodyPr/>
          <a:lstStyle/>
          <a:p>
            <a:r>
              <a:rPr lang="en-US" dirty="0"/>
              <a:t>Exclusionary</a:t>
            </a:r>
          </a:p>
          <a:p>
            <a:pPr lvl="1"/>
            <a:r>
              <a:rPr lang="en-US" sz="2800" dirty="0"/>
              <a:t>Leveraging</a:t>
            </a:r>
          </a:p>
          <a:p>
            <a:pPr lvl="2"/>
            <a:r>
              <a:rPr lang="en-US" sz="2800" dirty="0"/>
              <a:t>Offensive</a:t>
            </a:r>
          </a:p>
          <a:p>
            <a:r>
              <a:rPr lang="en-US" i="1" dirty="0"/>
              <a:t>„What exactly are you accusing us with?”</a:t>
            </a:r>
          </a:p>
        </p:txBody>
      </p:sp>
      <p:sp>
        <p:nvSpPr>
          <p:cNvPr id="4" name="Téglalap 3">
            <a:extLst>
              <a:ext uri="{FF2B5EF4-FFF2-40B4-BE49-F238E27FC236}">
                <a16:creationId xmlns:a16="http://schemas.microsoft.com/office/drawing/2014/main" id="{D349FBCD-F5C5-4051-BC62-1227C8E5A8F4}"/>
              </a:ext>
            </a:extLst>
          </p:cNvPr>
          <p:cNvSpPr/>
          <p:nvPr/>
        </p:nvSpPr>
        <p:spPr>
          <a:xfrm>
            <a:off x="1485901" y="4281884"/>
            <a:ext cx="3822700" cy="93133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Refusal to supply?</a:t>
            </a:r>
          </a:p>
        </p:txBody>
      </p:sp>
      <p:sp>
        <p:nvSpPr>
          <p:cNvPr id="5" name="Téglalap 4">
            <a:extLst>
              <a:ext uri="{FF2B5EF4-FFF2-40B4-BE49-F238E27FC236}">
                <a16:creationId xmlns:a16="http://schemas.microsoft.com/office/drawing/2014/main" id="{50826D86-3D58-424E-B4F4-1BD2EFB5D87B}"/>
              </a:ext>
            </a:extLst>
          </p:cNvPr>
          <p:cNvSpPr/>
          <p:nvPr/>
        </p:nvSpPr>
        <p:spPr>
          <a:xfrm>
            <a:off x="6883400" y="4281884"/>
            <a:ext cx="3822700" cy="93133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Discrimination? Self-preferencing?</a:t>
            </a:r>
          </a:p>
        </p:txBody>
      </p:sp>
      <p:sp>
        <p:nvSpPr>
          <p:cNvPr id="7" name="Téglalap 6">
            <a:extLst>
              <a:ext uri="{FF2B5EF4-FFF2-40B4-BE49-F238E27FC236}">
                <a16:creationId xmlns:a16="http://schemas.microsoft.com/office/drawing/2014/main" id="{8B12A2A6-4B1A-4F07-A1DD-E11E9E0BDB0F}"/>
              </a:ext>
            </a:extLst>
          </p:cNvPr>
          <p:cNvSpPr/>
          <p:nvPr/>
        </p:nvSpPr>
        <p:spPr>
          <a:xfrm>
            <a:off x="3397250" y="5380566"/>
            <a:ext cx="5397500" cy="93133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It </a:t>
            </a:r>
            <a:r>
              <a:rPr lang="en-US" sz="2400" b="1" i="1" dirty="0">
                <a:solidFill>
                  <a:srgbClr val="0070C0"/>
                </a:solidFill>
              </a:rPr>
              <a:t>is</a:t>
            </a:r>
            <a:r>
              <a:rPr lang="en-US" sz="2400" b="1" dirty="0">
                <a:solidFill>
                  <a:srgbClr val="0070C0"/>
                </a:solidFill>
              </a:rPr>
              <a:t> abusive.</a:t>
            </a:r>
          </a:p>
        </p:txBody>
      </p:sp>
      <p:pic>
        <p:nvPicPr>
          <p:cNvPr id="3074" name="Picture 2" descr="Guide to Hong Kong supermarkets and online grocery stores">
            <a:extLst>
              <a:ext uri="{FF2B5EF4-FFF2-40B4-BE49-F238E27FC236}">
                <a16:creationId xmlns:a16="http://schemas.microsoft.com/office/drawing/2014/main" id="{63B514EE-9DD2-4582-B1FB-620EAFFBC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268" y="469900"/>
            <a:ext cx="4340578" cy="244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2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0383D4-27DD-4866-8BF6-698382DBE578}"/>
              </a:ext>
            </a:extLst>
          </p:cNvPr>
          <p:cNvSpPr>
            <a:spLocks noGrp="1"/>
          </p:cNvSpPr>
          <p:nvPr>
            <p:ph type="title"/>
          </p:nvPr>
        </p:nvSpPr>
        <p:spPr/>
        <p:txBody>
          <a:bodyPr/>
          <a:lstStyle/>
          <a:p>
            <a:r>
              <a:rPr lang="en-US"/>
              <a:t>Questions, ground for appeal</a:t>
            </a:r>
          </a:p>
        </p:txBody>
      </p:sp>
      <p:sp>
        <p:nvSpPr>
          <p:cNvPr id="3" name="Tartalom helye 2">
            <a:extLst>
              <a:ext uri="{FF2B5EF4-FFF2-40B4-BE49-F238E27FC236}">
                <a16:creationId xmlns:a16="http://schemas.microsoft.com/office/drawing/2014/main" id="{87A662A5-B1B4-46AD-9317-45725ED70748}"/>
              </a:ext>
            </a:extLst>
          </p:cNvPr>
          <p:cNvSpPr>
            <a:spLocks noGrp="1"/>
          </p:cNvSpPr>
          <p:nvPr>
            <p:ph idx="1"/>
          </p:nvPr>
        </p:nvSpPr>
        <p:spPr>
          <a:xfrm>
            <a:off x="838200" y="1537758"/>
            <a:ext cx="10515600" cy="5032375"/>
          </a:xfrm>
        </p:spPr>
        <p:txBody>
          <a:bodyPr>
            <a:normAutofit lnSpcReduction="10000"/>
          </a:bodyPr>
          <a:lstStyle/>
          <a:p>
            <a:pPr marL="514350" indent="-514350">
              <a:buFont typeface="+mj-lt"/>
              <a:buAutoNum type="arabicPeriod"/>
            </a:pPr>
            <a:r>
              <a:rPr lang="en-US" dirty="0">
                <a:solidFill>
                  <a:srgbClr val="0070C0"/>
                </a:solidFill>
              </a:rPr>
              <a:t>Refusal to supply?</a:t>
            </a:r>
          </a:p>
          <a:p>
            <a:pPr lvl="1"/>
            <a:r>
              <a:rPr lang="en-US" dirty="0"/>
              <a:t>Oscar Bronner case: used as a </a:t>
            </a:r>
            <a:r>
              <a:rPr lang="en-US" dirty="0" err="1"/>
              <a:t>defence</a:t>
            </a:r>
            <a:endParaRPr lang="en-US" dirty="0"/>
          </a:p>
          <a:p>
            <a:pPr lvl="1"/>
            <a:r>
              <a:rPr lang="en-US" dirty="0"/>
              <a:t>Really hard to prove that what is „</a:t>
            </a:r>
            <a:r>
              <a:rPr lang="en-US" dirty="0" err="1"/>
              <a:t>indispensiable</a:t>
            </a:r>
            <a:r>
              <a:rPr lang="en-US" dirty="0"/>
              <a:t>”</a:t>
            </a:r>
          </a:p>
          <a:p>
            <a:pPr marL="514350" indent="-514350">
              <a:lnSpc>
                <a:spcPct val="100000"/>
              </a:lnSpc>
              <a:buFont typeface="+mj-lt"/>
              <a:buAutoNum type="arabicPeriod"/>
            </a:pPr>
            <a:r>
              <a:rPr lang="en-US" dirty="0">
                <a:solidFill>
                  <a:srgbClr val="0070C0"/>
                </a:solidFill>
              </a:rPr>
              <a:t>Competition on the merits</a:t>
            </a:r>
          </a:p>
          <a:p>
            <a:pPr lvl="1"/>
            <a:r>
              <a:rPr lang="en-US" dirty="0"/>
              <a:t>Special </a:t>
            </a:r>
            <a:r>
              <a:rPr lang="en-US" dirty="0" err="1"/>
              <a:t>curcomstances</a:t>
            </a:r>
            <a:endParaRPr lang="en-US" dirty="0"/>
          </a:p>
          <a:p>
            <a:pPr lvl="2"/>
            <a:r>
              <a:rPr lang="en-US" sz="2400" dirty="0"/>
              <a:t>Consumer behavior</a:t>
            </a:r>
          </a:p>
          <a:p>
            <a:pPr lvl="2"/>
            <a:r>
              <a:rPr lang="en-US" sz="2400" dirty="0"/>
              <a:t>Traffic that was </a:t>
            </a:r>
            <a:r>
              <a:rPr lang="en-US" sz="2400" dirty="0" err="1"/>
              <a:t>deluted</a:t>
            </a:r>
            <a:endParaRPr lang="en-US" sz="2400" dirty="0"/>
          </a:p>
          <a:p>
            <a:pPr lvl="2"/>
            <a:r>
              <a:rPr lang="en-US" sz="2400" dirty="0" err="1"/>
              <a:t>Superdominant</a:t>
            </a:r>
            <a:endParaRPr lang="en-US" sz="2400" dirty="0"/>
          </a:p>
          <a:p>
            <a:pPr marL="514350" indent="-514350">
              <a:lnSpc>
                <a:spcPct val="100000"/>
              </a:lnSpc>
              <a:buFont typeface="+mj-lt"/>
              <a:buAutoNum type="arabicPeriod"/>
            </a:pPr>
            <a:r>
              <a:rPr lang="en-US" dirty="0">
                <a:solidFill>
                  <a:srgbClr val="0070C0"/>
                </a:solidFill>
              </a:rPr>
              <a:t>Anti-competitive effect</a:t>
            </a:r>
          </a:p>
          <a:p>
            <a:pPr lvl="1"/>
            <a:r>
              <a:rPr lang="en-US" dirty="0"/>
              <a:t>Counterfactuals</a:t>
            </a:r>
          </a:p>
          <a:p>
            <a:pPr lvl="1"/>
            <a:r>
              <a:rPr lang="en-US" dirty="0"/>
              <a:t>Causation</a:t>
            </a:r>
          </a:p>
          <a:p>
            <a:pPr marL="514350" indent="-514350">
              <a:lnSpc>
                <a:spcPct val="100000"/>
              </a:lnSpc>
              <a:buFont typeface="+mj-lt"/>
              <a:buAutoNum type="arabicPeriod"/>
            </a:pPr>
            <a:r>
              <a:rPr lang="en-US" dirty="0">
                <a:solidFill>
                  <a:srgbClr val="0070C0"/>
                </a:solidFill>
              </a:rPr>
              <a:t>As-efficient-competitor test</a:t>
            </a:r>
          </a:p>
          <a:p>
            <a:endParaRPr lang="en-US" dirty="0"/>
          </a:p>
          <a:p>
            <a:pPr lvl="1"/>
            <a:endParaRPr lang="en-US" dirty="0"/>
          </a:p>
        </p:txBody>
      </p:sp>
    </p:spTree>
    <p:extLst>
      <p:ext uri="{BB962C8B-B14F-4D97-AF65-F5344CB8AC3E}">
        <p14:creationId xmlns:p14="http://schemas.microsoft.com/office/powerpoint/2010/main" val="42088394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A7C6E1-FD61-4047-9AF0-8B59AA4BE031}"/>
              </a:ext>
            </a:extLst>
          </p:cNvPr>
          <p:cNvSpPr>
            <a:spLocks noGrp="1"/>
          </p:cNvSpPr>
          <p:nvPr>
            <p:ph type="title"/>
          </p:nvPr>
        </p:nvSpPr>
        <p:spPr/>
        <p:txBody>
          <a:bodyPr/>
          <a:lstStyle/>
          <a:p>
            <a:endParaRPr lang="hu-HU"/>
          </a:p>
        </p:txBody>
      </p:sp>
      <p:pic>
        <p:nvPicPr>
          <p:cNvPr id="8" name="Tartalom helye 6">
            <a:extLst>
              <a:ext uri="{FF2B5EF4-FFF2-40B4-BE49-F238E27FC236}">
                <a16:creationId xmlns:a16="http://schemas.microsoft.com/office/drawing/2014/main" id="{16157656-1F94-4F36-9091-66D89ACF8C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635" y="559471"/>
            <a:ext cx="8782358" cy="5570396"/>
          </a:xfrm>
        </p:spPr>
      </p:pic>
    </p:spTree>
    <p:extLst>
      <p:ext uri="{BB962C8B-B14F-4D97-AF65-F5344CB8AC3E}">
        <p14:creationId xmlns:p14="http://schemas.microsoft.com/office/powerpoint/2010/main" val="467638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826F34-E263-4F46-AA21-E8789303F6C0}"/>
              </a:ext>
            </a:extLst>
          </p:cNvPr>
          <p:cNvSpPr>
            <a:spLocks noGrp="1"/>
          </p:cNvSpPr>
          <p:nvPr>
            <p:ph type="title"/>
          </p:nvPr>
        </p:nvSpPr>
        <p:spPr/>
        <p:txBody>
          <a:bodyPr/>
          <a:lstStyle/>
          <a:p>
            <a:r>
              <a:rPr lang="en-US" b="1" dirty="0">
                <a:solidFill>
                  <a:srgbClr val="002060"/>
                </a:solidFill>
                <a:latin typeface="Arial Black" panose="020B0A04020102020204" pitchFamily="34" charset="0"/>
              </a:rPr>
              <a:t>Digital Markets Act</a:t>
            </a:r>
          </a:p>
        </p:txBody>
      </p:sp>
      <p:sp>
        <p:nvSpPr>
          <p:cNvPr id="3" name="Tartalom helye 2">
            <a:extLst>
              <a:ext uri="{FF2B5EF4-FFF2-40B4-BE49-F238E27FC236}">
                <a16:creationId xmlns:a16="http://schemas.microsoft.com/office/drawing/2014/main" id="{103DEA50-03CE-4572-9E66-5AEF8FF04928}"/>
              </a:ext>
            </a:extLst>
          </p:cNvPr>
          <p:cNvSpPr>
            <a:spLocks noGrp="1"/>
          </p:cNvSpPr>
          <p:nvPr>
            <p:ph idx="1"/>
          </p:nvPr>
        </p:nvSpPr>
        <p:spPr>
          <a:xfrm>
            <a:off x="584200" y="1622425"/>
            <a:ext cx="10515600" cy="4351338"/>
          </a:xfrm>
        </p:spPr>
        <p:txBody>
          <a:bodyPr/>
          <a:lstStyle/>
          <a:p>
            <a:r>
              <a:rPr lang="en-US" dirty="0"/>
              <a:t>Contestable and fair markets in the digital sector</a:t>
            </a:r>
          </a:p>
          <a:p>
            <a:r>
              <a:rPr lang="en-US" dirty="0"/>
              <a:t>Gatekeeper + core platform se</a:t>
            </a:r>
            <a:r>
              <a:rPr lang="hu-HU" dirty="0"/>
              <a:t>r</a:t>
            </a:r>
            <a:r>
              <a:rPr lang="en-US" dirty="0"/>
              <a:t>vice + EU link</a:t>
            </a:r>
          </a:p>
          <a:p>
            <a:r>
              <a:rPr lang="en-US" dirty="0"/>
              <a:t>Procedure law nature</a:t>
            </a:r>
          </a:p>
          <a:p>
            <a:r>
              <a:rPr lang="en-US" dirty="0"/>
              <a:t>Participative antitrust (Regulatory sandbox)</a:t>
            </a:r>
          </a:p>
          <a:p>
            <a:endParaRPr lang="en-US" dirty="0"/>
          </a:p>
        </p:txBody>
      </p:sp>
      <p:pic>
        <p:nvPicPr>
          <p:cNvPr id="4" name="Kép 3">
            <a:extLst>
              <a:ext uri="{FF2B5EF4-FFF2-40B4-BE49-F238E27FC236}">
                <a16:creationId xmlns:a16="http://schemas.microsoft.com/office/drawing/2014/main" id="{709800B5-B94D-489E-827A-6DCEFFD57F6F}"/>
              </a:ext>
            </a:extLst>
          </p:cNvPr>
          <p:cNvPicPr>
            <a:picLocks noChangeAspect="1"/>
          </p:cNvPicPr>
          <p:nvPr/>
        </p:nvPicPr>
        <p:blipFill>
          <a:blip r:embed="rId3"/>
          <a:stretch>
            <a:fillRect/>
          </a:stretch>
        </p:blipFill>
        <p:spPr>
          <a:xfrm>
            <a:off x="7662333" y="2403476"/>
            <a:ext cx="4284133" cy="4284133"/>
          </a:xfrm>
          <a:prstGeom prst="rect">
            <a:avLst/>
          </a:prstGeom>
        </p:spPr>
      </p:pic>
    </p:spTree>
    <p:extLst>
      <p:ext uri="{BB962C8B-B14F-4D97-AF65-F5344CB8AC3E}">
        <p14:creationId xmlns:p14="http://schemas.microsoft.com/office/powerpoint/2010/main" val="3177191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AE7642-77AE-4DF0-B4FB-510771D8B937}"/>
              </a:ext>
            </a:extLst>
          </p:cNvPr>
          <p:cNvSpPr>
            <a:spLocks noGrp="1"/>
          </p:cNvSpPr>
          <p:nvPr>
            <p:ph type="title"/>
          </p:nvPr>
        </p:nvSpPr>
        <p:spPr/>
        <p:txBody>
          <a:bodyPr/>
          <a:lstStyle/>
          <a:p>
            <a:r>
              <a:rPr lang="hu-HU" dirty="0" err="1"/>
              <a:t>Recital</a:t>
            </a:r>
            <a:r>
              <a:rPr lang="hu-HU" dirty="0"/>
              <a:t> (5) of </a:t>
            </a:r>
            <a:r>
              <a:rPr lang="hu-HU" dirty="0" err="1"/>
              <a:t>the</a:t>
            </a:r>
            <a:r>
              <a:rPr lang="hu-HU" dirty="0"/>
              <a:t> DMA</a:t>
            </a:r>
          </a:p>
        </p:txBody>
      </p:sp>
      <p:graphicFrame>
        <p:nvGraphicFramePr>
          <p:cNvPr id="4" name="Tartalom helye 3">
            <a:extLst>
              <a:ext uri="{FF2B5EF4-FFF2-40B4-BE49-F238E27FC236}">
                <a16:creationId xmlns:a16="http://schemas.microsoft.com/office/drawing/2014/main" id="{2EB461AD-28B0-46B4-B3BC-9ABB8EF944CA}"/>
              </a:ext>
            </a:extLst>
          </p:cNvPr>
          <p:cNvGraphicFramePr>
            <a:graphicFrameLocks noGrp="1"/>
          </p:cNvGraphicFramePr>
          <p:nvPr>
            <p:ph idx="1"/>
            <p:extLst>
              <p:ext uri="{D42A27DB-BD31-4B8C-83A1-F6EECF244321}">
                <p14:modId xmlns:p14="http://schemas.microsoft.com/office/powerpoint/2010/main" val="2958456973"/>
              </p:ext>
            </p:extLst>
          </p:nvPr>
        </p:nvGraphicFramePr>
        <p:xfrm>
          <a:off x="736599" y="1935691"/>
          <a:ext cx="10303933" cy="4388908"/>
        </p:xfrm>
        <a:graphic>
          <a:graphicData uri="http://schemas.openxmlformats.org/drawingml/2006/table">
            <a:tbl>
              <a:tblPr/>
              <a:tblGrid>
                <a:gridCol w="412157">
                  <a:extLst>
                    <a:ext uri="{9D8B030D-6E8A-4147-A177-3AD203B41FA5}">
                      <a16:colId xmlns:a16="http://schemas.microsoft.com/office/drawing/2014/main" val="1920086966"/>
                    </a:ext>
                  </a:extLst>
                </a:gridCol>
                <a:gridCol w="9891776">
                  <a:extLst>
                    <a:ext uri="{9D8B030D-6E8A-4147-A177-3AD203B41FA5}">
                      <a16:colId xmlns:a16="http://schemas.microsoft.com/office/drawing/2014/main" val="4230071032"/>
                    </a:ext>
                  </a:extLst>
                </a:gridCol>
              </a:tblGrid>
              <a:tr h="4388908">
                <a:tc>
                  <a:txBody>
                    <a:bodyPr/>
                    <a:lstStyle/>
                    <a:p>
                      <a:pPr algn="just"/>
                      <a:r>
                        <a:rPr lang="hu-HU" sz="2400">
                          <a:effectLst/>
                        </a:rPr>
                        <a:t>(5)</a:t>
                      </a:r>
                    </a:p>
                  </a:txBody>
                  <a:tcPr marL="0" marR="0" marT="0" marB="0">
                    <a:lnL>
                      <a:noFill/>
                    </a:lnL>
                    <a:lnR>
                      <a:noFill/>
                    </a:lnR>
                    <a:lnT>
                      <a:noFill/>
                    </a:lnT>
                    <a:lnB>
                      <a:noFill/>
                    </a:lnB>
                    <a:solidFill>
                      <a:srgbClr val="FFFFFF"/>
                    </a:solidFill>
                  </a:tcPr>
                </a:tc>
                <a:tc>
                  <a:txBody>
                    <a:bodyPr/>
                    <a:lstStyle/>
                    <a:p>
                      <a:pPr algn="just"/>
                      <a:r>
                        <a:rPr lang="en-US" sz="2400" dirty="0">
                          <a:effectLst/>
                        </a:rPr>
                        <a:t>It follows that the market processes are often incapable of ensuring fair economic outcomes with regard to core platform services. Although </a:t>
                      </a:r>
                      <a:r>
                        <a:rPr lang="en-US" sz="2400" b="1" dirty="0">
                          <a:effectLst/>
                        </a:rPr>
                        <a:t>Articles 101 and 102 of the Treaty on the Functioning of the European Union (TFEU) apply</a:t>
                      </a:r>
                      <a:r>
                        <a:rPr lang="en-US" sz="2400" dirty="0">
                          <a:effectLst/>
                        </a:rPr>
                        <a:t> to the conduct of gatekeepers, the scope of those provisions is </a:t>
                      </a:r>
                      <a:r>
                        <a:rPr lang="en-US" sz="2400" b="1" dirty="0">
                          <a:effectLst/>
                        </a:rPr>
                        <a:t>limited</a:t>
                      </a:r>
                      <a:r>
                        <a:rPr lang="en-US" sz="2400" dirty="0">
                          <a:effectLst/>
                        </a:rPr>
                        <a:t> to certain instances of market power, for example dominance on specific markets and of anti-competitive </a:t>
                      </a:r>
                      <a:r>
                        <a:rPr lang="en-US" sz="2400" dirty="0" err="1">
                          <a:effectLst/>
                        </a:rPr>
                        <a:t>behaviour</a:t>
                      </a:r>
                      <a:r>
                        <a:rPr lang="en-US" sz="2400" dirty="0">
                          <a:effectLst/>
                        </a:rPr>
                        <a:t>, and </a:t>
                      </a:r>
                      <a:r>
                        <a:rPr lang="en-US" sz="2400" b="1" dirty="0">
                          <a:effectLst/>
                        </a:rPr>
                        <a:t>enforcement occurs </a:t>
                      </a:r>
                      <a:r>
                        <a:rPr lang="en-US" sz="2400" b="1" i="1" dirty="0">
                          <a:effectLst/>
                        </a:rPr>
                        <a:t>ex post</a:t>
                      </a:r>
                      <a:r>
                        <a:rPr lang="en-US" sz="2400" dirty="0">
                          <a:effectLst/>
                        </a:rPr>
                        <a:t> and requires an extensive investigation of often very complex facts on a case by case basis. Moreover, existing Union law does not address, or does not address effectively, the challenges to the effective functioning of the internal market posed by </a:t>
                      </a:r>
                      <a:r>
                        <a:rPr lang="en-US" sz="2400" b="1" dirty="0">
                          <a:effectLst/>
                        </a:rPr>
                        <a:t>the conduct of gatekeepers that are not necessarily dominant in competition-law terms.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65204585"/>
                  </a:ext>
                </a:extLst>
              </a:tr>
            </a:tbl>
          </a:graphicData>
        </a:graphic>
      </p:graphicFrame>
    </p:spTree>
    <p:extLst>
      <p:ext uri="{BB962C8B-B14F-4D97-AF65-F5344CB8AC3E}">
        <p14:creationId xmlns:p14="http://schemas.microsoft.com/office/powerpoint/2010/main" val="263528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C3E819-517F-4EAE-AED8-F409E4022928}"/>
              </a:ext>
            </a:extLst>
          </p:cNvPr>
          <p:cNvSpPr>
            <a:spLocks noGrp="1"/>
          </p:cNvSpPr>
          <p:nvPr>
            <p:ph type="title"/>
          </p:nvPr>
        </p:nvSpPr>
        <p:spPr/>
        <p:txBody>
          <a:bodyPr/>
          <a:lstStyle/>
          <a:p>
            <a:r>
              <a:rPr lang="hu-HU" dirty="0" err="1"/>
              <a:t>Recital</a:t>
            </a:r>
            <a:r>
              <a:rPr lang="hu-HU" dirty="0"/>
              <a:t> (10) of </a:t>
            </a:r>
            <a:r>
              <a:rPr lang="hu-HU" dirty="0" err="1"/>
              <a:t>the</a:t>
            </a:r>
            <a:r>
              <a:rPr lang="hu-HU" dirty="0"/>
              <a:t> DSA</a:t>
            </a:r>
          </a:p>
        </p:txBody>
      </p:sp>
      <p:graphicFrame>
        <p:nvGraphicFramePr>
          <p:cNvPr id="4" name="Tartalom helye 3">
            <a:extLst>
              <a:ext uri="{FF2B5EF4-FFF2-40B4-BE49-F238E27FC236}">
                <a16:creationId xmlns:a16="http://schemas.microsoft.com/office/drawing/2014/main" id="{3BCC96A1-A882-4DE6-855A-82D5FF4C4B97}"/>
              </a:ext>
            </a:extLst>
          </p:cNvPr>
          <p:cNvGraphicFramePr>
            <a:graphicFrameLocks noGrp="1"/>
          </p:cNvGraphicFramePr>
          <p:nvPr>
            <p:ph idx="1"/>
            <p:extLst>
              <p:ext uri="{D42A27DB-BD31-4B8C-83A1-F6EECF244321}">
                <p14:modId xmlns:p14="http://schemas.microsoft.com/office/powerpoint/2010/main" val="1751138078"/>
              </p:ext>
            </p:extLst>
          </p:nvPr>
        </p:nvGraphicFramePr>
        <p:xfrm>
          <a:off x="482600" y="2006547"/>
          <a:ext cx="10871199" cy="4023360"/>
        </p:xfrm>
        <a:graphic>
          <a:graphicData uri="http://schemas.openxmlformats.org/drawingml/2006/table">
            <a:tbl>
              <a:tblPr/>
              <a:tblGrid>
                <a:gridCol w="434848">
                  <a:extLst>
                    <a:ext uri="{9D8B030D-6E8A-4147-A177-3AD203B41FA5}">
                      <a16:colId xmlns:a16="http://schemas.microsoft.com/office/drawing/2014/main" val="394316138"/>
                    </a:ext>
                  </a:extLst>
                </a:gridCol>
                <a:gridCol w="10436351">
                  <a:extLst>
                    <a:ext uri="{9D8B030D-6E8A-4147-A177-3AD203B41FA5}">
                      <a16:colId xmlns:a16="http://schemas.microsoft.com/office/drawing/2014/main" val="1965171900"/>
                    </a:ext>
                  </a:extLst>
                </a:gridCol>
              </a:tblGrid>
              <a:tr h="3835453">
                <a:tc>
                  <a:txBody>
                    <a:bodyPr/>
                    <a:lstStyle/>
                    <a:p>
                      <a:pPr algn="just"/>
                      <a:r>
                        <a:rPr lang="hu-HU" sz="2400" dirty="0">
                          <a:effectLst/>
                        </a:rPr>
                        <a:t>(10</a:t>
                      </a:r>
                    </a:p>
                  </a:txBody>
                  <a:tcPr marL="0" marR="0" marT="0" marB="0">
                    <a:lnL>
                      <a:noFill/>
                    </a:lnL>
                    <a:lnR>
                      <a:noFill/>
                    </a:lnR>
                    <a:lnT>
                      <a:noFill/>
                    </a:lnT>
                    <a:lnB>
                      <a:noFill/>
                    </a:lnB>
                    <a:solidFill>
                      <a:srgbClr val="FFFFFF"/>
                    </a:solidFill>
                  </a:tcPr>
                </a:tc>
                <a:tc>
                  <a:txBody>
                    <a:bodyPr/>
                    <a:lstStyle/>
                    <a:p>
                      <a:pPr algn="just"/>
                      <a:r>
                        <a:rPr lang="hu-HU" sz="2400" dirty="0">
                          <a:effectLst/>
                        </a:rPr>
                        <a:t>) </a:t>
                      </a:r>
                      <a:r>
                        <a:rPr lang="en-US" sz="2400" dirty="0">
                          <a:effectLst/>
                        </a:rPr>
                        <a:t>At the same time, since </a:t>
                      </a:r>
                      <a:r>
                        <a:rPr lang="en-US" sz="2400" b="1" dirty="0">
                          <a:effectLst/>
                        </a:rPr>
                        <a:t>this Regulation aims to complement </a:t>
                      </a:r>
                      <a:r>
                        <a:rPr lang="en-US" sz="2400" dirty="0">
                          <a:effectLst/>
                        </a:rPr>
                        <a:t>the enforcement of competition law, it should apply without prejudice to Articles 101 and 102 TFEU, to the corresponding national competition rules and to other national competition rules </a:t>
                      </a:r>
                      <a:r>
                        <a:rPr lang="en-US" sz="2400" b="1" u="none" dirty="0">
                          <a:effectLst/>
                        </a:rPr>
                        <a:t>regarding</a:t>
                      </a:r>
                      <a:r>
                        <a:rPr lang="en-US" sz="2400" dirty="0">
                          <a:effectLst/>
                        </a:rPr>
                        <a:t> unilateral conduct that are based on an </a:t>
                      </a:r>
                      <a:r>
                        <a:rPr lang="en-US" sz="2400" dirty="0" err="1">
                          <a:effectLst/>
                        </a:rPr>
                        <a:t>individualised</a:t>
                      </a:r>
                      <a:r>
                        <a:rPr lang="en-US" sz="2400" dirty="0">
                          <a:effectLst/>
                        </a:rPr>
                        <a:t> assessment of market positions and </a:t>
                      </a:r>
                      <a:r>
                        <a:rPr lang="en-US" sz="2400" dirty="0" err="1">
                          <a:effectLst/>
                        </a:rPr>
                        <a:t>behaviour</a:t>
                      </a:r>
                      <a:r>
                        <a:rPr lang="en-US" sz="2400" dirty="0">
                          <a:effectLst/>
                        </a:rPr>
                        <a:t>, including its actual or potential effects and the precise scope of the prohibited </a:t>
                      </a:r>
                      <a:r>
                        <a:rPr lang="en-US" sz="2400" dirty="0" err="1">
                          <a:effectLst/>
                        </a:rPr>
                        <a:t>behaviour</a:t>
                      </a:r>
                      <a:r>
                        <a:rPr lang="en-US" sz="2400" dirty="0">
                          <a:effectLst/>
                        </a:rPr>
                        <a:t>, and which provide for the possibility of undertakings to make efficiency and objective justification arguments for the </a:t>
                      </a:r>
                      <a:r>
                        <a:rPr lang="en-US" sz="2400" dirty="0" err="1">
                          <a:effectLst/>
                        </a:rPr>
                        <a:t>behaviour</a:t>
                      </a:r>
                      <a:r>
                        <a:rPr lang="en-US" sz="2400" dirty="0">
                          <a:effectLst/>
                        </a:rPr>
                        <a:t> in question, and to national rules concerning merger control. </a:t>
                      </a:r>
                      <a:r>
                        <a:rPr lang="en-US" sz="2400" b="1" dirty="0">
                          <a:effectLst/>
                        </a:rPr>
                        <a:t>However,</a:t>
                      </a:r>
                      <a:r>
                        <a:rPr lang="en-US" sz="2400" dirty="0">
                          <a:effectLst/>
                        </a:rPr>
                        <a:t> the application of those rules should not affect the obligations imposed on gatekeepers under this Regulation and their uniform and effective application in the internal market</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995347365"/>
                  </a:ext>
                </a:extLst>
              </a:tr>
            </a:tbl>
          </a:graphicData>
        </a:graphic>
      </p:graphicFrame>
    </p:spTree>
    <p:extLst>
      <p:ext uri="{BB962C8B-B14F-4D97-AF65-F5344CB8AC3E}">
        <p14:creationId xmlns:p14="http://schemas.microsoft.com/office/powerpoint/2010/main" val="1569711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3F99A1-3AEC-42ED-974B-A7BD32ABA13E}"/>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B9241897-2571-4B73-B1A6-F16DE76970BD}"/>
              </a:ext>
            </a:extLst>
          </p:cNvPr>
          <p:cNvSpPr>
            <a:spLocks noGrp="1"/>
          </p:cNvSpPr>
          <p:nvPr>
            <p:ph idx="1"/>
          </p:nvPr>
        </p:nvSpPr>
        <p:spPr/>
        <p:txBody>
          <a:bodyPr/>
          <a:lstStyle/>
          <a:p>
            <a:endParaRPr lang="hu-HU"/>
          </a:p>
        </p:txBody>
      </p:sp>
      <p:pic>
        <p:nvPicPr>
          <p:cNvPr id="4" name="Kép 3">
            <a:extLst>
              <a:ext uri="{FF2B5EF4-FFF2-40B4-BE49-F238E27FC236}">
                <a16:creationId xmlns:a16="http://schemas.microsoft.com/office/drawing/2014/main" id="{4D603E45-9BB6-4F72-B727-4287D185AC94}"/>
              </a:ext>
            </a:extLst>
          </p:cNvPr>
          <p:cNvPicPr>
            <a:picLocks noChangeAspect="1"/>
          </p:cNvPicPr>
          <p:nvPr/>
        </p:nvPicPr>
        <p:blipFill rotWithShape="1">
          <a:blip r:embed="rId2"/>
          <a:srcRect r="8611"/>
          <a:stretch/>
        </p:blipFill>
        <p:spPr>
          <a:xfrm>
            <a:off x="0" y="1263205"/>
            <a:ext cx="12191818" cy="4739661"/>
          </a:xfrm>
          <a:prstGeom prst="rect">
            <a:avLst/>
          </a:prstGeom>
        </p:spPr>
      </p:pic>
    </p:spTree>
    <p:extLst>
      <p:ext uri="{BB962C8B-B14F-4D97-AF65-F5344CB8AC3E}">
        <p14:creationId xmlns:p14="http://schemas.microsoft.com/office/powerpoint/2010/main" val="102637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CA61FF-44EF-4FCF-AE3A-45C6306A20E4}"/>
              </a:ext>
            </a:extLst>
          </p:cNvPr>
          <p:cNvSpPr>
            <a:spLocks noGrp="1"/>
          </p:cNvSpPr>
          <p:nvPr>
            <p:ph type="title"/>
          </p:nvPr>
        </p:nvSpPr>
        <p:spPr/>
        <p:txBody>
          <a:bodyPr/>
          <a:lstStyle/>
          <a:p>
            <a:r>
              <a:rPr lang="en-US" dirty="0"/>
              <a:t>When it is </a:t>
            </a:r>
            <a:r>
              <a:rPr lang="en-GB" dirty="0"/>
              <a:t>necessary</a:t>
            </a:r>
            <a:r>
              <a:rPr lang="en-US" dirty="0"/>
              <a:t>?</a:t>
            </a:r>
          </a:p>
        </p:txBody>
      </p:sp>
      <p:sp>
        <p:nvSpPr>
          <p:cNvPr id="3" name="Tartalom helye 2">
            <a:extLst>
              <a:ext uri="{FF2B5EF4-FFF2-40B4-BE49-F238E27FC236}">
                <a16:creationId xmlns:a16="http://schemas.microsoft.com/office/drawing/2014/main" id="{263DA212-CBA3-4C10-8927-52E10D943B1E}"/>
              </a:ext>
            </a:extLst>
          </p:cNvPr>
          <p:cNvSpPr>
            <a:spLocks noGrp="1"/>
          </p:cNvSpPr>
          <p:nvPr>
            <p:ph idx="1"/>
          </p:nvPr>
        </p:nvSpPr>
        <p:spPr>
          <a:xfrm>
            <a:off x="1132398" y="1833575"/>
            <a:ext cx="4338099" cy="4869373"/>
          </a:xfrm>
        </p:spPr>
        <p:txBody>
          <a:bodyPr>
            <a:normAutofit/>
          </a:bodyPr>
          <a:lstStyle/>
          <a:p>
            <a:pPr marL="0" indent="0">
              <a:buNone/>
            </a:pPr>
            <a:r>
              <a:rPr lang="en-US" b="1"/>
              <a:t>1. </a:t>
            </a:r>
            <a:r>
              <a:rPr lang="en-US"/>
              <a:t>anti-competitive agreements</a:t>
            </a:r>
          </a:p>
          <a:p>
            <a:pPr marL="0" indent="0">
              <a:buNone/>
            </a:pPr>
            <a:endParaRPr lang="en-US"/>
          </a:p>
          <a:p>
            <a:pPr marL="0" indent="0">
              <a:buNone/>
            </a:pPr>
            <a:endParaRPr lang="en-US"/>
          </a:p>
          <a:p>
            <a:pPr marL="0" indent="0">
              <a:buNone/>
            </a:pPr>
            <a:r>
              <a:rPr lang="en-US" b="1"/>
              <a:t>2. </a:t>
            </a:r>
            <a:r>
              <a:rPr lang="en-US"/>
              <a:t>abuse of substantial market power</a:t>
            </a:r>
          </a:p>
          <a:p>
            <a:pPr marL="0" indent="0">
              <a:buNone/>
            </a:pPr>
            <a:r>
              <a:rPr lang="en-US" b="1"/>
              <a:t>3. </a:t>
            </a:r>
            <a:r>
              <a:rPr lang="en-US"/>
              <a:t>mergers</a:t>
            </a:r>
          </a:p>
          <a:p>
            <a:pPr marL="0" indent="0">
              <a:buNone/>
            </a:pPr>
            <a:r>
              <a:rPr lang="en-US" b="1"/>
              <a:t>4. </a:t>
            </a:r>
            <a:r>
              <a:rPr lang="en-US"/>
              <a:t>public restrictions of competition</a:t>
            </a:r>
          </a:p>
          <a:p>
            <a:pPr marL="0" indent="0">
              <a:buNone/>
            </a:pPr>
            <a:r>
              <a:rPr lang="en-US" b="1"/>
              <a:t>5. </a:t>
            </a:r>
            <a:r>
              <a:rPr lang="en-US"/>
              <a:t>state aid</a:t>
            </a:r>
            <a:endParaRPr lang="en-US" dirty="0"/>
          </a:p>
        </p:txBody>
      </p:sp>
      <p:sp>
        <p:nvSpPr>
          <p:cNvPr id="4" name="Tartalom helye 2">
            <a:extLst>
              <a:ext uri="{FF2B5EF4-FFF2-40B4-BE49-F238E27FC236}">
                <a16:creationId xmlns:a16="http://schemas.microsoft.com/office/drawing/2014/main" id="{AB7D0D47-2CFF-4A50-AF02-5157A8794AE1}"/>
              </a:ext>
            </a:extLst>
          </p:cNvPr>
          <p:cNvSpPr txBox="1">
            <a:spLocks/>
          </p:cNvSpPr>
          <p:nvPr/>
        </p:nvSpPr>
        <p:spPr>
          <a:xfrm>
            <a:off x="6096000" y="1695464"/>
            <a:ext cx="57116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b="1" dirty="0"/>
              <a:t>1.a. </a:t>
            </a:r>
            <a:r>
              <a:rPr lang="en-US" dirty="0"/>
              <a:t>restricting competition or effect on trade between MSs (Art. 101(1))</a:t>
            </a:r>
          </a:p>
          <a:p>
            <a:pPr marL="0" indent="0">
              <a:spcBef>
                <a:spcPts val="1200"/>
              </a:spcBef>
              <a:buNone/>
            </a:pPr>
            <a:r>
              <a:rPr lang="en-US" b="1" dirty="0"/>
              <a:t>1.b. </a:t>
            </a:r>
            <a:r>
              <a:rPr lang="en-US" dirty="0"/>
              <a:t>substantially eliminate competition(Art.101(3)b)</a:t>
            </a:r>
          </a:p>
          <a:p>
            <a:pPr marL="0" indent="0">
              <a:spcBef>
                <a:spcPts val="1200"/>
              </a:spcBef>
              <a:buNone/>
            </a:pPr>
            <a:r>
              <a:rPr lang="en-US" b="1" dirty="0"/>
              <a:t>1.c. </a:t>
            </a:r>
            <a:r>
              <a:rPr lang="en-US" dirty="0"/>
              <a:t>block exemptions</a:t>
            </a:r>
          </a:p>
          <a:p>
            <a:pPr marL="0" indent="0">
              <a:spcBef>
                <a:spcPts val="1200"/>
              </a:spcBef>
              <a:buNone/>
            </a:pPr>
            <a:r>
              <a:rPr lang="en-US" b="1" dirty="0"/>
              <a:t>2. </a:t>
            </a:r>
            <a:r>
              <a:rPr lang="en-US" dirty="0"/>
              <a:t>dominant position (Art.102)</a:t>
            </a:r>
          </a:p>
          <a:p>
            <a:pPr marL="0" indent="0">
              <a:spcBef>
                <a:spcPts val="1200"/>
              </a:spcBef>
              <a:buNone/>
            </a:pPr>
            <a:r>
              <a:rPr lang="en-US" b="1" dirty="0"/>
              <a:t>3. </a:t>
            </a:r>
            <a:r>
              <a:rPr lang="en-US" dirty="0"/>
              <a:t>significantly impede effective competition</a:t>
            </a:r>
          </a:p>
        </p:txBody>
      </p:sp>
      <p:cxnSp>
        <p:nvCxnSpPr>
          <p:cNvPr id="6" name="Egyenes összekötő nyíllal 5">
            <a:extLst>
              <a:ext uri="{FF2B5EF4-FFF2-40B4-BE49-F238E27FC236}">
                <a16:creationId xmlns:a16="http://schemas.microsoft.com/office/drawing/2014/main" id="{441AF8E7-1135-490A-B2A7-8DB6851D78E8}"/>
              </a:ext>
            </a:extLst>
          </p:cNvPr>
          <p:cNvCxnSpPr>
            <a:cxnSpLocks/>
          </p:cNvCxnSpPr>
          <p:nvPr/>
        </p:nvCxnSpPr>
        <p:spPr>
          <a:xfrm>
            <a:off x="4086970" y="2051437"/>
            <a:ext cx="208489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a:extLst>
              <a:ext uri="{FF2B5EF4-FFF2-40B4-BE49-F238E27FC236}">
                <a16:creationId xmlns:a16="http://schemas.microsoft.com/office/drawing/2014/main" id="{12396053-C4FF-4E3F-80F2-59093434F2D6}"/>
              </a:ext>
            </a:extLst>
          </p:cNvPr>
          <p:cNvCxnSpPr>
            <a:cxnSpLocks/>
          </p:cNvCxnSpPr>
          <p:nvPr/>
        </p:nvCxnSpPr>
        <p:spPr>
          <a:xfrm>
            <a:off x="4079019" y="2067339"/>
            <a:ext cx="2085894" cy="7871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a:extLst>
              <a:ext uri="{FF2B5EF4-FFF2-40B4-BE49-F238E27FC236}">
                <a16:creationId xmlns:a16="http://schemas.microsoft.com/office/drawing/2014/main" id="{F02707F0-68D4-4AE5-99CD-2E9725846120}"/>
              </a:ext>
            </a:extLst>
          </p:cNvPr>
          <p:cNvCxnSpPr>
            <a:cxnSpLocks/>
          </p:cNvCxnSpPr>
          <p:nvPr/>
        </p:nvCxnSpPr>
        <p:spPr>
          <a:xfrm>
            <a:off x="4086970" y="2067340"/>
            <a:ext cx="2077943" cy="16888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a:extLst>
              <a:ext uri="{FF2B5EF4-FFF2-40B4-BE49-F238E27FC236}">
                <a16:creationId xmlns:a16="http://schemas.microsoft.com/office/drawing/2014/main" id="{669D863F-DDC8-446D-8701-5755792F0EFE}"/>
              </a:ext>
            </a:extLst>
          </p:cNvPr>
          <p:cNvCxnSpPr>
            <a:cxnSpLocks/>
          </p:cNvCxnSpPr>
          <p:nvPr/>
        </p:nvCxnSpPr>
        <p:spPr>
          <a:xfrm>
            <a:off x="4354664" y="4268262"/>
            <a:ext cx="181554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a:extLst>
              <a:ext uri="{FF2B5EF4-FFF2-40B4-BE49-F238E27FC236}">
                <a16:creationId xmlns:a16="http://schemas.microsoft.com/office/drawing/2014/main" id="{D54D5558-6A90-40EA-B328-16DE84BED905}"/>
              </a:ext>
            </a:extLst>
          </p:cNvPr>
          <p:cNvCxnSpPr/>
          <p:nvPr/>
        </p:nvCxnSpPr>
        <p:spPr>
          <a:xfrm>
            <a:off x="2927736" y="4850295"/>
            <a:ext cx="324413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6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106C59-F0DC-488C-BEBE-932FD069C471}"/>
              </a:ext>
            </a:extLst>
          </p:cNvPr>
          <p:cNvSpPr>
            <a:spLocks noGrp="1"/>
          </p:cNvSpPr>
          <p:nvPr>
            <p:ph type="title"/>
          </p:nvPr>
        </p:nvSpPr>
        <p:spPr/>
        <p:txBody>
          <a:bodyPr/>
          <a:lstStyle/>
          <a:p>
            <a:r>
              <a:rPr lang="en-US" dirty="0"/>
              <a:t>Gatekeepers</a:t>
            </a:r>
          </a:p>
        </p:txBody>
      </p:sp>
      <p:pic>
        <p:nvPicPr>
          <p:cNvPr id="4" name="Kép 3">
            <a:extLst>
              <a:ext uri="{FF2B5EF4-FFF2-40B4-BE49-F238E27FC236}">
                <a16:creationId xmlns:a16="http://schemas.microsoft.com/office/drawing/2014/main" id="{F0903C9F-AB9C-4FF1-AD00-D500CAF0D220}"/>
              </a:ext>
            </a:extLst>
          </p:cNvPr>
          <p:cNvPicPr>
            <a:picLocks noChangeAspect="1"/>
          </p:cNvPicPr>
          <p:nvPr/>
        </p:nvPicPr>
        <p:blipFill>
          <a:blip r:embed="rId2"/>
          <a:stretch>
            <a:fillRect/>
          </a:stretch>
        </p:blipFill>
        <p:spPr>
          <a:xfrm>
            <a:off x="1397000" y="1355725"/>
            <a:ext cx="9398000" cy="5223911"/>
          </a:xfrm>
          <a:prstGeom prst="rect">
            <a:avLst/>
          </a:prstGeom>
        </p:spPr>
      </p:pic>
      <p:cxnSp>
        <p:nvCxnSpPr>
          <p:cNvPr id="6" name="Egyenes összekötő 5">
            <a:extLst>
              <a:ext uri="{FF2B5EF4-FFF2-40B4-BE49-F238E27FC236}">
                <a16:creationId xmlns:a16="http://schemas.microsoft.com/office/drawing/2014/main" id="{2BF83428-9D8D-4F55-B40E-8720CD01A335}"/>
              </a:ext>
            </a:extLst>
          </p:cNvPr>
          <p:cNvCxnSpPr/>
          <p:nvPr/>
        </p:nvCxnSpPr>
        <p:spPr>
          <a:xfrm>
            <a:off x="2726267" y="3733800"/>
            <a:ext cx="14901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id="{746FD3AD-0557-4922-AD31-155539F3C1D6}"/>
              </a:ext>
            </a:extLst>
          </p:cNvPr>
          <p:cNvCxnSpPr>
            <a:cxnSpLocks/>
          </p:cNvCxnSpPr>
          <p:nvPr/>
        </p:nvCxnSpPr>
        <p:spPr>
          <a:xfrm>
            <a:off x="5595490" y="4844236"/>
            <a:ext cx="388261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Ív 8">
            <a:extLst>
              <a:ext uri="{FF2B5EF4-FFF2-40B4-BE49-F238E27FC236}">
                <a16:creationId xmlns:a16="http://schemas.microsoft.com/office/drawing/2014/main" id="{0375C7D3-5E33-423B-B63C-3EB5B93D3751}"/>
              </a:ext>
            </a:extLst>
          </p:cNvPr>
          <p:cNvSpPr/>
          <p:nvPr/>
        </p:nvSpPr>
        <p:spPr>
          <a:xfrm rot="13860745">
            <a:off x="1155957" y="3313560"/>
            <a:ext cx="1930540" cy="1681610"/>
          </a:xfrm>
          <a:prstGeom prst="arc">
            <a:avLst/>
          </a:prstGeom>
          <a:ln w="38100">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0" name="Ív 9">
            <a:extLst>
              <a:ext uri="{FF2B5EF4-FFF2-40B4-BE49-F238E27FC236}">
                <a16:creationId xmlns:a16="http://schemas.microsoft.com/office/drawing/2014/main" id="{23CB3F71-4B70-4F1E-87C9-C6947CF8542D}"/>
              </a:ext>
            </a:extLst>
          </p:cNvPr>
          <p:cNvSpPr/>
          <p:nvPr/>
        </p:nvSpPr>
        <p:spPr>
          <a:xfrm rot="13860745">
            <a:off x="1012277" y="3683588"/>
            <a:ext cx="2615178" cy="2116792"/>
          </a:xfrm>
          <a:prstGeom prst="arc">
            <a:avLst/>
          </a:prstGeom>
          <a:ln w="3810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2" name="Ív 11">
            <a:extLst>
              <a:ext uri="{FF2B5EF4-FFF2-40B4-BE49-F238E27FC236}">
                <a16:creationId xmlns:a16="http://schemas.microsoft.com/office/drawing/2014/main" id="{0EE62B2F-B792-4E04-BABD-3B5F545519C7}"/>
              </a:ext>
            </a:extLst>
          </p:cNvPr>
          <p:cNvSpPr/>
          <p:nvPr/>
        </p:nvSpPr>
        <p:spPr>
          <a:xfrm rot="13860745">
            <a:off x="988832" y="3924163"/>
            <a:ext cx="3130666" cy="2658468"/>
          </a:xfrm>
          <a:prstGeom prst="arc">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cxnSp>
        <p:nvCxnSpPr>
          <p:cNvPr id="15" name="Egyenes összekötő 14">
            <a:extLst>
              <a:ext uri="{FF2B5EF4-FFF2-40B4-BE49-F238E27FC236}">
                <a16:creationId xmlns:a16="http://schemas.microsoft.com/office/drawing/2014/main" id="{4DF5032F-30E9-4C88-83AD-2E184317D00F}"/>
              </a:ext>
            </a:extLst>
          </p:cNvPr>
          <p:cNvCxnSpPr>
            <a:cxnSpLocks/>
          </p:cNvCxnSpPr>
          <p:nvPr/>
        </p:nvCxnSpPr>
        <p:spPr>
          <a:xfrm>
            <a:off x="9398977" y="5594513"/>
            <a:ext cx="146245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Egyenes összekötő 16">
            <a:extLst>
              <a:ext uri="{FF2B5EF4-FFF2-40B4-BE49-F238E27FC236}">
                <a16:creationId xmlns:a16="http://schemas.microsoft.com/office/drawing/2014/main" id="{3D59E32C-2127-477D-A8F5-2A5ACFBD9545}"/>
              </a:ext>
            </a:extLst>
          </p:cNvPr>
          <p:cNvCxnSpPr>
            <a:cxnSpLocks/>
          </p:cNvCxnSpPr>
          <p:nvPr/>
        </p:nvCxnSpPr>
        <p:spPr>
          <a:xfrm>
            <a:off x="1919618" y="5790874"/>
            <a:ext cx="41763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Egyenes összekötő 18">
            <a:extLst>
              <a:ext uri="{FF2B5EF4-FFF2-40B4-BE49-F238E27FC236}">
                <a16:creationId xmlns:a16="http://schemas.microsoft.com/office/drawing/2014/main" id="{B09D9CD2-4319-4A9D-A305-0473DB069256}"/>
              </a:ext>
            </a:extLst>
          </p:cNvPr>
          <p:cNvCxnSpPr>
            <a:cxnSpLocks/>
          </p:cNvCxnSpPr>
          <p:nvPr/>
        </p:nvCxnSpPr>
        <p:spPr>
          <a:xfrm>
            <a:off x="6474069" y="5805202"/>
            <a:ext cx="30040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a:extLst>
              <a:ext uri="{FF2B5EF4-FFF2-40B4-BE49-F238E27FC236}">
                <a16:creationId xmlns:a16="http://schemas.microsoft.com/office/drawing/2014/main" id="{34EEBF5D-B988-4B89-A1AC-7B668F7F8A6A}"/>
              </a:ext>
            </a:extLst>
          </p:cNvPr>
          <p:cNvCxnSpPr>
            <a:cxnSpLocks/>
          </p:cNvCxnSpPr>
          <p:nvPr/>
        </p:nvCxnSpPr>
        <p:spPr>
          <a:xfrm>
            <a:off x="8584223" y="6309621"/>
            <a:ext cx="208963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7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D08C43-33B3-4B2C-B9A5-D7083A0116B4}"/>
              </a:ext>
            </a:extLst>
          </p:cNvPr>
          <p:cNvSpPr>
            <a:spLocks noGrp="1"/>
          </p:cNvSpPr>
          <p:nvPr>
            <p:ph type="title"/>
          </p:nvPr>
        </p:nvSpPr>
        <p:spPr>
          <a:xfrm>
            <a:off x="372533" y="475193"/>
            <a:ext cx="11218333" cy="1325563"/>
          </a:xfrm>
        </p:spPr>
        <p:txBody>
          <a:bodyPr>
            <a:normAutofit fontScale="90000"/>
          </a:bodyPr>
          <a:lstStyle/>
          <a:p>
            <a:pPr fontAlgn="t"/>
            <a:r>
              <a:rPr lang="en-US"/>
              <a:t>Article 2 of the DMA:</a:t>
            </a:r>
            <a:br>
              <a:rPr lang="en-US"/>
            </a:br>
            <a:r>
              <a:rPr lang="en-US"/>
              <a:t>(2) ‘core platform service’ means any of the following:</a:t>
            </a:r>
            <a:br>
              <a:rPr lang="en-US"/>
            </a:br>
            <a:endParaRPr lang="en-US"/>
          </a:p>
        </p:txBody>
      </p:sp>
      <p:graphicFrame>
        <p:nvGraphicFramePr>
          <p:cNvPr id="6" name="Tartalom helye 5">
            <a:extLst>
              <a:ext uri="{FF2B5EF4-FFF2-40B4-BE49-F238E27FC236}">
                <a16:creationId xmlns:a16="http://schemas.microsoft.com/office/drawing/2014/main" id="{970D4B60-93E8-432F-82B1-3F36F7338BF8}"/>
              </a:ext>
            </a:extLst>
          </p:cNvPr>
          <p:cNvGraphicFramePr>
            <a:graphicFrameLocks noGrp="1"/>
          </p:cNvGraphicFramePr>
          <p:nvPr>
            <p:ph idx="1"/>
            <p:extLst>
              <p:ext uri="{D42A27DB-BD31-4B8C-83A1-F6EECF244321}">
                <p14:modId xmlns:p14="http://schemas.microsoft.com/office/powerpoint/2010/main" val="667071964"/>
              </p:ext>
            </p:extLst>
          </p:nvPr>
        </p:nvGraphicFramePr>
        <p:xfrm>
          <a:off x="838200" y="1625600"/>
          <a:ext cx="10515600" cy="5025384"/>
        </p:xfrm>
        <a:graphic>
          <a:graphicData uri="http://schemas.openxmlformats.org/drawingml/2006/table">
            <a:tbl>
              <a:tblPr/>
              <a:tblGrid>
                <a:gridCol w="420624">
                  <a:extLst>
                    <a:ext uri="{9D8B030D-6E8A-4147-A177-3AD203B41FA5}">
                      <a16:colId xmlns:a16="http://schemas.microsoft.com/office/drawing/2014/main" val="1239356961"/>
                    </a:ext>
                  </a:extLst>
                </a:gridCol>
                <a:gridCol w="10094976">
                  <a:extLst>
                    <a:ext uri="{9D8B030D-6E8A-4147-A177-3AD203B41FA5}">
                      <a16:colId xmlns:a16="http://schemas.microsoft.com/office/drawing/2014/main" val="1095745055"/>
                    </a:ext>
                  </a:extLst>
                </a:gridCol>
              </a:tblGrid>
              <a:tr h="395816">
                <a:tc>
                  <a:txBody>
                    <a:bodyPr/>
                    <a:lstStyle/>
                    <a:p>
                      <a:pPr algn="just"/>
                      <a:r>
                        <a:rPr lang="en-US" sz="2400" noProof="0">
                          <a:effectLst/>
                        </a:rPr>
                        <a:t>(a)</a:t>
                      </a:r>
                    </a:p>
                  </a:txBody>
                  <a:tcPr marL="0" marR="0" marT="0" marB="0">
                    <a:lnL>
                      <a:noFill/>
                    </a:lnL>
                    <a:lnR>
                      <a:noFill/>
                    </a:lnR>
                    <a:lnT>
                      <a:noFill/>
                    </a:lnT>
                    <a:lnB>
                      <a:noFill/>
                    </a:lnB>
                    <a:solidFill>
                      <a:srgbClr val="FFFFFF"/>
                    </a:solidFill>
                  </a:tcPr>
                </a:tc>
                <a:tc>
                  <a:txBody>
                    <a:bodyPr/>
                    <a:lstStyle/>
                    <a:p>
                      <a:pPr algn="just"/>
                      <a:r>
                        <a:rPr lang="en-US" sz="2400" noProof="0">
                          <a:effectLst/>
                        </a:rPr>
                        <a:t>online intermediation services;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103525121"/>
                  </a:ext>
                </a:extLst>
              </a:tr>
              <a:tr h="395816">
                <a:tc>
                  <a:txBody>
                    <a:bodyPr/>
                    <a:lstStyle/>
                    <a:p>
                      <a:pPr algn="just"/>
                      <a:r>
                        <a:rPr lang="en-US" sz="2400" noProof="0">
                          <a:effectLst/>
                        </a:rPr>
                        <a:t>(b)</a:t>
                      </a:r>
                    </a:p>
                  </a:txBody>
                  <a:tcPr marL="0" marR="0" marT="0" marB="0">
                    <a:lnL>
                      <a:noFill/>
                    </a:lnL>
                    <a:lnR>
                      <a:noFill/>
                    </a:lnR>
                    <a:lnT>
                      <a:noFill/>
                    </a:lnT>
                    <a:lnB>
                      <a:noFill/>
                    </a:lnB>
                    <a:solidFill>
                      <a:srgbClr val="FFFFFF"/>
                    </a:solidFill>
                  </a:tcPr>
                </a:tc>
                <a:tc>
                  <a:txBody>
                    <a:bodyPr/>
                    <a:lstStyle/>
                    <a:p>
                      <a:pPr algn="just"/>
                      <a:r>
                        <a:rPr lang="en-US" sz="2400" noProof="0">
                          <a:effectLst/>
                        </a:rPr>
                        <a:t>online search engines;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428349183"/>
                  </a:ext>
                </a:extLst>
              </a:tr>
              <a:tr h="395816">
                <a:tc>
                  <a:txBody>
                    <a:bodyPr/>
                    <a:lstStyle/>
                    <a:p>
                      <a:pPr algn="just"/>
                      <a:r>
                        <a:rPr lang="en-US" sz="2400" noProof="0">
                          <a:effectLst/>
                        </a:rPr>
                        <a:t>(c)</a:t>
                      </a:r>
                    </a:p>
                  </a:txBody>
                  <a:tcPr marL="0" marR="0" marT="0" marB="0">
                    <a:lnL>
                      <a:noFill/>
                    </a:lnL>
                    <a:lnR>
                      <a:noFill/>
                    </a:lnR>
                    <a:lnT>
                      <a:noFill/>
                    </a:lnT>
                    <a:lnB>
                      <a:noFill/>
                    </a:lnB>
                    <a:solidFill>
                      <a:srgbClr val="FFFFFF"/>
                    </a:solidFill>
                  </a:tcPr>
                </a:tc>
                <a:tc>
                  <a:txBody>
                    <a:bodyPr/>
                    <a:lstStyle/>
                    <a:p>
                      <a:pPr algn="just"/>
                      <a:r>
                        <a:rPr lang="en-US" sz="2400" noProof="0">
                          <a:effectLst/>
                        </a:rPr>
                        <a:t>online social networking services;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094080162"/>
                  </a:ext>
                </a:extLst>
              </a:tr>
              <a:tr h="395816">
                <a:tc>
                  <a:txBody>
                    <a:bodyPr/>
                    <a:lstStyle/>
                    <a:p>
                      <a:pPr algn="just"/>
                      <a:r>
                        <a:rPr lang="en-US" sz="2400" noProof="0">
                          <a:effectLst/>
                        </a:rPr>
                        <a:t>(d)</a:t>
                      </a:r>
                    </a:p>
                  </a:txBody>
                  <a:tcPr marL="0" marR="0" marT="0" marB="0">
                    <a:lnL>
                      <a:noFill/>
                    </a:lnL>
                    <a:lnR>
                      <a:noFill/>
                    </a:lnR>
                    <a:lnT>
                      <a:noFill/>
                    </a:lnT>
                    <a:lnB>
                      <a:noFill/>
                    </a:lnB>
                    <a:solidFill>
                      <a:srgbClr val="FFFFFF"/>
                    </a:solidFill>
                  </a:tcPr>
                </a:tc>
                <a:tc>
                  <a:txBody>
                    <a:bodyPr/>
                    <a:lstStyle/>
                    <a:p>
                      <a:pPr algn="just"/>
                      <a:r>
                        <a:rPr lang="en-US" sz="2400" noProof="0">
                          <a:effectLst/>
                        </a:rPr>
                        <a:t>video-sharing platform services;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273446314"/>
                  </a:ext>
                </a:extLst>
              </a:tr>
              <a:tr h="395816">
                <a:tc>
                  <a:txBody>
                    <a:bodyPr/>
                    <a:lstStyle/>
                    <a:p>
                      <a:pPr algn="just"/>
                      <a:r>
                        <a:rPr lang="en-US" sz="2400" noProof="0">
                          <a:effectLst/>
                        </a:rPr>
                        <a:t>(e)</a:t>
                      </a:r>
                    </a:p>
                  </a:txBody>
                  <a:tcPr marL="0" marR="0" marT="0" marB="0">
                    <a:lnL>
                      <a:noFill/>
                    </a:lnL>
                    <a:lnR>
                      <a:noFill/>
                    </a:lnR>
                    <a:lnT>
                      <a:noFill/>
                    </a:lnT>
                    <a:lnB>
                      <a:noFill/>
                    </a:lnB>
                    <a:solidFill>
                      <a:srgbClr val="FFFFFF"/>
                    </a:solidFill>
                  </a:tcPr>
                </a:tc>
                <a:tc>
                  <a:txBody>
                    <a:bodyPr/>
                    <a:lstStyle/>
                    <a:p>
                      <a:pPr algn="just"/>
                      <a:r>
                        <a:rPr lang="en-US" sz="2400" noProof="0">
                          <a:effectLst/>
                        </a:rPr>
                        <a:t>number-independent interpersonal communications services;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399029002"/>
                  </a:ext>
                </a:extLst>
              </a:tr>
              <a:tr h="395816">
                <a:tc>
                  <a:txBody>
                    <a:bodyPr/>
                    <a:lstStyle/>
                    <a:p>
                      <a:pPr algn="just"/>
                      <a:r>
                        <a:rPr lang="en-US" sz="2400" noProof="0">
                          <a:effectLst/>
                        </a:rPr>
                        <a:t>(f)</a:t>
                      </a:r>
                    </a:p>
                  </a:txBody>
                  <a:tcPr marL="0" marR="0" marT="0" marB="0">
                    <a:lnL>
                      <a:noFill/>
                    </a:lnL>
                    <a:lnR>
                      <a:noFill/>
                    </a:lnR>
                    <a:lnT>
                      <a:noFill/>
                    </a:lnT>
                    <a:lnB>
                      <a:noFill/>
                    </a:lnB>
                    <a:solidFill>
                      <a:srgbClr val="FFFFFF"/>
                    </a:solidFill>
                  </a:tcPr>
                </a:tc>
                <a:tc>
                  <a:txBody>
                    <a:bodyPr/>
                    <a:lstStyle/>
                    <a:p>
                      <a:pPr algn="just"/>
                      <a:r>
                        <a:rPr lang="en-US" sz="2400" noProof="0">
                          <a:effectLst/>
                        </a:rPr>
                        <a:t>operating systems;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47159831"/>
                  </a:ext>
                </a:extLst>
              </a:tr>
              <a:tr h="395816">
                <a:tc>
                  <a:txBody>
                    <a:bodyPr/>
                    <a:lstStyle/>
                    <a:p>
                      <a:pPr algn="just"/>
                      <a:r>
                        <a:rPr lang="en-US" sz="2400" noProof="0">
                          <a:effectLst/>
                        </a:rPr>
                        <a:t>(g)</a:t>
                      </a:r>
                    </a:p>
                  </a:txBody>
                  <a:tcPr marL="0" marR="0" marT="0" marB="0">
                    <a:lnL>
                      <a:noFill/>
                    </a:lnL>
                    <a:lnR>
                      <a:noFill/>
                    </a:lnR>
                    <a:lnT>
                      <a:noFill/>
                    </a:lnT>
                    <a:lnB>
                      <a:noFill/>
                    </a:lnB>
                    <a:solidFill>
                      <a:srgbClr val="FFFFFF"/>
                    </a:solidFill>
                  </a:tcPr>
                </a:tc>
                <a:tc>
                  <a:txBody>
                    <a:bodyPr/>
                    <a:lstStyle/>
                    <a:p>
                      <a:pPr algn="just"/>
                      <a:r>
                        <a:rPr lang="en-US" sz="2400" noProof="0">
                          <a:effectLst/>
                        </a:rPr>
                        <a:t>web browsers;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002121710"/>
                  </a:ext>
                </a:extLst>
              </a:tr>
              <a:tr h="395816">
                <a:tc>
                  <a:txBody>
                    <a:bodyPr/>
                    <a:lstStyle/>
                    <a:p>
                      <a:pPr algn="just"/>
                      <a:r>
                        <a:rPr lang="en-US" sz="2400" noProof="0">
                          <a:effectLst/>
                        </a:rPr>
                        <a:t>(h)</a:t>
                      </a:r>
                    </a:p>
                  </a:txBody>
                  <a:tcPr marL="0" marR="0" marT="0" marB="0">
                    <a:lnL>
                      <a:noFill/>
                    </a:lnL>
                    <a:lnR>
                      <a:noFill/>
                    </a:lnR>
                    <a:lnT>
                      <a:noFill/>
                    </a:lnT>
                    <a:lnB>
                      <a:noFill/>
                    </a:lnB>
                    <a:solidFill>
                      <a:srgbClr val="FFFFFF"/>
                    </a:solidFill>
                  </a:tcPr>
                </a:tc>
                <a:tc>
                  <a:txBody>
                    <a:bodyPr/>
                    <a:lstStyle/>
                    <a:p>
                      <a:pPr algn="just"/>
                      <a:r>
                        <a:rPr lang="en-US" sz="2400" noProof="0">
                          <a:effectLst/>
                        </a:rPr>
                        <a:t>virtual assistants;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258549907"/>
                  </a:ext>
                </a:extLst>
              </a:tr>
              <a:tr h="395816">
                <a:tc>
                  <a:txBody>
                    <a:bodyPr/>
                    <a:lstStyle/>
                    <a:p>
                      <a:pPr algn="just"/>
                      <a:r>
                        <a:rPr lang="en-US" sz="2400" noProof="0">
                          <a:effectLst/>
                        </a:rPr>
                        <a:t>(i)</a:t>
                      </a:r>
                    </a:p>
                  </a:txBody>
                  <a:tcPr marL="0" marR="0" marT="0" marB="0">
                    <a:lnL>
                      <a:noFill/>
                    </a:lnL>
                    <a:lnR>
                      <a:noFill/>
                    </a:lnR>
                    <a:lnT>
                      <a:noFill/>
                    </a:lnT>
                    <a:lnB>
                      <a:noFill/>
                    </a:lnB>
                    <a:solidFill>
                      <a:srgbClr val="FFFFFF"/>
                    </a:solidFill>
                  </a:tcPr>
                </a:tc>
                <a:tc>
                  <a:txBody>
                    <a:bodyPr/>
                    <a:lstStyle/>
                    <a:p>
                      <a:pPr algn="just"/>
                      <a:r>
                        <a:rPr lang="en-US" sz="2400" noProof="0">
                          <a:effectLst/>
                        </a:rPr>
                        <a:t>cloud computing services;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90519105"/>
                  </a:ext>
                </a:extLst>
              </a:tr>
              <a:tr h="1187452">
                <a:tc>
                  <a:txBody>
                    <a:bodyPr/>
                    <a:lstStyle/>
                    <a:p>
                      <a:pPr algn="just"/>
                      <a:r>
                        <a:rPr lang="en-US" sz="2400" noProof="0">
                          <a:effectLst/>
                        </a:rPr>
                        <a:t>(j)</a:t>
                      </a:r>
                    </a:p>
                  </a:txBody>
                  <a:tcPr marL="0" marR="0" marT="0" marB="0">
                    <a:lnL>
                      <a:noFill/>
                    </a:lnL>
                    <a:lnR>
                      <a:noFill/>
                    </a:lnR>
                    <a:lnT>
                      <a:noFill/>
                    </a:lnT>
                    <a:lnB>
                      <a:noFill/>
                    </a:lnB>
                    <a:solidFill>
                      <a:srgbClr val="FFFFFF"/>
                    </a:solidFill>
                  </a:tcPr>
                </a:tc>
                <a:tc>
                  <a:txBody>
                    <a:bodyPr/>
                    <a:lstStyle/>
                    <a:p>
                      <a:pPr algn="just"/>
                      <a:r>
                        <a:rPr lang="en-US" sz="2400" noProof="0" dirty="0">
                          <a:effectLst/>
                        </a:rPr>
                        <a:t>online advertising services, including any advertising networks, advertising exchanges and any other advertising intermediation services, provided by an undertaking that provides any of the core platform services listed in points (a) to (</a:t>
                      </a:r>
                      <a:r>
                        <a:rPr lang="en-US" sz="2400" noProof="0" dirty="0" err="1">
                          <a:effectLst/>
                        </a:rPr>
                        <a:t>i</a:t>
                      </a:r>
                      <a:r>
                        <a:rPr lang="en-US" sz="2400" noProof="0" dirty="0">
                          <a:effectLst/>
                        </a:rPr>
                        <a:t>);</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534029330"/>
                  </a:ext>
                </a:extLst>
              </a:tr>
            </a:tbl>
          </a:graphicData>
        </a:graphic>
      </p:graphicFrame>
      <p:sp>
        <p:nvSpPr>
          <p:cNvPr id="7" name="Rectangle 1">
            <a:extLst>
              <a:ext uri="{FF2B5EF4-FFF2-40B4-BE49-F238E27FC236}">
                <a16:creationId xmlns:a16="http://schemas.microsoft.com/office/drawing/2014/main" id="{714B64BB-BDDC-4112-91CA-27A447C9F403}"/>
              </a:ext>
            </a:extLst>
          </p:cNvPr>
          <p:cNvSpPr>
            <a:spLocks noChangeArrowheads="1"/>
          </p:cNvSpPr>
          <p:nvPr/>
        </p:nvSpPr>
        <p:spPr bwMode="auto">
          <a:xfrm>
            <a:off x="0" y="-36549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hu-HU" sz="1800" b="0" i="0" u="none" strike="noStrike" cap="none" normalizeH="0" baseline="0">
                <a:ln>
                  <a:noFill/>
                </a:ln>
                <a:solidFill>
                  <a:schemeClr val="tx1"/>
                </a:solidFill>
                <a:effectLst/>
                <a:latin typeface="Arial" panose="020B0604020202020204" pitchFamily="34" charset="0"/>
              </a:rPr>
            </a:br>
            <a:endParaRPr kumimoji="0" lang="en-US" altLang="hu-H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709472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4ACD542C-AF97-4FA9-BA53-7DB7195156EA}"/>
              </a:ext>
            </a:extLst>
          </p:cNvPr>
          <p:cNvPicPr>
            <a:picLocks noChangeAspect="1"/>
          </p:cNvPicPr>
          <p:nvPr/>
        </p:nvPicPr>
        <p:blipFill>
          <a:blip r:embed="rId2"/>
          <a:stretch>
            <a:fillRect/>
          </a:stretch>
        </p:blipFill>
        <p:spPr>
          <a:xfrm>
            <a:off x="1183389" y="194734"/>
            <a:ext cx="9146035" cy="5731933"/>
          </a:xfrm>
          <a:prstGeom prst="rect">
            <a:avLst/>
          </a:prstGeom>
        </p:spPr>
      </p:pic>
      <p:sp>
        <p:nvSpPr>
          <p:cNvPr id="7" name="Tartalom helye 6">
            <a:extLst>
              <a:ext uri="{FF2B5EF4-FFF2-40B4-BE49-F238E27FC236}">
                <a16:creationId xmlns:a16="http://schemas.microsoft.com/office/drawing/2014/main" id="{EC9611D6-09DF-4002-8CE1-9BC99541CED0}"/>
              </a:ext>
            </a:extLst>
          </p:cNvPr>
          <p:cNvSpPr>
            <a:spLocks noGrp="1"/>
          </p:cNvSpPr>
          <p:nvPr>
            <p:ph idx="1"/>
          </p:nvPr>
        </p:nvSpPr>
        <p:spPr>
          <a:xfrm>
            <a:off x="838200" y="6183312"/>
            <a:ext cx="10515600" cy="309563"/>
          </a:xfrm>
        </p:spPr>
        <p:txBody>
          <a:bodyPr>
            <a:normAutofit fontScale="62500" lnSpcReduction="20000"/>
          </a:bodyPr>
          <a:lstStyle/>
          <a:p>
            <a:r>
              <a:rPr lang="hu-HU" dirty="0">
                <a:hlinkClick r:id="rId3"/>
              </a:rPr>
              <a:t>https://digital-markets-act.ec.europa.eu/gatekeepers_en</a:t>
            </a:r>
            <a:r>
              <a:rPr lang="hu-HU" dirty="0"/>
              <a:t> </a:t>
            </a:r>
          </a:p>
        </p:txBody>
      </p:sp>
    </p:spTree>
    <p:extLst>
      <p:ext uri="{BB962C8B-B14F-4D97-AF65-F5344CB8AC3E}">
        <p14:creationId xmlns:p14="http://schemas.microsoft.com/office/powerpoint/2010/main" val="312040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DDFCD14-369F-4ED0-A91D-FCF0851EB071}"/>
              </a:ext>
            </a:extLst>
          </p:cNvPr>
          <p:cNvSpPr>
            <a:spLocks noGrp="1"/>
          </p:cNvSpPr>
          <p:nvPr>
            <p:ph type="title"/>
          </p:nvPr>
        </p:nvSpPr>
        <p:spPr/>
        <p:txBody>
          <a:bodyPr/>
          <a:lstStyle/>
          <a:p>
            <a:r>
              <a:rPr lang="en-US"/>
              <a:t>Gatekeepers obligations (Article 5-7)</a:t>
            </a:r>
          </a:p>
        </p:txBody>
      </p:sp>
      <p:graphicFrame>
        <p:nvGraphicFramePr>
          <p:cNvPr id="7" name="Tartalom helye 6">
            <a:extLst>
              <a:ext uri="{FF2B5EF4-FFF2-40B4-BE49-F238E27FC236}">
                <a16:creationId xmlns:a16="http://schemas.microsoft.com/office/drawing/2014/main" id="{39189EB8-BA9C-4ECE-9D49-879DD3569B6F}"/>
              </a:ext>
            </a:extLst>
          </p:cNvPr>
          <p:cNvGraphicFramePr>
            <a:graphicFrameLocks noGrp="1"/>
          </p:cNvGraphicFramePr>
          <p:nvPr>
            <p:ph idx="1"/>
            <p:extLst>
              <p:ext uri="{D42A27DB-BD31-4B8C-83A1-F6EECF244321}">
                <p14:modId xmlns:p14="http://schemas.microsoft.com/office/powerpoint/2010/main" val="3468582176"/>
              </p:ext>
            </p:extLst>
          </p:nvPr>
        </p:nvGraphicFramePr>
        <p:xfrm>
          <a:off x="397933" y="1690688"/>
          <a:ext cx="11201400" cy="4680747"/>
        </p:xfrm>
        <a:graphic>
          <a:graphicData uri="http://schemas.openxmlformats.org/drawingml/2006/table">
            <a:tbl>
              <a:tblPr firstRow="1" bandRow="1">
                <a:tableStyleId>{5C22544A-7EE6-4342-B048-85BDC9FD1C3A}</a:tableStyleId>
              </a:tblPr>
              <a:tblGrid>
                <a:gridCol w="2800350">
                  <a:extLst>
                    <a:ext uri="{9D8B030D-6E8A-4147-A177-3AD203B41FA5}">
                      <a16:colId xmlns:a16="http://schemas.microsoft.com/office/drawing/2014/main" val="2053120485"/>
                    </a:ext>
                  </a:extLst>
                </a:gridCol>
                <a:gridCol w="3363384">
                  <a:extLst>
                    <a:ext uri="{9D8B030D-6E8A-4147-A177-3AD203B41FA5}">
                      <a16:colId xmlns:a16="http://schemas.microsoft.com/office/drawing/2014/main" val="2747146571"/>
                    </a:ext>
                  </a:extLst>
                </a:gridCol>
                <a:gridCol w="2237316">
                  <a:extLst>
                    <a:ext uri="{9D8B030D-6E8A-4147-A177-3AD203B41FA5}">
                      <a16:colId xmlns:a16="http://schemas.microsoft.com/office/drawing/2014/main" val="978209100"/>
                    </a:ext>
                  </a:extLst>
                </a:gridCol>
                <a:gridCol w="2800350">
                  <a:extLst>
                    <a:ext uri="{9D8B030D-6E8A-4147-A177-3AD203B41FA5}">
                      <a16:colId xmlns:a16="http://schemas.microsoft.com/office/drawing/2014/main" val="3132489060"/>
                    </a:ext>
                  </a:extLst>
                </a:gridCol>
              </a:tblGrid>
              <a:tr h="578862">
                <a:tc>
                  <a:txBody>
                    <a:bodyPr/>
                    <a:lstStyle/>
                    <a:p>
                      <a:pPr algn="ctr" fontAlgn="t"/>
                      <a:r>
                        <a:rPr lang="en-US" sz="1800" b="1" i="0" u="none" strike="noStrike" noProof="0">
                          <a:solidFill>
                            <a:schemeClr val="bg1"/>
                          </a:solidFill>
                          <a:effectLst/>
                          <a:latin typeface="Calibri" panose="020F0502020204030204" pitchFamily="34" charset="0"/>
                        </a:rPr>
                        <a:t>Competition Law Case</a:t>
                      </a:r>
                    </a:p>
                  </a:txBody>
                  <a:tcPr marL="7620" marR="7620" marT="7620" marB="0" anchor="ctr">
                    <a:solidFill>
                      <a:schemeClr val="accent6">
                        <a:lumMod val="75000"/>
                      </a:schemeClr>
                    </a:solidFill>
                  </a:tcPr>
                </a:tc>
                <a:tc>
                  <a:txBody>
                    <a:bodyPr/>
                    <a:lstStyle/>
                    <a:p>
                      <a:pPr algn="ctr" fontAlgn="t"/>
                      <a:r>
                        <a:rPr lang="en-US" sz="1800" b="1" i="0" u="none" strike="noStrike" noProof="0">
                          <a:solidFill>
                            <a:schemeClr val="bg1"/>
                          </a:solidFill>
                          <a:effectLst/>
                          <a:latin typeface="Calibri" panose="020F0502020204030204" pitchFamily="34" charset="0"/>
                        </a:rPr>
                        <a:t>Issue in the Case</a:t>
                      </a:r>
                    </a:p>
                  </a:txBody>
                  <a:tcPr marL="7620" marR="7620" marT="7620" marB="0" anchor="ctr">
                    <a:solidFill>
                      <a:schemeClr val="accent6">
                        <a:lumMod val="75000"/>
                      </a:schemeClr>
                    </a:solidFill>
                  </a:tcPr>
                </a:tc>
                <a:tc>
                  <a:txBody>
                    <a:bodyPr/>
                    <a:lstStyle/>
                    <a:p>
                      <a:pPr algn="ctr" fontAlgn="t"/>
                      <a:r>
                        <a:rPr lang="en-US" sz="1800" b="1" i="0" u="none" strike="noStrike" noProof="0">
                          <a:solidFill>
                            <a:schemeClr val="bg1"/>
                          </a:solidFill>
                          <a:effectLst/>
                          <a:latin typeface="Calibri" panose="020F0502020204030204" pitchFamily="34" charset="0"/>
                        </a:rPr>
                        <a:t>Related DMA Article</a:t>
                      </a:r>
                    </a:p>
                  </a:txBody>
                  <a:tcPr marL="7620" marR="7620" marT="7620" marB="0" anchor="ctr">
                    <a:solidFill>
                      <a:schemeClr val="accent6">
                        <a:lumMod val="75000"/>
                      </a:schemeClr>
                    </a:solidFill>
                  </a:tcPr>
                </a:tc>
                <a:tc>
                  <a:txBody>
                    <a:bodyPr/>
                    <a:lstStyle/>
                    <a:p>
                      <a:pPr algn="ctr" fontAlgn="t"/>
                      <a:r>
                        <a:rPr lang="en-US" sz="1800" b="1" i="0" u="none" strike="noStrike" noProof="0">
                          <a:solidFill>
                            <a:schemeClr val="bg1"/>
                          </a:solidFill>
                          <a:effectLst/>
                          <a:latin typeface="Calibri" panose="020F0502020204030204" pitchFamily="34" charset="0"/>
                        </a:rPr>
                        <a:t>DMA Provision</a:t>
                      </a:r>
                    </a:p>
                  </a:txBody>
                  <a:tcPr marL="7620" marR="7620" marT="7620" marB="0" anchor="ctr">
                    <a:solidFill>
                      <a:schemeClr val="accent6">
                        <a:lumMod val="75000"/>
                      </a:schemeClr>
                    </a:solidFill>
                  </a:tcPr>
                </a:tc>
                <a:extLst>
                  <a:ext uri="{0D108BD9-81ED-4DB2-BD59-A6C34878D82A}">
                    <a16:rowId xmlns:a16="http://schemas.microsoft.com/office/drawing/2014/main" val="2346556588"/>
                  </a:ext>
                </a:extLst>
              </a:tr>
              <a:tr h="644929">
                <a:tc>
                  <a:txBody>
                    <a:bodyPr/>
                    <a:lstStyle/>
                    <a:p>
                      <a:pPr algn="ctr" fontAlgn="b"/>
                      <a:r>
                        <a:rPr lang="en-US" sz="1400" b="0" i="0" u="none" strike="noStrike" noProof="0">
                          <a:solidFill>
                            <a:srgbClr val="000000"/>
                          </a:solidFill>
                          <a:effectLst/>
                          <a:latin typeface="Calibri" panose="020F0502020204030204" pitchFamily="34" charset="0"/>
                        </a:rPr>
                        <a:t>Facebook (Meta) Bundling Case (Germany, 2019)</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Combining user data across services without consent</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5(2)</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Consent required for combining data across services</a:t>
                      </a:r>
                    </a:p>
                  </a:txBody>
                  <a:tcPr marL="7620" marR="7620" marT="7620" marB="0" anchor="ctr"/>
                </a:tc>
                <a:extLst>
                  <a:ext uri="{0D108BD9-81ED-4DB2-BD59-A6C34878D82A}">
                    <a16:rowId xmlns:a16="http://schemas.microsoft.com/office/drawing/2014/main" val="1563569567"/>
                  </a:ext>
                </a:extLst>
              </a:tr>
              <a:tr h="857377">
                <a:tc>
                  <a:txBody>
                    <a:bodyPr/>
                    <a:lstStyle/>
                    <a:p>
                      <a:pPr algn="ctr" fontAlgn="b"/>
                      <a:r>
                        <a:rPr lang="en-US" sz="1400" b="0" i="0" u="none" strike="noStrike" noProof="0">
                          <a:solidFill>
                            <a:srgbClr val="000000"/>
                          </a:solidFill>
                          <a:effectLst/>
                          <a:latin typeface="Calibri" panose="020F0502020204030204" pitchFamily="34" charset="0"/>
                        </a:rPr>
                        <a:t>Apple vs. Spotify (ongoing)</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Restrictions on app developers using or informing about alternative payment methods</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5(4)</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Gatekeepers must allow promotion and use of alternative channels</a:t>
                      </a:r>
                    </a:p>
                  </a:txBody>
                  <a:tcPr marL="7620" marR="7620" marT="7620" marB="0" anchor="ctr"/>
                </a:tc>
                <a:extLst>
                  <a:ext uri="{0D108BD9-81ED-4DB2-BD59-A6C34878D82A}">
                    <a16:rowId xmlns:a16="http://schemas.microsoft.com/office/drawing/2014/main" val="1745721192"/>
                  </a:ext>
                </a:extLst>
              </a:tr>
              <a:tr h="644929">
                <a:tc>
                  <a:txBody>
                    <a:bodyPr/>
                    <a:lstStyle/>
                    <a:p>
                      <a:pPr algn="ctr" fontAlgn="b"/>
                      <a:r>
                        <a:rPr lang="en-US" sz="1400" b="0" i="0" u="none" strike="noStrike" noProof="0">
                          <a:solidFill>
                            <a:srgbClr val="000000"/>
                          </a:solidFill>
                          <a:effectLst/>
                          <a:latin typeface="Calibri" panose="020F0502020204030204" pitchFamily="34" charset="0"/>
                        </a:rPr>
                        <a:t>Android Case (Google, 2018)</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Tying Google services (e.g., Chrome, Search) to Android OS licensing</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5(9) and Art. 6(3)</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No tying of services; uninstallation must be allowed</a:t>
                      </a:r>
                    </a:p>
                  </a:txBody>
                  <a:tcPr marL="7620" marR="7620" marT="7620" marB="0" anchor="ctr"/>
                </a:tc>
                <a:extLst>
                  <a:ext uri="{0D108BD9-81ED-4DB2-BD59-A6C34878D82A}">
                    <a16:rowId xmlns:a16="http://schemas.microsoft.com/office/drawing/2014/main" val="3080316214"/>
                  </a:ext>
                </a:extLst>
              </a:tr>
              <a:tr h="796926">
                <a:tc>
                  <a:txBody>
                    <a:bodyPr/>
                    <a:lstStyle/>
                    <a:p>
                      <a:pPr algn="ctr" fontAlgn="b"/>
                      <a:r>
                        <a:rPr lang="en-US" sz="1400" b="0" i="0" u="none" strike="noStrike" noProof="0">
                          <a:solidFill>
                            <a:srgbClr val="000000"/>
                          </a:solidFill>
                          <a:effectLst/>
                          <a:latin typeface="Calibri" panose="020F0502020204030204" pitchFamily="34" charset="0"/>
                        </a:rPr>
                        <a:t>Amazon Marketplace Investigations (2020)</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Use of non-public data from business users to compete against them</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6(2)</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No use of third-party business data to compete</a:t>
                      </a:r>
                    </a:p>
                  </a:txBody>
                  <a:tcPr marL="7620" marR="7620" marT="7620" marB="0" anchor="ctr"/>
                </a:tc>
                <a:extLst>
                  <a:ext uri="{0D108BD9-81ED-4DB2-BD59-A6C34878D82A}">
                    <a16:rowId xmlns:a16="http://schemas.microsoft.com/office/drawing/2014/main" val="3967284347"/>
                  </a:ext>
                </a:extLst>
              </a:tr>
              <a:tr h="578862">
                <a:tc>
                  <a:txBody>
                    <a:bodyPr/>
                    <a:lstStyle/>
                    <a:p>
                      <a:pPr algn="ctr" fontAlgn="b"/>
                      <a:r>
                        <a:rPr lang="en-US" sz="1400" b="0" i="0" u="none" strike="noStrike" noProof="0">
                          <a:solidFill>
                            <a:srgbClr val="000000"/>
                          </a:solidFill>
                          <a:effectLst/>
                          <a:latin typeface="Calibri" panose="020F0502020204030204" pitchFamily="34" charset="0"/>
                        </a:rPr>
                        <a:t>Microsoft Internet Explorer (2009)</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Bundling of browser with Windows OS</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6(3)</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Allow uninstallation of pre-installed apps</a:t>
                      </a:r>
                    </a:p>
                  </a:txBody>
                  <a:tcPr marL="7620" marR="7620" marT="7620" marB="0" anchor="ctr"/>
                </a:tc>
                <a:extLst>
                  <a:ext uri="{0D108BD9-81ED-4DB2-BD59-A6C34878D82A}">
                    <a16:rowId xmlns:a16="http://schemas.microsoft.com/office/drawing/2014/main" val="3162358926"/>
                  </a:ext>
                </a:extLst>
              </a:tr>
              <a:tr h="578862">
                <a:tc>
                  <a:txBody>
                    <a:bodyPr/>
                    <a:lstStyle/>
                    <a:p>
                      <a:pPr algn="ctr" fontAlgn="b"/>
                      <a:r>
                        <a:rPr lang="en-US" sz="1400" b="0" i="0" u="none" strike="noStrike" noProof="0">
                          <a:solidFill>
                            <a:srgbClr val="000000"/>
                          </a:solidFill>
                          <a:effectLst/>
                          <a:latin typeface="Calibri" panose="020F0502020204030204" pitchFamily="34" charset="0"/>
                        </a:rPr>
                        <a:t>Google Shopping (2017)</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Self-preferencing of Google's own services in search results</a:t>
                      </a:r>
                    </a:p>
                  </a:txBody>
                  <a:tcPr marL="7620" marR="7620" marT="7620" marB="0" anchor="ctr"/>
                </a:tc>
                <a:tc>
                  <a:txBody>
                    <a:bodyPr/>
                    <a:lstStyle/>
                    <a:p>
                      <a:pPr algn="ctr" fontAlgn="b"/>
                      <a:r>
                        <a:rPr lang="en-US" sz="1400" b="0" i="0" u="none" strike="noStrike" noProof="0">
                          <a:solidFill>
                            <a:srgbClr val="000000"/>
                          </a:solidFill>
                          <a:effectLst/>
                          <a:latin typeface="Calibri" panose="020F0502020204030204" pitchFamily="34" charset="0"/>
                        </a:rPr>
                        <a:t>Art. 6(5)</a:t>
                      </a:r>
                    </a:p>
                  </a:txBody>
                  <a:tcPr marL="7620" marR="7620" marT="7620" marB="0" anchor="ctr"/>
                </a:tc>
                <a:tc>
                  <a:txBody>
                    <a:bodyPr/>
                    <a:lstStyle/>
                    <a:p>
                      <a:pPr algn="ctr" fontAlgn="b"/>
                      <a:r>
                        <a:rPr lang="en-US" sz="1400" b="0" i="0" u="none" strike="noStrike" noProof="0" dirty="0">
                          <a:solidFill>
                            <a:srgbClr val="000000"/>
                          </a:solidFill>
                          <a:effectLst/>
                          <a:latin typeface="Calibri" panose="020F0502020204030204" pitchFamily="34" charset="0"/>
                        </a:rPr>
                        <a:t>No self-preferencing in rankings</a:t>
                      </a:r>
                    </a:p>
                  </a:txBody>
                  <a:tcPr marL="7620" marR="7620" marT="7620" marB="0" anchor="ctr"/>
                </a:tc>
                <a:extLst>
                  <a:ext uri="{0D108BD9-81ED-4DB2-BD59-A6C34878D82A}">
                    <a16:rowId xmlns:a16="http://schemas.microsoft.com/office/drawing/2014/main" val="4105395791"/>
                  </a:ext>
                </a:extLst>
              </a:tr>
            </a:tbl>
          </a:graphicData>
        </a:graphic>
      </p:graphicFrame>
    </p:spTree>
    <p:extLst>
      <p:ext uri="{BB962C8B-B14F-4D97-AF65-F5344CB8AC3E}">
        <p14:creationId xmlns:p14="http://schemas.microsoft.com/office/powerpoint/2010/main" val="32854717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0BC44EC-8450-4F20-BE6E-E97B9C0A4133}"/>
              </a:ext>
            </a:extLst>
          </p:cNvPr>
          <p:cNvSpPr>
            <a:spLocks noGrp="1"/>
          </p:cNvSpPr>
          <p:nvPr>
            <p:ph type="title"/>
          </p:nvPr>
        </p:nvSpPr>
        <p:spPr/>
        <p:txBody>
          <a:bodyPr/>
          <a:lstStyle/>
          <a:p>
            <a:r>
              <a:rPr lang="en-US"/>
              <a:t>Investigations</a:t>
            </a:r>
          </a:p>
        </p:txBody>
      </p:sp>
      <p:sp>
        <p:nvSpPr>
          <p:cNvPr id="3" name="Szöveg helye 2">
            <a:extLst>
              <a:ext uri="{FF2B5EF4-FFF2-40B4-BE49-F238E27FC236}">
                <a16:creationId xmlns:a16="http://schemas.microsoft.com/office/drawing/2014/main" id="{D117BB07-B995-4229-BAD1-9E20EB5F59A3}"/>
              </a:ext>
            </a:extLst>
          </p:cNvPr>
          <p:cNvSpPr>
            <a:spLocks noGrp="1"/>
          </p:cNvSpPr>
          <p:nvPr>
            <p:ph type="body" idx="1"/>
          </p:nvPr>
        </p:nvSpPr>
        <p:spPr>
          <a:xfrm>
            <a:off x="839788" y="1681163"/>
            <a:ext cx="3444345" cy="823912"/>
          </a:xfrm>
        </p:spPr>
        <p:txBody>
          <a:bodyPr anchor="ctr"/>
          <a:lstStyle/>
          <a:p>
            <a:pPr algn="ctr"/>
            <a:r>
              <a:rPr lang="en-US"/>
              <a:t>Alphabet</a:t>
            </a:r>
          </a:p>
        </p:txBody>
      </p:sp>
      <p:sp>
        <p:nvSpPr>
          <p:cNvPr id="4" name="Tartalom helye 3">
            <a:extLst>
              <a:ext uri="{FF2B5EF4-FFF2-40B4-BE49-F238E27FC236}">
                <a16:creationId xmlns:a16="http://schemas.microsoft.com/office/drawing/2014/main" id="{E5F9794A-A567-4A1D-A803-58DA398E3521}"/>
              </a:ext>
            </a:extLst>
          </p:cNvPr>
          <p:cNvSpPr>
            <a:spLocks noGrp="1"/>
          </p:cNvSpPr>
          <p:nvPr>
            <p:ph sz="half" idx="2"/>
          </p:nvPr>
        </p:nvSpPr>
        <p:spPr>
          <a:xfrm>
            <a:off x="839788" y="2505075"/>
            <a:ext cx="3444345" cy="3684588"/>
          </a:xfrm>
        </p:spPr>
        <p:txBody>
          <a:bodyPr/>
          <a:lstStyle/>
          <a:p>
            <a:r>
              <a:rPr lang="en-US"/>
              <a:t>Self-Preferencing in Google Search</a:t>
            </a:r>
          </a:p>
          <a:p>
            <a:r>
              <a:rPr lang="en-US"/>
              <a:t>Restrictions on App Developers in Google Play</a:t>
            </a:r>
          </a:p>
        </p:txBody>
      </p:sp>
      <p:sp>
        <p:nvSpPr>
          <p:cNvPr id="5" name="Szöveg helye 4">
            <a:extLst>
              <a:ext uri="{FF2B5EF4-FFF2-40B4-BE49-F238E27FC236}">
                <a16:creationId xmlns:a16="http://schemas.microsoft.com/office/drawing/2014/main" id="{62E0AC8E-EBE2-48D2-B826-F983923B4327}"/>
              </a:ext>
            </a:extLst>
          </p:cNvPr>
          <p:cNvSpPr>
            <a:spLocks noGrp="1"/>
          </p:cNvSpPr>
          <p:nvPr>
            <p:ph type="body" sz="quarter" idx="3"/>
          </p:nvPr>
        </p:nvSpPr>
        <p:spPr>
          <a:xfrm>
            <a:off x="4543160" y="1681163"/>
            <a:ext cx="3276600" cy="823912"/>
          </a:xfrm>
        </p:spPr>
        <p:txBody>
          <a:bodyPr anchor="ctr"/>
          <a:lstStyle/>
          <a:p>
            <a:pPr algn="ctr"/>
            <a:r>
              <a:rPr lang="en-US"/>
              <a:t>Apple</a:t>
            </a:r>
          </a:p>
        </p:txBody>
      </p:sp>
      <p:sp>
        <p:nvSpPr>
          <p:cNvPr id="6" name="Tartalom helye 5">
            <a:extLst>
              <a:ext uri="{FF2B5EF4-FFF2-40B4-BE49-F238E27FC236}">
                <a16:creationId xmlns:a16="http://schemas.microsoft.com/office/drawing/2014/main" id="{6F94F935-932B-4177-90F9-4F0233A3A209}"/>
              </a:ext>
            </a:extLst>
          </p:cNvPr>
          <p:cNvSpPr>
            <a:spLocks noGrp="1"/>
          </p:cNvSpPr>
          <p:nvPr>
            <p:ph sz="quarter" idx="4"/>
          </p:nvPr>
        </p:nvSpPr>
        <p:spPr>
          <a:xfrm>
            <a:off x="4543160" y="2505075"/>
            <a:ext cx="3276600" cy="3684588"/>
          </a:xfrm>
        </p:spPr>
        <p:txBody>
          <a:bodyPr/>
          <a:lstStyle/>
          <a:p>
            <a:r>
              <a:rPr lang="en-US"/>
              <a:t>App Store Steering Rules (hinder developers from informing users about alternative purchasing options)</a:t>
            </a:r>
          </a:p>
          <a:p>
            <a:r>
              <a:rPr lang="en-US"/>
              <a:t>Core Technology Fee (€0.50 fee per app installation)</a:t>
            </a:r>
          </a:p>
        </p:txBody>
      </p:sp>
      <p:sp>
        <p:nvSpPr>
          <p:cNvPr id="7" name="Szöveg helye 4">
            <a:extLst>
              <a:ext uri="{FF2B5EF4-FFF2-40B4-BE49-F238E27FC236}">
                <a16:creationId xmlns:a16="http://schemas.microsoft.com/office/drawing/2014/main" id="{76322176-7357-4DFE-9334-F60108B12D70}"/>
              </a:ext>
            </a:extLst>
          </p:cNvPr>
          <p:cNvSpPr txBox="1">
            <a:spLocks/>
          </p:cNvSpPr>
          <p:nvPr/>
        </p:nvSpPr>
        <p:spPr>
          <a:xfrm>
            <a:off x="8075612" y="1706563"/>
            <a:ext cx="3276600"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Meta</a:t>
            </a:r>
          </a:p>
        </p:txBody>
      </p:sp>
      <p:sp>
        <p:nvSpPr>
          <p:cNvPr id="8" name="Tartalom helye 5">
            <a:extLst>
              <a:ext uri="{FF2B5EF4-FFF2-40B4-BE49-F238E27FC236}">
                <a16:creationId xmlns:a16="http://schemas.microsoft.com/office/drawing/2014/main" id="{FD55E8CD-7CF5-4B2D-80AC-1DD43C4815CC}"/>
              </a:ext>
            </a:extLst>
          </p:cNvPr>
          <p:cNvSpPr txBox="1">
            <a:spLocks/>
          </p:cNvSpPr>
          <p:nvPr/>
        </p:nvSpPr>
        <p:spPr>
          <a:xfrm>
            <a:off x="8075612" y="2530475"/>
            <a:ext cx="327660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"Pay or Consent" Advertising Model</a:t>
            </a:r>
          </a:p>
        </p:txBody>
      </p:sp>
    </p:spTree>
    <p:extLst>
      <p:ext uri="{BB962C8B-B14F-4D97-AF65-F5344CB8AC3E}">
        <p14:creationId xmlns:p14="http://schemas.microsoft.com/office/powerpoint/2010/main" val="125367218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2658</TotalTime>
  <Words>4730</Words>
  <Application>Microsoft Office PowerPoint</Application>
  <PresentationFormat>Szélesvásznú</PresentationFormat>
  <Paragraphs>670</Paragraphs>
  <Slides>94</Slides>
  <Notes>12</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94</vt:i4>
      </vt:variant>
    </vt:vector>
  </HeadingPairs>
  <TitlesOfParts>
    <vt:vector size="100" baseType="lpstr">
      <vt:lpstr>Arial</vt:lpstr>
      <vt:lpstr>Arial Black</vt:lpstr>
      <vt:lpstr>Calibri</vt:lpstr>
      <vt:lpstr>Calibri Light</vt:lpstr>
      <vt:lpstr>Wingdings</vt:lpstr>
      <vt:lpstr>Office-téma</vt:lpstr>
      <vt:lpstr>Competition Law &amp; Digital Economy</vt:lpstr>
      <vt:lpstr>Basic concept</vt:lpstr>
      <vt:lpstr>Why is competition good?</vt:lpstr>
      <vt:lpstr>Perfect competition</vt:lpstr>
      <vt:lpstr>PowerPoint-bemutató</vt:lpstr>
      <vt:lpstr>PowerPoint-bemutató</vt:lpstr>
      <vt:lpstr>Monopoly (as a market structure)</vt:lpstr>
      <vt:lpstr>Market definition and market power</vt:lpstr>
      <vt:lpstr>When it is necessary?</vt:lpstr>
      <vt:lpstr>PowerPoint-bemutató</vt:lpstr>
      <vt:lpstr>Role of market definition</vt:lpstr>
      <vt:lpstr>Relevant product market</vt:lpstr>
      <vt:lpstr>Competition constraints</vt:lpstr>
      <vt:lpstr>Relevant product market</vt:lpstr>
      <vt:lpstr>2025.03.03.</vt:lpstr>
      <vt:lpstr>Summary of the last lecture</vt:lpstr>
      <vt:lpstr>Sherman Act (1890)</vt:lpstr>
      <vt:lpstr>EU Competition law Chapter 1 of Title VII of Part Three of the TFEU</vt:lpstr>
      <vt:lpstr>Who is the boss?</vt:lpstr>
      <vt:lpstr>PowerPoint-bemutató</vt:lpstr>
      <vt:lpstr>Article 101(1) TFEU</vt:lpstr>
      <vt:lpstr>Undertaking</vt:lpstr>
      <vt:lpstr>Associations of undertakings</vt:lpstr>
      <vt:lpstr>The „single economic entity” doctrine</vt:lpstr>
      <vt:lpstr>What if…?</vt:lpstr>
      <vt:lpstr>Agreements</vt:lpstr>
      <vt:lpstr>Examples of agreements</vt:lpstr>
      <vt:lpstr>Decision by associations of undertakings</vt:lpstr>
      <vt:lpstr>Concerted practices</vt:lpstr>
      <vt:lpstr>The Object or Effect of Preventing, Restricting or Distorting Competition</vt:lpstr>
      <vt:lpstr>Defence</vt:lpstr>
      <vt:lpstr>Trade between Member States</vt:lpstr>
      <vt:lpstr>De Minimis Doctrine</vt:lpstr>
      <vt:lpstr>Article 101(3)</vt:lpstr>
      <vt:lpstr>2025.03.17.</vt:lpstr>
      <vt:lpstr>What we covered last time?</vt:lpstr>
      <vt:lpstr>EU Competition law Chapter 1 of Title VII of Part Three of the TFEU</vt:lpstr>
      <vt:lpstr>PowerPoint-bemutató</vt:lpstr>
      <vt:lpstr>Article 102</vt:lpstr>
      <vt:lpstr>Article 102 - Elements</vt:lpstr>
      <vt:lpstr>Dominant position</vt:lpstr>
      <vt:lpstr>Dominant position – 2 step</vt:lpstr>
      <vt:lpstr>Relevant product market</vt:lpstr>
      <vt:lpstr>Dominant position – 2 step</vt:lpstr>
      <vt:lpstr>Measure market power</vt:lpstr>
      <vt:lpstr>Abuse</vt:lpstr>
      <vt:lpstr>Abuse</vt:lpstr>
      <vt:lpstr>Abuse</vt:lpstr>
      <vt:lpstr>Digital Economy</vt:lpstr>
      <vt:lpstr>PowerPoint-bemutató</vt:lpstr>
      <vt:lpstr>Offline / Online</vt:lpstr>
      <vt:lpstr>What does „digital economy” mean?</vt:lpstr>
      <vt:lpstr>Features – just to name a few…</vt:lpstr>
      <vt:lpstr>The Four Industrial Revolution</vt:lpstr>
      <vt:lpstr>Online platforms</vt:lpstr>
      <vt:lpstr>What does „platform” mean?</vt:lpstr>
      <vt:lpstr>PowerPoint-bemutató</vt:lpstr>
      <vt:lpstr>What does „online” mean?</vt:lpstr>
      <vt:lpstr>PowerPoint-bemutató</vt:lpstr>
      <vt:lpstr>Do we even need a definition?</vt:lpstr>
      <vt:lpstr>Platform strategy</vt:lpstr>
      <vt:lpstr>PowerPoint-bemutató</vt:lpstr>
      <vt:lpstr>03.31.</vt:lpstr>
      <vt:lpstr>Digital economy and digital platforms</vt:lpstr>
      <vt:lpstr>Competition concerns regarding OPs</vt:lpstr>
      <vt:lpstr>Article 102</vt:lpstr>
      <vt:lpstr>Abuse – Platform abuses</vt:lpstr>
      <vt:lpstr>Platform appropriation</vt:lpstr>
      <vt:lpstr>PowerPoint-bemutató</vt:lpstr>
      <vt:lpstr>Platform exploitation</vt:lpstr>
      <vt:lpstr>Platform exclusion</vt:lpstr>
      <vt:lpstr>PowerPoint-bemutató</vt:lpstr>
      <vt:lpstr>Tying</vt:lpstr>
      <vt:lpstr>Refusal to supply</vt:lpstr>
      <vt:lpstr>Margin squeeze</vt:lpstr>
      <vt:lpstr>04.07.</vt:lpstr>
      <vt:lpstr>Google Search (Shopping)</vt:lpstr>
      <vt:lpstr>Timeline</vt:lpstr>
      <vt:lpstr>What is Google Shopping?</vt:lpstr>
      <vt:lpstr>PowerPoint-bemutató</vt:lpstr>
      <vt:lpstr>What kind of abuse is it then?</vt:lpstr>
      <vt:lpstr>Abuse – Platform abuses</vt:lpstr>
      <vt:lpstr>What kind of abuse is it?</vt:lpstr>
      <vt:lpstr>Questions, ground for appeal</vt:lpstr>
      <vt:lpstr>PowerPoint-bemutató</vt:lpstr>
      <vt:lpstr>Digital Markets Act</vt:lpstr>
      <vt:lpstr>Recital (5) of the DMA</vt:lpstr>
      <vt:lpstr>Recital (10) of the DSA</vt:lpstr>
      <vt:lpstr>PowerPoint-bemutató</vt:lpstr>
      <vt:lpstr>Gatekeepers</vt:lpstr>
      <vt:lpstr>Article 2 of the DMA: (2) ‘core platform service’ means any of the following: </vt:lpstr>
      <vt:lpstr>PowerPoint-bemutató</vt:lpstr>
      <vt:lpstr>Gatekeepers obligations (Article 5-7)</vt:lpstr>
      <vt:lpstr>Investigations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Law &amp; Digital Economy</dc:title>
  <dc:creator>Hungarian DSC_NMHH</dc:creator>
  <cp:lastModifiedBy>OPF</cp:lastModifiedBy>
  <cp:revision>172</cp:revision>
  <dcterms:created xsi:type="dcterms:W3CDTF">2025-02-24T08:56:18Z</dcterms:created>
  <dcterms:modified xsi:type="dcterms:W3CDTF">2025-04-07T13:13:58Z</dcterms:modified>
</cp:coreProperties>
</file>