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60" r:id="rId4"/>
    <p:sldId id="261" r:id="rId5"/>
    <p:sldId id="277" r:id="rId6"/>
    <p:sldId id="276" r:id="rId7"/>
    <p:sldId id="262" r:id="rId8"/>
    <p:sldId id="263" r:id="rId9"/>
    <p:sldId id="264" r:id="rId10"/>
    <p:sldId id="265" r:id="rId11"/>
    <p:sldId id="266" r:id="rId12"/>
    <p:sldId id="267" r:id="rId13"/>
    <p:sldId id="268" r:id="rId14"/>
    <p:sldId id="269" r:id="rId15"/>
    <p:sldId id="278" r:id="rId16"/>
    <p:sldId id="279" r:id="rId17"/>
    <p:sldId id="281" r:id="rId18"/>
    <p:sldId id="280" r:id="rId19"/>
    <p:sldId id="270" r:id="rId20"/>
    <p:sldId id="271" r:id="rId21"/>
    <p:sldId id="272" r:id="rId22"/>
    <p:sldId id="257" r:id="rId23"/>
    <p:sldId id="273" r:id="rId24"/>
    <p:sldId id="274" r:id="rId25"/>
    <p:sldId id="275" r:id="rId26"/>
    <p:sldId id="282" r:id="rId27"/>
    <p:sldId id="283" r:id="rId28"/>
    <p:sldId id="284"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8" d="100"/>
          <a:sy n="108" d="100"/>
        </p:scale>
        <p:origin x="57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hu-HU"/>
              <a:t>Mintacím szerkesztése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a:t>Kattintson ide az alcím mintájának szerkesztéséhez</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ím és képaláírá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hu-HU"/>
              <a:t>Mintacím szerkesztése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4" name="Date Placeholder 3"/>
          <p:cNvSpPr>
            <a:spLocks noGrp="1"/>
          </p:cNvSpPr>
          <p:nvPr>
            <p:ph type="dt" sz="half" idx="10"/>
          </p:nvPr>
        </p:nvSpPr>
        <p:spPr/>
        <p:txBody>
          <a:bodyPr/>
          <a:lstStyle/>
          <a:p>
            <a:fld id="{B61BEF0D-F0BB-DE4B-95CE-6DB70DBA9567}" type="datetimeFigureOut">
              <a:rPr lang="en-US" dirty="0"/>
              <a:pPr/>
              <a:t>9/29/2024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Idézet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u-HU"/>
              <a:t>Mintacím szerkesztése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4" name="Date Placeholder 3"/>
          <p:cNvSpPr>
            <a:spLocks noGrp="1"/>
          </p:cNvSpPr>
          <p:nvPr>
            <p:ph type="dt" sz="half" idx="10"/>
          </p:nvPr>
        </p:nvSpPr>
        <p:spPr/>
        <p:txBody>
          <a:bodyPr/>
          <a:lstStyle/>
          <a:p>
            <a:fld id="{B61BEF0D-F0BB-DE4B-95CE-6DB70DBA9567}" type="datetimeFigureOut">
              <a:rPr lang="en-US" dirty="0"/>
              <a:pPr/>
              <a:t>9/29/2024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évkárty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hu-HU"/>
              <a:t>Mintacím szerkesztése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u-HU"/>
              <a:t>Mintaszöveg szerkesztése</a:t>
            </a:r>
          </a:p>
        </p:txBody>
      </p:sp>
      <p:sp>
        <p:nvSpPr>
          <p:cNvPr id="5" name="Date Placeholder 4"/>
          <p:cNvSpPr>
            <a:spLocks noGrp="1"/>
          </p:cNvSpPr>
          <p:nvPr>
            <p:ph type="dt" sz="half" idx="10"/>
          </p:nvPr>
        </p:nvSpPr>
        <p:spPr/>
        <p:txBody>
          <a:bodyPr/>
          <a:lstStyle/>
          <a:p>
            <a:fld id="{B61BEF0D-F0BB-DE4B-95CE-6DB70DBA9567}" type="datetimeFigureOut">
              <a:rPr lang="en-US" dirty="0"/>
              <a:pPr/>
              <a:t>9/29/2024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évkártya idézettel">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u-HU"/>
              <a:t>Mintacím szerkesztése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u-HU"/>
              <a:t>Mintaszöveg szerkesztése</a:t>
            </a:r>
          </a:p>
        </p:txBody>
      </p:sp>
      <p:sp>
        <p:nvSpPr>
          <p:cNvPr id="5" name="Date Placeholder 4"/>
          <p:cNvSpPr>
            <a:spLocks noGrp="1"/>
          </p:cNvSpPr>
          <p:nvPr>
            <p:ph type="dt" sz="half" idx="10"/>
          </p:nvPr>
        </p:nvSpPr>
        <p:spPr/>
        <p:txBody>
          <a:bodyPr/>
          <a:lstStyle/>
          <a:p>
            <a:fld id="{B61BEF0D-F0BB-DE4B-95CE-6DB70DBA9567}" type="datetimeFigureOut">
              <a:rPr lang="en-US" dirty="0"/>
              <a:pPr/>
              <a:t>9/29/2024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Igaz vagy ham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hu-HU"/>
              <a:t>Mintacím szerkesztése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u-HU"/>
              <a:t>Mintaszöveg szerkesztése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u-HU"/>
              <a:t>Mintaszöveg szerkesztése</a:t>
            </a:r>
          </a:p>
        </p:txBody>
      </p:sp>
      <p:sp>
        <p:nvSpPr>
          <p:cNvPr id="5" name="Date Placeholder 4"/>
          <p:cNvSpPr>
            <a:spLocks noGrp="1"/>
          </p:cNvSpPr>
          <p:nvPr>
            <p:ph type="dt" sz="half" idx="10"/>
          </p:nvPr>
        </p:nvSpPr>
        <p:spPr/>
        <p:txBody>
          <a:bodyPr/>
          <a:lstStyle/>
          <a:p>
            <a:fld id="{B61BEF0D-F0BB-DE4B-95CE-6DB70DBA9567}" type="datetimeFigureOut">
              <a:rPr lang="en-US" dirty="0"/>
              <a:pPr/>
              <a:t>9/29/2024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Vertical Text Placeholder 2"/>
          <p:cNvSpPr>
            <a:spLocks noGrp="1"/>
          </p:cNvSpPr>
          <p:nvPr>
            <p:ph type="body" orient="vert" idx="1"/>
          </p:nvPr>
        </p:nvSpPr>
        <p:spPr/>
        <p:txBody>
          <a:bodyPr vert="eaVert" ancho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hu-HU"/>
              <a:t>Mintacím szerkesztése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hu-HU"/>
              <a:t>Mintacím szerkesztése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hu-HU"/>
              <a:t>Mintacím szerkesztése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a:t>Mintaszöveg szerkesztése</a:t>
            </a:r>
          </a:p>
        </p:txBody>
      </p:sp>
      <p:sp>
        <p:nvSpPr>
          <p:cNvPr id="4" name="Date Placeholder 3"/>
          <p:cNvSpPr>
            <a:spLocks noGrp="1"/>
          </p:cNvSpPr>
          <p:nvPr>
            <p:ph type="dt" sz="half" idx="10"/>
          </p:nvPr>
        </p:nvSpPr>
        <p:spPr/>
        <p:txBody>
          <a:bodyPr/>
          <a:lstStyle/>
          <a:p>
            <a:fld id="{B61BEF0D-F0BB-DE4B-95CE-6DB70DBA9567}" type="datetimeFigureOut">
              <a:rPr lang="en-US" dirty="0"/>
              <a:pPr/>
              <a:t>9/29/2024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hu-HU"/>
              <a:t>Mintacím szerkesztése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hu-HU"/>
              <a:t>Mintacím szerkesztése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ate Placeholder 4"/>
          <p:cNvSpPr>
            <a:spLocks noGrp="1"/>
          </p:cNvSpPr>
          <p:nvPr>
            <p:ph type="dt" sz="half" idx="10"/>
          </p:nvPr>
        </p:nvSpPr>
        <p:spPr/>
        <p:txBody>
          <a:bodyPr/>
          <a:lstStyle/>
          <a:p>
            <a:fld id="{B61BEF0D-F0BB-DE4B-95CE-6DB70DBA9567}" type="datetimeFigureOut">
              <a:rPr lang="en-US" dirty="0"/>
              <a:pPr/>
              <a:t>9/29/2024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hu-HU"/>
              <a:t>Mintacím szerkesztése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u-HU"/>
              <a:t>Kép beszúrásához kattintson az ikonra</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5" name="Date Placeholder 4"/>
          <p:cNvSpPr>
            <a:spLocks noGrp="1"/>
          </p:cNvSpPr>
          <p:nvPr>
            <p:ph type="dt" sz="half" idx="10"/>
          </p:nvPr>
        </p:nvSpPr>
        <p:spPr/>
        <p:txBody>
          <a:bodyPr/>
          <a:lstStyle/>
          <a:p>
            <a:fld id="{B61BEF0D-F0BB-DE4B-95CE-6DB70DBA9567}" type="datetimeFigureOut">
              <a:rPr lang="en-US" dirty="0"/>
              <a:pPr/>
              <a:t>9/29/2024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hu-HU"/>
              <a:t>Mintacím szerkesztése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9/29/2024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5D67492-8804-4AA0-80A7-E7A167ABF630}"/>
              </a:ext>
            </a:extLst>
          </p:cNvPr>
          <p:cNvSpPr>
            <a:spLocks noGrp="1"/>
          </p:cNvSpPr>
          <p:nvPr>
            <p:ph type="ctrTitle"/>
          </p:nvPr>
        </p:nvSpPr>
        <p:spPr>
          <a:xfrm>
            <a:off x="2589213" y="2514601"/>
            <a:ext cx="8915399" cy="914400"/>
          </a:xfrm>
        </p:spPr>
        <p:txBody>
          <a:bodyPr/>
          <a:lstStyle/>
          <a:p>
            <a:r>
              <a:rPr lang="hu-HU" dirty="0"/>
              <a:t>(Közigazgatási) felelősség</a:t>
            </a:r>
          </a:p>
        </p:txBody>
      </p:sp>
      <p:sp>
        <p:nvSpPr>
          <p:cNvPr id="3" name="Alcím 2">
            <a:extLst>
              <a:ext uri="{FF2B5EF4-FFF2-40B4-BE49-F238E27FC236}">
                <a16:creationId xmlns:a16="http://schemas.microsoft.com/office/drawing/2014/main" id="{38829596-F690-4A42-A428-ABFF68A2335D}"/>
              </a:ext>
            </a:extLst>
          </p:cNvPr>
          <p:cNvSpPr>
            <a:spLocks noGrp="1"/>
          </p:cNvSpPr>
          <p:nvPr>
            <p:ph type="subTitle" idx="1"/>
          </p:nvPr>
        </p:nvSpPr>
        <p:spPr>
          <a:xfrm>
            <a:off x="2589213" y="4223657"/>
            <a:ext cx="8915399" cy="1680005"/>
          </a:xfrm>
        </p:spPr>
        <p:txBody>
          <a:bodyPr>
            <a:normAutofit/>
          </a:bodyPr>
          <a:lstStyle/>
          <a:p>
            <a:pPr algn="ctr"/>
            <a:r>
              <a:rPr lang="hu-HU" sz="2800" dirty="0"/>
              <a:t>Bándi Gyula</a:t>
            </a:r>
          </a:p>
          <a:p>
            <a:pPr algn="ctr"/>
            <a:r>
              <a:rPr lang="hu-HU" sz="2800" dirty="0"/>
              <a:t>2022</a:t>
            </a:r>
          </a:p>
        </p:txBody>
      </p:sp>
    </p:spTree>
    <p:extLst>
      <p:ext uri="{BB962C8B-B14F-4D97-AF65-F5344CB8AC3E}">
        <p14:creationId xmlns:p14="http://schemas.microsoft.com/office/powerpoint/2010/main" val="2932857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CA71B5E-A5AF-4DB4-9C9A-1756590E4DDA}"/>
              </a:ext>
            </a:extLst>
          </p:cNvPr>
          <p:cNvSpPr>
            <a:spLocks noGrp="1"/>
          </p:cNvSpPr>
          <p:nvPr>
            <p:ph type="title"/>
          </p:nvPr>
        </p:nvSpPr>
        <p:spPr>
          <a:xfrm>
            <a:off x="2592925" y="624110"/>
            <a:ext cx="8911687" cy="168370"/>
          </a:xfrm>
        </p:spPr>
        <p:txBody>
          <a:bodyPr>
            <a:normAutofit fontScale="90000"/>
          </a:bodyPr>
          <a:lstStyle/>
          <a:p>
            <a:endParaRPr lang="hu-HU" dirty="0"/>
          </a:p>
        </p:txBody>
      </p:sp>
      <p:sp>
        <p:nvSpPr>
          <p:cNvPr id="3" name="Tartalom helye 2">
            <a:extLst>
              <a:ext uri="{FF2B5EF4-FFF2-40B4-BE49-F238E27FC236}">
                <a16:creationId xmlns:a16="http://schemas.microsoft.com/office/drawing/2014/main" id="{316688BD-B482-4D15-BE59-06D4859D50D9}"/>
              </a:ext>
            </a:extLst>
          </p:cNvPr>
          <p:cNvSpPr>
            <a:spLocks noGrp="1"/>
          </p:cNvSpPr>
          <p:nvPr>
            <p:ph idx="1"/>
          </p:nvPr>
        </p:nvSpPr>
        <p:spPr>
          <a:xfrm>
            <a:off x="1210491" y="1558834"/>
            <a:ext cx="10294121" cy="4675056"/>
          </a:xfrm>
        </p:spPr>
        <p:txBody>
          <a:bodyPr/>
          <a:lstStyle/>
          <a:p>
            <a:r>
              <a:rPr lang="hu-HU" dirty="0"/>
              <a:t>114    A 2008/50 irányelv 23. cikke (1) bekezdésének második albekezdéséből az következik, hogy amennyiben a PM10 re vonatkozó határértékek túllépésére az alkalmazásukra előírt határidő lejártát követően kerül sor, az érintett tagállamnak bizonyos követelményeknek megfelelő </a:t>
            </a:r>
            <a:r>
              <a:rPr lang="hu-HU" b="1" dirty="0"/>
              <a:t>levegőminőségi tervet </a:t>
            </a:r>
            <a:r>
              <a:rPr lang="hu-HU" dirty="0"/>
              <a:t>kell kidolgoznia.</a:t>
            </a:r>
          </a:p>
          <a:p>
            <a:r>
              <a:rPr lang="hu-HU" dirty="0"/>
              <a:t>115    Így e tervnek megfelelő intézkedéseket kell előírnia annak érdekében, hogy a határértékek túllépésének időtartama a lehető legrövidebb legyen, és e terv magában foglalhatja az érzékeny népességcsoportok – többek között a gyermekek – védelmére irányuló további, egyedi intézkedéseket is.</a:t>
            </a:r>
          </a:p>
          <a:p>
            <a:r>
              <a:rPr lang="hu-HU" dirty="0"/>
              <a:t>122    A jelen ügyben elöljáróban meg kell állapítani, hogy Magyarország a jelen keresettel érintett zónákban 2005 és 2017 között rendszeresen és tartósan megsértette a 2008/50 irányelv 13. cikke (1) bekezdésének és XI. mellékletének egymással összefüggésben értelmezett rendelkezéseiből eredő kötelezettségeit, amint az a Bizottság által emelt első kifogás vizsgálatából kitűnik.</a:t>
            </a:r>
          </a:p>
        </p:txBody>
      </p:sp>
    </p:spTree>
    <p:extLst>
      <p:ext uri="{BB962C8B-B14F-4D97-AF65-F5344CB8AC3E}">
        <p14:creationId xmlns:p14="http://schemas.microsoft.com/office/powerpoint/2010/main" val="442482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78189B2-2099-4818-91B0-E68BE983E24E}"/>
              </a:ext>
            </a:extLst>
          </p:cNvPr>
          <p:cNvSpPr>
            <a:spLocks noGrp="1"/>
          </p:cNvSpPr>
          <p:nvPr>
            <p:ph type="title"/>
          </p:nvPr>
        </p:nvSpPr>
        <p:spPr>
          <a:xfrm>
            <a:off x="2592925" y="624110"/>
            <a:ext cx="8911687" cy="203204"/>
          </a:xfrm>
        </p:spPr>
        <p:txBody>
          <a:bodyPr>
            <a:normAutofit fontScale="90000"/>
          </a:bodyPr>
          <a:lstStyle/>
          <a:p>
            <a:endParaRPr lang="hu-HU" dirty="0"/>
          </a:p>
        </p:txBody>
      </p:sp>
      <p:sp>
        <p:nvSpPr>
          <p:cNvPr id="3" name="Tartalom helye 2">
            <a:extLst>
              <a:ext uri="{FF2B5EF4-FFF2-40B4-BE49-F238E27FC236}">
                <a16:creationId xmlns:a16="http://schemas.microsoft.com/office/drawing/2014/main" id="{F00F23A0-DFEC-4B40-8E3B-08500CF82F55}"/>
              </a:ext>
            </a:extLst>
          </p:cNvPr>
          <p:cNvSpPr>
            <a:spLocks noGrp="1"/>
          </p:cNvSpPr>
          <p:nvPr>
            <p:ph idx="1"/>
          </p:nvPr>
        </p:nvSpPr>
        <p:spPr>
          <a:xfrm>
            <a:off x="1384663" y="1445623"/>
            <a:ext cx="10119949" cy="4929051"/>
          </a:xfrm>
        </p:spPr>
        <p:txBody>
          <a:bodyPr>
            <a:normAutofit fontScale="92500" lnSpcReduction="20000"/>
          </a:bodyPr>
          <a:lstStyle/>
          <a:p>
            <a:r>
              <a:rPr lang="hu-HU" dirty="0"/>
              <a:t>132    Így tehát a 2008/50 irányelv 23. cikke ennek jegyében írja elő, hogy amennyiben megállapítást nyert a PM10 re vonatkozó határértékek túllépése, e helyzetnek az érintett tagállamot a lehető leghamarabb nem csak arra kell késztetnie, hogy egy levegőminőségi tervben megfelelő intézkedéseket fogadjon el, hanem arra is, hogy azokat végre is hajtsa, tehát azt a mozgásteret, amellyel e tagállam a határértékek túllépése esetén rendelkezik, e követelmény ebben az összefüggésben korlátozza …</a:t>
            </a:r>
          </a:p>
          <a:p>
            <a:r>
              <a:rPr lang="hu-HU" dirty="0"/>
              <a:t>133    Egyébiránt, ami Magyarország azon érvét illeti, amely szerint az intézkedések akkor is megfelelőek, ha azok csak jóval az érintett határérték túllépése megállapításának az időpontját követően fejtenek ki hatást, vagy másként kifejezve a „lehető legrövidebb” időtartam a levegőszennyezés összetett jellegére tekintettel nem vonatkozhat az intézkedések hatására, emlékeztetni kell arra, hogy a tagállamnak bizonyítania kell, hogy a PM10 re vonatkozó határértékek túllépéseinek megszüntetése tekintetében általa hivatkozott, nem kivételes jellegű nehézségek alkalmasak arra, hogy kizárják a rövidebb határidők előírásának lehetőségét …</a:t>
            </a:r>
          </a:p>
          <a:p>
            <a:r>
              <a:rPr lang="hu-HU" dirty="0"/>
              <a:t>134    Ebben az összefüggésben meg kell állapítani, hogy Magyarország a földrajzi helyzetét, valamint az e tagállamban fennálló geológiai és meteorológiai feltételeket illetően a levegőminőségi tervekben említett általános jellegű tényekre való hivatkozásra szorítkozott anélkül, hogy további pontosításokkal szolgált volna, vagy a Bizottság keresetével érintett minden egyes zónát illetően esetről esetre alaposabb elemzést végzett volna. </a:t>
            </a:r>
          </a:p>
        </p:txBody>
      </p:sp>
    </p:spTree>
    <p:extLst>
      <p:ext uri="{BB962C8B-B14F-4D97-AF65-F5344CB8AC3E}">
        <p14:creationId xmlns:p14="http://schemas.microsoft.com/office/powerpoint/2010/main" val="3035424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90CC40D-D509-4823-9D50-CA894EE5C115}"/>
              </a:ext>
            </a:extLst>
          </p:cNvPr>
          <p:cNvSpPr>
            <a:spLocks noGrp="1"/>
          </p:cNvSpPr>
          <p:nvPr>
            <p:ph type="title"/>
          </p:nvPr>
        </p:nvSpPr>
        <p:spPr>
          <a:xfrm>
            <a:off x="2592925" y="624110"/>
            <a:ext cx="8911687" cy="647341"/>
          </a:xfrm>
        </p:spPr>
        <p:txBody>
          <a:bodyPr/>
          <a:lstStyle/>
          <a:p>
            <a:pPr algn="ctr"/>
            <a:r>
              <a:rPr lang="hu-HU" dirty="0"/>
              <a:t>EU bírság a tagállamra</a:t>
            </a:r>
          </a:p>
        </p:txBody>
      </p:sp>
      <p:sp>
        <p:nvSpPr>
          <p:cNvPr id="3" name="Tartalom helye 2">
            <a:extLst>
              <a:ext uri="{FF2B5EF4-FFF2-40B4-BE49-F238E27FC236}">
                <a16:creationId xmlns:a16="http://schemas.microsoft.com/office/drawing/2014/main" id="{E8070011-C3A7-4224-B145-BEE28103C6D9}"/>
              </a:ext>
            </a:extLst>
          </p:cNvPr>
          <p:cNvSpPr>
            <a:spLocks noGrp="1"/>
          </p:cNvSpPr>
          <p:nvPr>
            <p:ph idx="1"/>
          </p:nvPr>
        </p:nvSpPr>
        <p:spPr>
          <a:xfrm>
            <a:off x="1375954" y="1384663"/>
            <a:ext cx="10128658" cy="4849227"/>
          </a:xfrm>
        </p:spPr>
        <p:txBody>
          <a:bodyPr>
            <a:normAutofit/>
          </a:bodyPr>
          <a:lstStyle/>
          <a:p>
            <a:pPr marL="0" indent="0">
              <a:buNone/>
            </a:pPr>
            <a:r>
              <a:rPr lang="hu-HU" dirty="0"/>
              <a:t>Az </a:t>
            </a:r>
            <a:r>
              <a:rPr lang="hu-HU" dirty="0" err="1"/>
              <a:t>EUMSz</a:t>
            </a:r>
            <a:r>
              <a:rPr lang="hu-HU" dirty="0"/>
              <a:t> 260. cikke két esetkörben is megengedi a bírságolást (</a:t>
            </a:r>
            <a:r>
              <a:rPr lang="hu-HU" b="1" dirty="0"/>
              <a:t>fórum: Bíróság</a:t>
            </a:r>
            <a:r>
              <a:rPr lang="hu-HU" dirty="0"/>
              <a:t>!):</a:t>
            </a:r>
          </a:p>
          <a:p>
            <a:r>
              <a:rPr lang="hu-HU" dirty="0"/>
              <a:t>„(2) Ha a Bizottság megítélése szerint az érintett tagállam nem teszi meg az Európai Unió Bíróságának ítéletében foglaltak teljesítéséhez szükséges intézkedéseket, ... Ha az Európai Unió Bírósága megállapítja, hogy az érintett tagállam nem tett eleget az ítéletében foglaltaknak, a tagállamot átalányösszeg vagy kényszerítő bírság fizetésére kötelezheti.... </a:t>
            </a:r>
            <a:r>
              <a:rPr lang="hu-HU" b="1" dirty="0"/>
              <a:t>(utólagos!)</a:t>
            </a:r>
          </a:p>
          <a:p>
            <a:r>
              <a:rPr lang="hu-HU" dirty="0"/>
              <a:t>(3) Ha a Bizottság a 258. cikknek megfelelően azon az alapon nyújt be keresetet az Európai Unió Bíróságához, hogy az érintett tagállam nem tett eleget valamely, jogalkotási eljárás keretében elfogadott irányelv átültetésére elfogadott intézkedései bejelentésére vonatkozó kötelezettségének, a Bizottság, amennyiben megfelelőnek ítéli, meghatározhatja az érintett tagállam által fizetendő átalányösszegnek vagy kényszerítő bírságnak az általa az adott körülmények között megfelelőnek tartott mértékét. Ha az Európai Unió Bírósága megállapítja, hogy jogsértés történt, a tagállamot – a Bizottság által meghatározott összeget meg nem haladó mértékű – átalányösszeg vagy kényszerítő bírság fizetésére kötelezheti. ...” </a:t>
            </a:r>
            <a:r>
              <a:rPr lang="hu-HU" b="1" dirty="0"/>
              <a:t>(direkt!)</a:t>
            </a:r>
          </a:p>
          <a:p>
            <a:endParaRPr lang="hu-HU" dirty="0"/>
          </a:p>
        </p:txBody>
      </p:sp>
    </p:spTree>
    <p:extLst>
      <p:ext uri="{BB962C8B-B14F-4D97-AF65-F5344CB8AC3E}">
        <p14:creationId xmlns:p14="http://schemas.microsoft.com/office/powerpoint/2010/main" val="39057145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A95972C-53CD-4E6F-8E8D-233DBE7B3846}"/>
              </a:ext>
            </a:extLst>
          </p:cNvPr>
          <p:cNvSpPr>
            <a:spLocks noGrp="1"/>
          </p:cNvSpPr>
          <p:nvPr>
            <p:ph type="title"/>
          </p:nvPr>
        </p:nvSpPr>
        <p:spPr>
          <a:xfrm>
            <a:off x="2592925" y="624110"/>
            <a:ext cx="8911687" cy="560256"/>
          </a:xfrm>
        </p:spPr>
        <p:txBody>
          <a:bodyPr>
            <a:normAutofit fontScale="90000"/>
          </a:bodyPr>
          <a:lstStyle/>
          <a:p>
            <a:pPr algn="ctr"/>
            <a:r>
              <a:rPr lang="hu-HU" dirty="0"/>
              <a:t>Jogeset</a:t>
            </a:r>
          </a:p>
        </p:txBody>
      </p:sp>
      <p:sp>
        <p:nvSpPr>
          <p:cNvPr id="3" name="Tartalom helye 2">
            <a:extLst>
              <a:ext uri="{FF2B5EF4-FFF2-40B4-BE49-F238E27FC236}">
                <a16:creationId xmlns:a16="http://schemas.microsoft.com/office/drawing/2014/main" id="{7258FDCC-3293-4220-A139-1EC2A25DE0B5}"/>
              </a:ext>
            </a:extLst>
          </p:cNvPr>
          <p:cNvSpPr>
            <a:spLocks noGrp="1"/>
          </p:cNvSpPr>
          <p:nvPr>
            <p:ph idx="1"/>
          </p:nvPr>
        </p:nvSpPr>
        <p:spPr>
          <a:xfrm>
            <a:off x="1384663" y="1184366"/>
            <a:ext cx="10119949" cy="5049524"/>
          </a:xfrm>
        </p:spPr>
        <p:txBody>
          <a:bodyPr>
            <a:normAutofit fontScale="85000" lnSpcReduction="20000"/>
          </a:bodyPr>
          <a:lstStyle/>
          <a:p>
            <a:r>
              <a:rPr lang="hu-HU" sz="1900" dirty="0"/>
              <a:t>C 196/13. sz. ügyben az Európai Bizottság az Olasz Köztársaság, 2014. december 2</a:t>
            </a:r>
          </a:p>
          <a:p>
            <a:r>
              <a:rPr lang="hu-HU" sz="1900" dirty="0"/>
              <a:t>Utólagos (10  A Bíróság a Bizottság kontra Olaszország ügyben 2007. április 26 </a:t>
            </a:r>
            <a:r>
              <a:rPr lang="hu-HU" sz="1900" dirty="0" err="1"/>
              <a:t>án</a:t>
            </a:r>
            <a:r>
              <a:rPr lang="hu-HU" sz="1900" dirty="0"/>
              <a:t> hozott ítéletében (EU:C:2007:250) helyt adott az EK 226. cikk alapján, kötelezettségszegés megállapítása iránt a Bizottság által indított keresetnek, miután megállapította, hogy az Olasz Köztársaság általában és folyamatos jelleggel nem teljesítette a 75/442 irányelv 4., 8. és 9. cikkéből, a 91/689 irányelv 2. cikkének (1) bekezdéséből, valamint az 1999/31 irányelv 14. cikkének a)–c) pontjából a hulladékgazdálkodásra vonatkozóan eredő kötelezettségeit, mivel nem hozott meg minden szükséges intézkedést e rendelkezések végrehajtásához.)</a:t>
            </a:r>
          </a:p>
          <a:p>
            <a:r>
              <a:rPr lang="hu-HU" sz="1900" dirty="0"/>
              <a:t>45  Előzetesen emlékeztetni kell arra, hogy mivel az EUM Szerződés az EUMSZ 260. cikk (2) bekezdése szerinti kötelezettségszegési eljáráson belül megszüntette az indokolással ellátott vélemény adására vonatkozó szakaszt, az EUMSZ 260. cikk (1) bekezdése szerinti kötelezettségszegés fennállásának megítéléséhez szükséges referencia időpontnak az e rendelkezés értelmében kibocsátott felszólító levélben meghatározott határidő lejártát kell tekinteni</a:t>
            </a:r>
          </a:p>
          <a:p>
            <a:r>
              <a:rPr lang="hu-HU" sz="1900" dirty="0"/>
              <a:t>51 … Mindazonáltal a Bíróság már megállapította, hogy a környezet elhúzódó időszakon keresztül történő jelentős romlása anélkül, hogy az illetékes hatóságok bármiféle intézkedést tennének, főszabály szerint az annak a jele, hogy a tagállam túllépte az e rendelkezés által ráruházott mérlegelési mozgásteret …</a:t>
            </a:r>
          </a:p>
          <a:p>
            <a:r>
              <a:rPr lang="hu-HU" sz="1900" dirty="0"/>
              <a:t>Előzetes engedély, illetve ellenőrzés, fertőtlenítés, mentesítés helyett lezárás és </a:t>
            </a:r>
            <a:r>
              <a:rPr lang="hu-HU" sz="1900" dirty="0" err="1"/>
              <a:t>max</a:t>
            </a:r>
            <a:r>
              <a:rPr lang="hu-HU" sz="1900" dirty="0"/>
              <a:t>. büntetőfelelősség (89      A tárgyalás során a Bizottság előadta, hogy a 20 olasz régióból 18 régióban 200 olyan telep létezik, amely még mindig nem felel meg a vonatkozó rendelkezéseknek. )</a:t>
            </a:r>
          </a:p>
          <a:p>
            <a:endParaRPr lang="hu-HU" dirty="0"/>
          </a:p>
          <a:p>
            <a:endParaRPr lang="hu-HU" dirty="0"/>
          </a:p>
        </p:txBody>
      </p:sp>
    </p:spTree>
    <p:extLst>
      <p:ext uri="{BB962C8B-B14F-4D97-AF65-F5344CB8AC3E}">
        <p14:creationId xmlns:p14="http://schemas.microsoft.com/office/powerpoint/2010/main" val="446949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E31CFB73-FD2D-48B4-8970-E785778FA6E8}"/>
              </a:ext>
            </a:extLst>
          </p:cNvPr>
          <p:cNvSpPr>
            <a:spLocks noGrp="1"/>
          </p:cNvSpPr>
          <p:nvPr>
            <p:ph type="title"/>
          </p:nvPr>
        </p:nvSpPr>
        <p:spPr>
          <a:xfrm flipV="1">
            <a:off x="2592925" y="566057"/>
            <a:ext cx="8911687" cy="58053"/>
          </a:xfrm>
        </p:spPr>
        <p:txBody>
          <a:bodyPr>
            <a:normAutofit fontScale="90000"/>
          </a:bodyPr>
          <a:lstStyle/>
          <a:p>
            <a:endParaRPr lang="hu-HU" dirty="0"/>
          </a:p>
        </p:txBody>
      </p:sp>
      <p:sp>
        <p:nvSpPr>
          <p:cNvPr id="3" name="Tartalom helye 2">
            <a:extLst>
              <a:ext uri="{FF2B5EF4-FFF2-40B4-BE49-F238E27FC236}">
                <a16:creationId xmlns:a16="http://schemas.microsoft.com/office/drawing/2014/main" id="{FB8FB1E4-F991-44FA-8949-35221B452A7C}"/>
              </a:ext>
            </a:extLst>
          </p:cNvPr>
          <p:cNvSpPr>
            <a:spLocks noGrp="1"/>
          </p:cNvSpPr>
          <p:nvPr>
            <p:ph idx="1"/>
          </p:nvPr>
        </p:nvSpPr>
        <p:spPr>
          <a:xfrm>
            <a:off x="1497874" y="624110"/>
            <a:ext cx="10006738" cy="5750563"/>
          </a:xfrm>
        </p:spPr>
        <p:txBody>
          <a:bodyPr>
            <a:normAutofit fontScale="85000" lnSpcReduction="20000"/>
          </a:bodyPr>
          <a:lstStyle/>
          <a:p>
            <a:r>
              <a:rPr lang="hu-HU" sz="1900" dirty="0"/>
              <a:t>95      E kényszerítő bírság összegét és formáját illetően, a mérlegelési jogkörének az állandó ítélkezési gyakorlat szerinti gyakorlása során a Bíróság feladata, hogy úgy határozza meg a kényszerítő bírságot, hogy az egyrészt megfeleljen a körülményeknek, másrészt arányos legyen a megállapított kötelezettségszegéssel, valamint az érintett tagállam fizetőképességével … a Bíróság szabadon határozhatja meg a kiszabott kényszerítő bírság azon összegét és formáját, amelyet megfelelőnek tart ahhoz, hogy ösztönözze e tagállamot arra, hogy megszüntesse a Bíróság ezen első ítéletéből eredő kötelezettségek be nem tartását.</a:t>
            </a:r>
          </a:p>
          <a:p>
            <a:r>
              <a:rPr lang="hu-HU" sz="1900" dirty="0"/>
              <a:t>96      A Bíróság korábban már kimondta, hogy az említett szankciót annak tükrében kell meghatározni, hogy milyen mértékű meggyőzésre van szükség ahhoz, hogy a kötelezettségszegést megállapító ítélet végrehajtását elmulasztó </a:t>
            </a:r>
            <a:r>
              <a:rPr lang="hu-HU" sz="1900" b="1" dirty="0"/>
              <a:t>tagállam változtasson magatartásán, és véget vessen a kifogásolt jogsértésnek </a:t>
            </a:r>
            <a:r>
              <a:rPr lang="hu-HU" sz="1900" dirty="0"/>
              <a:t>…</a:t>
            </a:r>
          </a:p>
          <a:p>
            <a:r>
              <a:rPr lang="hu-HU" sz="1900" dirty="0"/>
              <a:t>97      Ennélfogva a Bíróság mérlegelése keretében tehát az uniós jog egységes és hatékony alkalmazása céljából előírt kényszerítő bírság kényszerítő jellegének biztosítása érdekében figyelembe veendő szempontok főszabály szerint a következők: </a:t>
            </a:r>
            <a:r>
              <a:rPr lang="hu-HU" sz="1900" b="1" dirty="0"/>
              <a:t>a jogsértés időtartama, a jogsértés súlya és a szóban forgó tagállam fizetőképessége</a:t>
            </a:r>
            <a:r>
              <a:rPr lang="hu-HU" sz="1900" dirty="0"/>
              <a:t>.</a:t>
            </a:r>
          </a:p>
          <a:p>
            <a:r>
              <a:rPr lang="hu-HU" sz="1900" dirty="0"/>
              <a:t>110    A fentiekre tekintettel a Bíróság úgy határoz, hogy mérlegelési jogkörének gyakorlása keretében 42 800 000 euróban határozza meg a kényszerítő bírság </a:t>
            </a:r>
            <a:r>
              <a:rPr lang="hu-HU" sz="1900" b="1" dirty="0"/>
              <a:t>félévenkénti összegét</a:t>
            </a:r>
          </a:p>
          <a:p>
            <a:r>
              <a:rPr lang="hu-HU" sz="1900" dirty="0"/>
              <a:t>113    Elöljáróban emlékeztetni kell arra, hogy a Bíróság az érintett területen rendelkezésére álló mérlegelési jogkörének gyakorlása </a:t>
            </a:r>
            <a:r>
              <a:rPr lang="hu-HU" sz="1900" b="1" dirty="0"/>
              <a:t>során jogosult halmazatban kiszabni kényszerítő bírságot és átalányösszeget </a:t>
            </a:r>
          </a:p>
          <a:p>
            <a:r>
              <a:rPr lang="hu-HU" sz="1900" dirty="0"/>
              <a:t>120    A fentiek alapján a Bíróság álláspontja szerint a jelen ügy körülményei megfelelő értékelésének megfelel, ha az Olasz Köztársaság által fizetendő </a:t>
            </a:r>
            <a:r>
              <a:rPr lang="hu-HU" sz="1900" b="1" dirty="0"/>
              <a:t>átalányösszeget</a:t>
            </a:r>
            <a:r>
              <a:rPr lang="hu-HU" sz="1900" dirty="0"/>
              <a:t> 40 millió euróban állapítja meg.</a:t>
            </a:r>
          </a:p>
          <a:p>
            <a:endParaRPr lang="hu-HU" dirty="0"/>
          </a:p>
        </p:txBody>
      </p:sp>
    </p:spTree>
    <p:extLst>
      <p:ext uri="{BB962C8B-B14F-4D97-AF65-F5344CB8AC3E}">
        <p14:creationId xmlns:p14="http://schemas.microsoft.com/office/powerpoint/2010/main" val="8540213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48B7877-905E-32E8-EB20-810ED50D82B0}"/>
              </a:ext>
            </a:extLst>
          </p:cNvPr>
          <p:cNvSpPr>
            <a:spLocks noGrp="1"/>
          </p:cNvSpPr>
          <p:nvPr>
            <p:ph type="title"/>
          </p:nvPr>
        </p:nvSpPr>
        <p:spPr>
          <a:xfrm>
            <a:off x="2592925" y="624110"/>
            <a:ext cx="8911687" cy="673467"/>
          </a:xfrm>
        </p:spPr>
        <p:txBody>
          <a:bodyPr/>
          <a:lstStyle/>
          <a:p>
            <a:r>
              <a:rPr lang="hu-HU" dirty="0"/>
              <a:t>C‑261/18. sz. ügy Bizottság v. Írország</a:t>
            </a:r>
          </a:p>
        </p:txBody>
      </p:sp>
      <p:sp>
        <p:nvSpPr>
          <p:cNvPr id="3" name="Tartalom helye 2">
            <a:extLst>
              <a:ext uri="{FF2B5EF4-FFF2-40B4-BE49-F238E27FC236}">
                <a16:creationId xmlns:a16="http://schemas.microsoft.com/office/drawing/2014/main" id="{47E12706-50BC-C25C-0A48-B208D5118701}"/>
              </a:ext>
            </a:extLst>
          </p:cNvPr>
          <p:cNvSpPr>
            <a:spLocks noGrp="1"/>
          </p:cNvSpPr>
          <p:nvPr>
            <p:ph idx="1"/>
          </p:nvPr>
        </p:nvSpPr>
        <p:spPr>
          <a:xfrm>
            <a:off x="1506583" y="1384663"/>
            <a:ext cx="9998029" cy="4849227"/>
          </a:xfrm>
        </p:spPr>
        <p:txBody>
          <a:bodyPr>
            <a:normAutofit lnSpcReduction="10000"/>
          </a:bodyPr>
          <a:lstStyle/>
          <a:p>
            <a:r>
              <a:rPr lang="hu-HU" dirty="0"/>
              <a:t>98      A Bizottság, mivel úgy ítélte meg, hogy Írország még mindig nem tett eleget a 2008. július 3‑i Bizottság kontra Írország ítéletben (C‑215/06, EU:C:2008:380) foglaltaknak, azt kéri, hogy a Bíróság kötelezze e tagállamot, hogy fizessen meg 1343,20 euró átalányösszeget, megszorozva az ítélet időpontja és az említett ítéletben foglaltak Írország általi teljesítésének időpontja, azaz a jelen ügyben hozott ítéletben foglaltak teljesítésének időpontja között eltelt napok számával, amennyiben ez utóbbi időpont korábbi, mint a 2008. július 3‑i Bizottság kontra Írország ítéletben (C‑215/06, EU:C:2008:380) foglaltak teljesítésének időpontja, így a minimális átalányösszegnek 1 685 000 eurónak kell lennie.</a:t>
            </a:r>
          </a:p>
          <a:p>
            <a:r>
              <a:rPr lang="hu-HU" dirty="0"/>
              <a:t>99      A Bizottság azt kéri továbbá, hogy a Bíróság kötelezze Írországot a jelen ügyben hozott ítélet időpontjától a 2008. július 3‑i Bizottság kontra Írország ítéletben foglaltak (C‑215/06, EU:C:2008:380) Írország általi teljesítésének időpontjáig napi 12 264 euró összegű kényszerítő bírság megfizetésére.</a:t>
            </a:r>
          </a:p>
          <a:p>
            <a:r>
              <a:rPr lang="hu-HU" dirty="0"/>
              <a:t>101    Ami a kötelezettségszegés súlyát illeti, a Bizottság úgy véli, hogy figyelembe kell venni a 85/337 irányelv által előírt környezeti hatásvizsgálat céljait, a Bíróság által a 2008. július 3‑i Bizottság kontra Írország ítélet (C‑215/06, EU:C:2008:380) 102. és 104. pontjában megállapított tényeket, valamint a szélerőműpark építéséhez kapcsolódó, jelentős környezeti károkat okozó földcsuszamlást.</a:t>
            </a:r>
          </a:p>
        </p:txBody>
      </p:sp>
    </p:spTree>
    <p:extLst>
      <p:ext uri="{BB962C8B-B14F-4D97-AF65-F5344CB8AC3E}">
        <p14:creationId xmlns:p14="http://schemas.microsoft.com/office/powerpoint/2010/main" val="12110642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F4262AD-ED12-7E8B-D1A5-D317EE316235}"/>
              </a:ext>
            </a:extLst>
          </p:cNvPr>
          <p:cNvSpPr>
            <a:spLocks noGrp="1"/>
          </p:cNvSpPr>
          <p:nvPr>
            <p:ph type="title"/>
          </p:nvPr>
        </p:nvSpPr>
        <p:spPr>
          <a:xfrm>
            <a:off x="2592925" y="624110"/>
            <a:ext cx="8911687" cy="322668"/>
          </a:xfrm>
        </p:spPr>
        <p:txBody>
          <a:bodyPr>
            <a:normAutofit fontScale="90000"/>
          </a:bodyPr>
          <a:lstStyle/>
          <a:p>
            <a:endParaRPr lang="hu-HU" dirty="0"/>
          </a:p>
        </p:txBody>
      </p:sp>
      <p:sp>
        <p:nvSpPr>
          <p:cNvPr id="3" name="Tartalom helye 2">
            <a:extLst>
              <a:ext uri="{FF2B5EF4-FFF2-40B4-BE49-F238E27FC236}">
                <a16:creationId xmlns:a16="http://schemas.microsoft.com/office/drawing/2014/main" id="{7BFB223E-11FF-EF40-0C9D-85EE483E7271}"/>
              </a:ext>
            </a:extLst>
          </p:cNvPr>
          <p:cNvSpPr>
            <a:spLocks noGrp="1"/>
          </p:cNvSpPr>
          <p:nvPr>
            <p:ph idx="1"/>
          </p:nvPr>
        </p:nvSpPr>
        <p:spPr>
          <a:xfrm>
            <a:off x="1062446" y="1410789"/>
            <a:ext cx="10442166" cy="4929051"/>
          </a:xfrm>
        </p:spPr>
        <p:txBody>
          <a:bodyPr>
            <a:normAutofit/>
          </a:bodyPr>
          <a:lstStyle/>
          <a:p>
            <a:r>
              <a:rPr lang="hu-HU" dirty="0"/>
              <a:t>112    Elöljáróban emlékeztetni kell arra, hogy a Bíróság az érintett területen rendelkezésére álló mérlegelési jogkörének gyakorlása során jogosult halmazatban kiszabni kényszerítő bírságot és átalányösszeget …</a:t>
            </a:r>
          </a:p>
          <a:p>
            <a:r>
              <a:rPr lang="hu-HU" dirty="0"/>
              <a:t>113    Az átalányösszeg megfizetésére való kötelezésre, és adott esetben ezen összeg megállapítására minden egyes esetben a megállapított kötelezettségszegés jellemzőivel, valamint az EUMSZ 260. cikk alapján megindított eljárásban érintett tagállam által tanúsított magatartással összefüggő, releváns tényezők összessége alapján kell, hogy sor kerüljön. E tekintetben az említett rendelkezés széles mérlegelési jogkört biztosít a Bíróság számára annak eldöntésében, hogy kiszab‑e, vagy sem, ilyen szankciót, és adott esetben annak összege megállapításában …</a:t>
            </a:r>
          </a:p>
          <a:p>
            <a:r>
              <a:rPr lang="hu-HU" dirty="0"/>
              <a:t>114    Ezenkívül mérlegelési jogkörének gyakorlása során a Bíróság feladata ezen átalányösszeg oly módon történő meghatározása, hogy az egyrészt megfeleljen a körülményeknek, másrészt arányos legyen az elkövetett jogsértéssel. E tekintetben jelentős tényezőnek számít a megállapított jogsértés súlya, valamint a jogsértésnek az azt megállapító ítélet kihirdetése óta történő fennállásának időtartama </a:t>
            </a:r>
          </a:p>
        </p:txBody>
      </p:sp>
    </p:spTree>
    <p:extLst>
      <p:ext uri="{BB962C8B-B14F-4D97-AF65-F5344CB8AC3E}">
        <p14:creationId xmlns:p14="http://schemas.microsoft.com/office/powerpoint/2010/main" val="42638989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6058917-9237-5CBB-8D83-F5701A75EAE8}"/>
              </a:ext>
            </a:extLst>
          </p:cNvPr>
          <p:cNvSpPr>
            <a:spLocks noGrp="1"/>
          </p:cNvSpPr>
          <p:nvPr>
            <p:ph type="title"/>
          </p:nvPr>
        </p:nvSpPr>
        <p:spPr>
          <a:xfrm>
            <a:off x="2592925" y="624110"/>
            <a:ext cx="8911687" cy="159661"/>
          </a:xfrm>
        </p:spPr>
        <p:txBody>
          <a:bodyPr>
            <a:normAutofit fontScale="90000"/>
          </a:bodyPr>
          <a:lstStyle/>
          <a:p>
            <a:endParaRPr lang="hu-HU" dirty="0"/>
          </a:p>
        </p:txBody>
      </p:sp>
      <p:sp>
        <p:nvSpPr>
          <p:cNvPr id="3" name="Tartalom helye 2">
            <a:extLst>
              <a:ext uri="{FF2B5EF4-FFF2-40B4-BE49-F238E27FC236}">
                <a16:creationId xmlns:a16="http://schemas.microsoft.com/office/drawing/2014/main" id="{F4E68053-97D2-BBA6-10DC-86887788F712}"/>
              </a:ext>
            </a:extLst>
          </p:cNvPr>
          <p:cNvSpPr>
            <a:spLocks noGrp="1"/>
          </p:cNvSpPr>
          <p:nvPr>
            <p:ph idx="1"/>
          </p:nvPr>
        </p:nvSpPr>
        <p:spPr>
          <a:xfrm>
            <a:off x="1489166" y="1105989"/>
            <a:ext cx="10015446" cy="5050971"/>
          </a:xfrm>
        </p:spPr>
        <p:txBody>
          <a:bodyPr>
            <a:normAutofit fontScale="92500" lnSpcReduction="10000"/>
          </a:bodyPr>
          <a:lstStyle/>
          <a:p>
            <a:r>
              <a:rPr lang="hu-HU" dirty="0"/>
              <a:t>127    Az állandó ítélkezési gyakorlat értelmében a kényszerítő bírság kiszabása főszabály szerint csak akkor igazolt, ha a korábbi ítéletben foglaltak teljesítésének elmulasztásán alapuló kötelezettségszegés fennmarad a tényállás Bíróság általi vizsgálatáig </a:t>
            </a:r>
          </a:p>
          <a:p>
            <a:r>
              <a:rPr lang="hu-HU" dirty="0"/>
              <a:t>129    A fentiekre tekintettel azt kell megállapítani, hogy az Írországnak felrótt kötelezettségszegés a jelen ügyben a tényállás Bíróság általi vizsgálatáig fennáll.</a:t>
            </a:r>
          </a:p>
          <a:p>
            <a:r>
              <a:rPr lang="hu-HU" dirty="0"/>
              <a:t>131    Ami a kényszerítő bírság összegének kiszámítását illeti, az állandó ítélkezési gyakorlat szerint azt annak tükrében kell meghatározni, hogy milyen mértékű meggyőzésre van szükség ahhoz, hogy a kötelezettségszegést megállapító ítéletben foglaltak teljesítését elmulasztó tagállam változtasson magatartásán, és véget vessen a kifogásolt jogsértésnek. Az e területen rendelkezésére álló mérlegelési jogkörének gyakorlása során a Bíróság feladata, hogy úgy határozza meg a kényszerítő bírságot, hogy az egyrészt megfeleljen a körülményeknek, másrészt arányos legyen a megállapított kötelezettségszegéssel, valamint az érintett tagállam fizetési képességével …</a:t>
            </a:r>
          </a:p>
          <a:p>
            <a:r>
              <a:rPr lang="hu-HU" dirty="0"/>
              <a:t>132    A Bizottság kényszerítő bírságra vonatkozó javaslatai nem köthetik a Bíróságot, azok csak hasznos hivatkozási alapként szolgálnak. </a:t>
            </a:r>
          </a:p>
          <a:p>
            <a:r>
              <a:rPr lang="hu-HU" dirty="0"/>
              <a:t>134    A jelen ügyben a kötelezettségszegés megállapításához vezető jogi és ténybeli elemek összességére, valamint a jelen ítélet 115–124. pontjában foglalt megfontolásokra tekintettel a Bíróság napi 15 000 euró összegű kényszerítő bírság kiszabását véli megfelelőnek.</a:t>
            </a:r>
          </a:p>
        </p:txBody>
      </p:sp>
    </p:spTree>
    <p:extLst>
      <p:ext uri="{BB962C8B-B14F-4D97-AF65-F5344CB8AC3E}">
        <p14:creationId xmlns:p14="http://schemas.microsoft.com/office/powerpoint/2010/main" val="31952897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C5DC452-6C16-0F9E-01DB-0986B804D4EB}"/>
              </a:ext>
            </a:extLst>
          </p:cNvPr>
          <p:cNvSpPr>
            <a:spLocks noGrp="1"/>
          </p:cNvSpPr>
          <p:nvPr>
            <p:ph type="title"/>
          </p:nvPr>
        </p:nvSpPr>
        <p:spPr>
          <a:xfrm>
            <a:off x="2592925" y="624110"/>
            <a:ext cx="8911687" cy="116119"/>
          </a:xfrm>
        </p:spPr>
        <p:txBody>
          <a:bodyPr>
            <a:normAutofit fontScale="90000"/>
          </a:bodyPr>
          <a:lstStyle/>
          <a:p>
            <a:endParaRPr lang="hu-HU" dirty="0"/>
          </a:p>
        </p:txBody>
      </p:sp>
      <p:sp>
        <p:nvSpPr>
          <p:cNvPr id="3" name="Tartalom helye 2">
            <a:extLst>
              <a:ext uri="{FF2B5EF4-FFF2-40B4-BE49-F238E27FC236}">
                <a16:creationId xmlns:a16="http://schemas.microsoft.com/office/drawing/2014/main" id="{4653198E-2CBD-139E-A305-1A2C61A4549C}"/>
              </a:ext>
            </a:extLst>
          </p:cNvPr>
          <p:cNvSpPr>
            <a:spLocks noGrp="1"/>
          </p:cNvSpPr>
          <p:nvPr>
            <p:ph idx="1"/>
          </p:nvPr>
        </p:nvSpPr>
        <p:spPr>
          <a:xfrm>
            <a:off x="1654629" y="1451438"/>
            <a:ext cx="9853696" cy="4853568"/>
          </a:xfrm>
        </p:spPr>
        <p:txBody>
          <a:bodyPr>
            <a:normAutofit fontScale="85000" lnSpcReduction="10000"/>
          </a:bodyPr>
          <a:lstStyle/>
          <a:p>
            <a:r>
              <a:rPr lang="hu-HU" dirty="0"/>
              <a:t>118    Amint az a jelen ítélet 23–36. pontjából következik, a szélerőműpark engedélyezését és építését megelőző környezeti hatásvizsgálat elvégzésére vonatkozó kötelezettség megsértésében megnyilvánuló kötelezettségszegés 2008. július 3‑i Bizottság kontra Írország ítéletben (C‑215/06, EU:C:2008:380) történt megállapítása óta több mint tizenegy év telt el anélkül, hogy Írország az ezen ítélet rendelkező része 1. pontjának második francia bekezdése tekintetében elfogadta volna az ezen ítéletben foglaltak teljesítéséhez szükséges intézkedéseket.</a:t>
            </a:r>
          </a:p>
          <a:p>
            <a:r>
              <a:rPr lang="hu-HU" dirty="0"/>
              <a:t>120    Meg kell állapítani, hogy e körülmények között Írország magatartása azt bizonyítja, hogy e tagállam nem a jóhiszemű együttműködési kötelezettségének megfelelően járt el a 2008. július 3‑i Bizottság kontra Írország ítélet (C‑215/06, EU:C:2008:380) rendelkező része 1. pontjának második francia bekezdésében megállapított kötelezettségszegés megszüntetése érdekében, ami súlyosító körülménynek minősül.</a:t>
            </a:r>
          </a:p>
          <a:p>
            <a:r>
              <a:rPr lang="hu-HU" dirty="0"/>
              <a:t>121    Mivel az ezen ítéletben foglaltak teljesítése még nem történt meg, a Bíróságnak meg kell állapítania a jogsértés különösen hosszú időtartamát, amely jogsértés, a 85/337 irányelv környezetvédelmi célkitűzésére tekintettel, egyértelműen súlyos jellegű is </a:t>
            </a:r>
          </a:p>
          <a:p>
            <a:r>
              <a:rPr lang="hu-HU" dirty="0"/>
              <a:t>124    Harmadszor, a szóban forgó tagállam fizetési képességét illetően a Bíróság ítélkezési gyakorlatából az következik, hogy a tagállamnak a tényállás Bíróság általi vizsgálata időpontjában ismert bruttó hazai termékét (GDP) kell figyelembe venni …</a:t>
            </a:r>
          </a:p>
          <a:p>
            <a:r>
              <a:rPr lang="hu-HU" dirty="0"/>
              <a:t>125    Figyelemmel a jelen ügy összes körülményére, meg kell állapítani, hogy az uniós jog megsértése hasonló jövőbeni ismétlődésének hatékony megakadályozása megkívánja átalányösszeg kiszabását, amelynek összegét 5 000 000 euróban kell megállapítani.</a:t>
            </a:r>
          </a:p>
          <a:p>
            <a:endParaRPr lang="hu-HU" dirty="0"/>
          </a:p>
        </p:txBody>
      </p:sp>
    </p:spTree>
    <p:extLst>
      <p:ext uri="{BB962C8B-B14F-4D97-AF65-F5344CB8AC3E}">
        <p14:creationId xmlns:p14="http://schemas.microsoft.com/office/powerpoint/2010/main" val="22571127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B014DC20-221A-4B34-983B-711FE8DB3A22}"/>
              </a:ext>
            </a:extLst>
          </p:cNvPr>
          <p:cNvSpPr>
            <a:spLocks noGrp="1"/>
          </p:cNvSpPr>
          <p:nvPr>
            <p:ph type="title"/>
          </p:nvPr>
        </p:nvSpPr>
        <p:spPr>
          <a:xfrm>
            <a:off x="2592925" y="624110"/>
            <a:ext cx="8911687" cy="656050"/>
          </a:xfrm>
        </p:spPr>
        <p:txBody>
          <a:bodyPr/>
          <a:lstStyle/>
          <a:p>
            <a:pPr algn="ctr"/>
            <a:r>
              <a:rPr lang="hu-HU" dirty="0"/>
              <a:t>Ideiglenes intézkedés</a:t>
            </a:r>
          </a:p>
        </p:txBody>
      </p:sp>
      <p:sp>
        <p:nvSpPr>
          <p:cNvPr id="3" name="Tartalom helye 2">
            <a:extLst>
              <a:ext uri="{FF2B5EF4-FFF2-40B4-BE49-F238E27FC236}">
                <a16:creationId xmlns:a16="http://schemas.microsoft.com/office/drawing/2014/main" id="{FE6FC543-E03C-48A1-AE8C-6E7C327A3207}"/>
              </a:ext>
            </a:extLst>
          </p:cNvPr>
          <p:cNvSpPr>
            <a:spLocks noGrp="1"/>
          </p:cNvSpPr>
          <p:nvPr>
            <p:ph idx="1"/>
          </p:nvPr>
        </p:nvSpPr>
        <p:spPr>
          <a:xfrm>
            <a:off x="1358537" y="1523999"/>
            <a:ext cx="10146075" cy="4824549"/>
          </a:xfrm>
        </p:spPr>
        <p:txBody>
          <a:bodyPr>
            <a:normAutofit fontScale="92500" lnSpcReduction="20000"/>
          </a:bodyPr>
          <a:lstStyle/>
          <a:p>
            <a:r>
              <a:rPr lang="hu-HU" dirty="0" err="1"/>
              <a:t>EUMSz</a:t>
            </a:r>
            <a:r>
              <a:rPr lang="hu-HU" dirty="0"/>
              <a:t> 279. cikk: „Az Európai Unió Bírósága az elé terjesztett ügyekben bármely szükséges ideiglenes intézkedést elrendelhet.”</a:t>
            </a:r>
          </a:p>
          <a:p>
            <a:r>
              <a:rPr lang="hu-HU" b="1" dirty="0"/>
              <a:t>C-76/08 R sz. ügy, Bizottság kontra Máltai Köztársaság</a:t>
            </a:r>
            <a:r>
              <a:rPr lang="hu-HU" dirty="0"/>
              <a:t>, 2008. április 24: „21. Az elfogadott joggyakorlat szerint a bírói közbenső intézkedésre vonatkozó kérelem alapján csak akkor lehet ilyen intézkedést elrendelni, ha </a:t>
            </a:r>
            <a:r>
              <a:rPr lang="hu-HU" b="1" dirty="0"/>
              <a:t>ez igazolható, </a:t>
            </a:r>
            <a:r>
              <a:rPr lang="hu-HU" b="1" dirty="0" err="1"/>
              <a:t>prima</a:t>
            </a:r>
            <a:r>
              <a:rPr lang="hu-HU" b="1" dirty="0"/>
              <a:t> </a:t>
            </a:r>
            <a:r>
              <a:rPr lang="hu-HU" b="1" dirty="0" err="1"/>
              <a:t>facie</a:t>
            </a:r>
            <a:r>
              <a:rPr lang="hu-HU" dirty="0"/>
              <a:t>, tehát mind a jog, mind a tények által </a:t>
            </a:r>
            <a:r>
              <a:rPr lang="hu-HU" dirty="0" err="1"/>
              <a:t>sugallt</a:t>
            </a:r>
            <a:r>
              <a:rPr lang="hu-HU" dirty="0"/>
              <a:t> jogi megítélés alapján, és </a:t>
            </a:r>
            <a:r>
              <a:rPr lang="hu-HU" b="1" dirty="0"/>
              <a:t>sürgős is</a:t>
            </a:r>
            <a:r>
              <a:rPr lang="hu-HU" dirty="0"/>
              <a:t>, abban az értelemben, hogy elkerüljük a kérelmező érdekeinek súlyos és visszafordíthatatlan károsodását, és éppen ezért szükséges, hogy a mondott hatást még azelőtt kiváltsa, mielőtt az alapul szolgáló eljárásban döntés születik. Szükség esetén a bírói eljárás ez esetben </a:t>
            </a:r>
            <a:r>
              <a:rPr lang="hu-HU" b="1" dirty="0"/>
              <a:t>az érintett érdekek súlyozását </a:t>
            </a:r>
            <a:r>
              <a:rPr lang="hu-HU" dirty="0"/>
              <a:t>is jelentheti. ...</a:t>
            </a:r>
          </a:p>
          <a:p>
            <a:r>
              <a:rPr lang="en-US" dirty="0"/>
              <a:t>48      </a:t>
            </a:r>
            <a:r>
              <a:rPr lang="hu-HU" dirty="0"/>
              <a:t>Amíg … a Közösség közös örökségének megóvása, amely ökológiai szempontból igazolható, önmagában is figyelmet érdemel, a vadászok érdeke nem tűnik olyannak, amely ennél magasabb értéket képvisel. </a:t>
            </a:r>
          </a:p>
          <a:p>
            <a:r>
              <a:rPr lang="hu-HU" dirty="0"/>
              <a:t>61      Következésképpen, mivel első látásra nem állnak rendelkezésre olyan tudományos információk, amelyek alapján minden észszerű kétségen felül ki lehetne zárni, hogy a szóban forgó aktív erdőgazdálkodási műveletek káros és helyrehozhatatlan hatásokat gyakorolnak a </a:t>
            </a:r>
            <a:r>
              <a:rPr lang="hu-HU" dirty="0" err="1"/>
              <a:t>Puszcza</a:t>
            </a:r>
            <a:r>
              <a:rPr lang="hu-HU" dirty="0"/>
              <a:t> </a:t>
            </a:r>
            <a:r>
              <a:rPr lang="hu-HU" dirty="0" err="1"/>
              <a:t>Białowieska</a:t>
            </a:r>
            <a:r>
              <a:rPr lang="hu-HU" dirty="0"/>
              <a:t> </a:t>
            </a:r>
            <a:r>
              <a:rPr lang="hu-HU" dirty="0" err="1"/>
              <a:t>Natura</a:t>
            </a:r>
            <a:r>
              <a:rPr lang="hu-HU" dirty="0"/>
              <a:t> 2000 területnek a Bizottság keresetében említett védett élőhelyeire, meg kell állapítani a Bizottság által kért ideiglenes intézkedések sürgősségét.</a:t>
            </a:r>
          </a:p>
        </p:txBody>
      </p:sp>
    </p:spTree>
    <p:extLst>
      <p:ext uri="{BB962C8B-B14F-4D97-AF65-F5344CB8AC3E}">
        <p14:creationId xmlns:p14="http://schemas.microsoft.com/office/powerpoint/2010/main" val="709572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7F9FA45-5F60-4854-9F0B-6EB48DDA4CA4}"/>
              </a:ext>
            </a:extLst>
          </p:cNvPr>
          <p:cNvSpPr>
            <a:spLocks noGrp="1"/>
          </p:cNvSpPr>
          <p:nvPr>
            <p:ph type="title"/>
          </p:nvPr>
        </p:nvSpPr>
        <p:spPr>
          <a:xfrm>
            <a:off x="4841966" y="365127"/>
            <a:ext cx="5197384" cy="967285"/>
          </a:xfrm>
        </p:spPr>
        <p:txBody>
          <a:bodyPr>
            <a:normAutofit/>
          </a:bodyPr>
          <a:lstStyle/>
          <a:p>
            <a:r>
              <a:rPr lang="hu-HU" b="1" dirty="0"/>
              <a:t>Az állam felelőssége</a:t>
            </a:r>
          </a:p>
        </p:txBody>
      </p:sp>
      <p:sp>
        <p:nvSpPr>
          <p:cNvPr id="3" name="Tartalom helye 2">
            <a:extLst>
              <a:ext uri="{FF2B5EF4-FFF2-40B4-BE49-F238E27FC236}">
                <a16:creationId xmlns:a16="http://schemas.microsoft.com/office/drawing/2014/main" id="{E6228AB6-7B92-4AD2-BE46-098EF01848D8}"/>
              </a:ext>
            </a:extLst>
          </p:cNvPr>
          <p:cNvSpPr>
            <a:spLocks noGrp="1"/>
          </p:cNvSpPr>
          <p:nvPr>
            <p:ph idx="1"/>
          </p:nvPr>
        </p:nvSpPr>
        <p:spPr>
          <a:xfrm>
            <a:off x="2152649" y="1445623"/>
            <a:ext cx="8828859" cy="5047250"/>
          </a:xfrm>
        </p:spPr>
        <p:txBody>
          <a:bodyPr>
            <a:normAutofit lnSpcReduction="10000"/>
          </a:bodyPr>
          <a:lstStyle/>
          <a:p>
            <a:pPr marL="0" indent="0">
              <a:buNone/>
            </a:pPr>
            <a:r>
              <a:rPr lang="hu-HU" b="1" dirty="0"/>
              <a:t>3104/2017. (V. 8.) AB határozat</a:t>
            </a:r>
            <a:r>
              <a:rPr lang="hu-HU" dirty="0"/>
              <a:t>: „[39] A nemzet közös örökségéért való alkotmányos felelősség az Alaptörvényben általános és egyetemleges, az egészséges környezethez való joggal kapcsolatos alkotmánybírósági gyakorlat alapján azonban ezen az általános felelősségi körön belül </a:t>
            </a:r>
            <a:r>
              <a:rPr lang="hu-HU" b="1" dirty="0"/>
              <a:t>az államot egyfajta primátus, elsőség illeti meg, illetve kötelezi</a:t>
            </a:r>
            <a:r>
              <a:rPr lang="hu-HU" dirty="0"/>
              <a:t>, hiszen e felelősség intézményvédelmi garanciák révén összehangolt érvényesítése, az intézményvédelem megalkotása, korrekciója és érvényesítése közvetlenül és elsődlegesen állami feladat.” </a:t>
            </a:r>
          </a:p>
          <a:p>
            <a:pPr marL="0" indent="0">
              <a:buNone/>
            </a:pPr>
            <a:r>
              <a:rPr lang="hu-HU" b="1" dirty="0"/>
              <a:t>28/2017. (X. 25.) AB határozat: </a:t>
            </a:r>
            <a:r>
              <a:rPr lang="hu-HU" dirty="0"/>
              <a:t>„[30] … a környezet védelmének kötelezettsége egyaránt terheli a tág értelemben vett államot és a természetes és jogi személyeket, ez a kötelezettség természetszerűleg nem lehet teljesen azonos az egyes jogalanyok vonatkozásában. Miközben a természetes és jogi személyektől a hatályos jogszabályi előírások ismeretén és betartásán túlmenően általános jelleggel és kikényszeríthető módon nem várható el, hogy magatartásukat valamely, a jogalkotó által nem konkretizált absztrakt célhoz igazítsák, addig </a:t>
            </a:r>
            <a:r>
              <a:rPr lang="hu-HU" b="1" dirty="0"/>
              <a:t>az állam oldaláról az is elvárható, hogy egyértelműen meghatározza mindazon jogi kötelezettségeket, melyeket mind az államnak, mind pedig a magánfeleknek be kell tartaniuk </a:t>
            </a:r>
            <a:r>
              <a:rPr lang="hu-HU" dirty="0"/>
              <a:t>...”</a:t>
            </a:r>
          </a:p>
          <a:p>
            <a:pPr marL="0" indent="0">
              <a:buNone/>
            </a:pPr>
            <a:endParaRPr lang="hu-HU" dirty="0"/>
          </a:p>
          <a:p>
            <a:pPr marL="0" indent="0">
              <a:buNone/>
            </a:pPr>
            <a:endParaRPr lang="hu-HU" dirty="0"/>
          </a:p>
        </p:txBody>
      </p:sp>
      <p:sp>
        <p:nvSpPr>
          <p:cNvPr id="4" name="Dia számának helye 3">
            <a:extLst>
              <a:ext uri="{FF2B5EF4-FFF2-40B4-BE49-F238E27FC236}">
                <a16:creationId xmlns:a16="http://schemas.microsoft.com/office/drawing/2014/main" id="{1C1719AC-34E6-4279-A1DC-46567B5AEBC2}"/>
              </a:ext>
            </a:extLst>
          </p:cNvPr>
          <p:cNvSpPr>
            <a:spLocks noGrp="1"/>
          </p:cNvSpPr>
          <p:nvPr>
            <p:ph type="sldNum" sz="quarter" idx="12"/>
          </p:nvPr>
        </p:nvSpPr>
        <p:spPr/>
        <p:txBody>
          <a:bodyPr/>
          <a:lstStyle/>
          <a:p>
            <a:fld id="{66A3D025-BF54-4E43-9171-24D552EDAFA1}" type="slidenum">
              <a:rPr lang="hu-HU" smtClean="0"/>
              <a:t>2</a:t>
            </a:fld>
            <a:endParaRPr lang="hu-HU"/>
          </a:p>
        </p:txBody>
      </p:sp>
    </p:spTree>
    <p:extLst>
      <p:ext uri="{BB962C8B-B14F-4D97-AF65-F5344CB8AC3E}">
        <p14:creationId xmlns:p14="http://schemas.microsoft.com/office/powerpoint/2010/main" val="4715070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7B81D7C-36EB-4B93-91B9-D49F8A6A8265}"/>
              </a:ext>
            </a:extLst>
          </p:cNvPr>
          <p:cNvSpPr>
            <a:spLocks noGrp="1"/>
          </p:cNvSpPr>
          <p:nvPr>
            <p:ph type="title"/>
          </p:nvPr>
        </p:nvSpPr>
        <p:spPr>
          <a:xfrm>
            <a:off x="2592925" y="624110"/>
            <a:ext cx="8911687" cy="194496"/>
          </a:xfrm>
        </p:spPr>
        <p:txBody>
          <a:bodyPr>
            <a:normAutofit fontScale="90000"/>
          </a:bodyPr>
          <a:lstStyle/>
          <a:p>
            <a:endParaRPr lang="hu-HU" dirty="0"/>
          </a:p>
        </p:txBody>
      </p:sp>
      <p:sp>
        <p:nvSpPr>
          <p:cNvPr id="3" name="Tartalom helye 2">
            <a:extLst>
              <a:ext uri="{FF2B5EF4-FFF2-40B4-BE49-F238E27FC236}">
                <a16:creationId xmlns:a16="http://schemas.microsoft.com/office/drawing/2014/main" id="{B75DF1E3-D1F2-4AF7-9076-1E894AE71196}"/>
              </a:ext>
            </a:extLst>
          </p:cNvPr>
          <p:cNvSpPr>
            <a:spLocks noGrp="1"/>
          </p:cNvSpPr>
          <p:nvPr>
            <p:ph idx="1"/>
          </p:nvPr>
        </p:nvSpPr>
        <p:spPr>
          <a:xfrm>
            <a:off x="1628503" y="1280159"/>
            <a:ext cx="9876109" cy="5050971"/>
          </a:xfrm>
        </p:spPr>
        <p:txBody>
          <a:bodyPr/>
          <a:lstStyle/>
          <a:p>
            <a:r>
              <a:rPr lang="pl-PL" dirty="0"/>
              <a:t>C‑441/17. R. sz. Ügy, Bizottság – Lengyelország, madárvédelem (</a:t>
            </a:r>
            <a:r>
              <a:rPr lang="hu-HU" dirty="0"/>
              <a:t>élőhelyeiken folytatott aktív erdőgazdálkodási műveleteket, továbbá hagyja abba a több mint százéves holt lucfenyők eltávolítását és a fák kivágását a PLC200004 </a:t>
            </a:r>
            <a:r>
              <a:rPr lang="hu-HU" dirty="0" err="1"/>
              <a:t>Puszcza</a:t>
            </a:r>
            <a:r>
              <a:rPr lang="hu-HU" dirty="0"/>
              <a:t> </a:t>
            </a:r>
            <a:r>
              <a:rPr lang="hu-HU" dirty="0" err="1"/>
              <a:t>Białowieska</a:t>
            </a:r>
            <a:r>
              <a:rPr lang="hu-HU" dirty="0"/>
              <a:t> területen)</a:t>
            </a:r>
          </a:p>
          <a:p>
            <a:r>
              <a:rPr lang="hu-HU" dirty="0"/>
              <a:t>Felmerül: „31 A </a:t>
            </a:r>
            <a:r>
              <a:rPr lang="hu-HU" b="1" dirty="0" err="1"/>
              <a:t>fumus</a:t>
            </a:r>
            <a:r>
              <a:rPr lang="hu-HU" b="1" dirty="0"/>
              <a:t> boni </a:t>
            </a:r>
            <a:r>
              <a:rPr lang="hu-HU" b="1" dirty="0" err="1"/>
              <a:t>iuris</a:t>
            </a:r>
            <a:r>
              <a:rPr lang="hu-HU" b="1" dirty="0"/>
              <a:t> </a:t>
            </a:r>
            <a:r>
              <a:rPr lang="hu-HU" dirty="0"/>
              <a:t>feltételét illetően emlékeztetni kell arra, hogy e feltétel akkor teljesül, ha az ideiglenes intézkedés iránti eljárásban olyan jelentős jogi vagy ténybeli vita áll fenn, amelynek megoldása elsőre nem nyilvánvaló, úgyhogy első látásra az alapkereset nem nélkülöz komoly alapot.” „42  Ebből az következik, hogy az elővigyázatosság elvére is figyelemmel…”</a:t>
            </a:r>
          </a:p>
          <a:p>
            <a:r>
              <a:rPr lang="hu-HU" dirty="0"/>
              <a:t>43      A </a:t>
            </a:r>
            <a:r>
              <a:rPr lang="hu-HU" b="1" dirty="0"/>
              <a:t>sürgősség</a:t>
            </a:r>
            <a:r>
              <a:rPr lang="hu-HU" dirty="0"/>
              <a:t> feltételét illetően emlékeztetni kell arra, hogy az ideiglenes intézkedés iránti eljárás célja a jövőbeli végleges határozat teljes érvényesülésének biztosítása annak elkerülése érdekében, hogy a Bíróság által nyújtott jogvédelemben hézag keletkezhessék. E cél elérése érdekében a sürgősséget annak alapján kell megítélni, hogy az ideiglenes döntés meghozatala szükséges‑e azért, hogy elkerülhető legyen, hogy az ideiglenes intézkedést kérő félnek súlyos és helyrehozhatatlan kára keletkezzen </a:t>
            </a:r>
          </a:p>
        </p:txBody>
      </p:sp>
    </p:spTree>
    <p:extLst>
      <p:ext uri="{BB962C8B-B14F-4D97-AF65-F5344CB8AC3E}">
        <p14:creationId xmlns:p14="http://schemas.microsoft.com/office/powerpoint/2010/main" val="9206604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25792B4-9D6B-4DB4-BE65-86A526D49069}"/>
              </a:ext>
            </a:extLst>
          </p:cNvPr>
          <p:cNvSpPr>
            <a:spLocks noGrp="1"/>
          </p:cNvSpPr>
          <p:nvPr>
            <p:ph type="title"/>
          </p:nvPr>
        </p:nvSpPr>
        <p:spPr>
          <a:xfrm>
            <a:off x="2592925" y="624110"/>
            <a:ext cx="8911687" cy="194496"/>
          </a:xfrm>
        </p:spPr>
        <p:txBody>
          <a:bodyPr>
            <a:normAutofit fontScale="90000"/>
          </a:bodyPr>
          <a:lstStyle/>
          <a:p>
            <a:endParaRPr lang="hu-HU"/>
          </a:p>
        </p:txBody>
      </p:sp>
      <p:sp>
        <p:nvSpPr>
          <p:cNvPr id="3" name="Tartalom helye 2">
            <a:extLst>
              <a:ext uri="{FF2B5EF4-FFF2-40B4-BE49-F238E27FC236}">
                <a16:creationId xmlns:a16="http://schemas.microsoft.com/office/drawing/2014/main" id="{17D0C3A6-DA88-439E-AA5E-16ACAEBF608D}"/>
              </a:ext>
            </a:extLst>
          </p:cNvPr>
          <p:cNvSpPr>
            <a:spLocks noGrp="1"/>
          </p:cNvSpPr>
          <p:nvPr>
            <p:ph idx="1"/>
          </p:nvPr>
        </p:nvSpPr>
        <p:spPr>
          <a:xfrm>
            <a:off x="1445623" y="1306286"/>
            <a:ext cx="10058989" cy="5068388"/>
          </a:xfrm>
        </p:spPr>
        <p:txBody>
          <a:bodyPr>
            <a:normAutofit fontScale="92500" lnSpcReduction="20000"/>
          </a:bodyPr>
          <a:lstStyle/>
          <a:p>
            <a:r>
              <a:rPr lang="hu-HU" dirty="0"/>
              <a:t>61      Következésképpen, mivel első látásra nem állnak rendelkezésre olyan tudományos információk, amelyek alapján minden észszerű kétségen felül ki lehetne zárni, hogy a szóban forgó aktív erdőgazdálkodási műveletek káros és helyrehozhatatlan hatásokat gyakorolnak a </a:t>
            </a:r>
            <a:r>
              <a:rPr lang="hu-HU" dirty="0" err="1"/>
              <a:t>Puszcza</a:t>
            </a:r>
            <a:r>
              <a:rPr lang="hu-HU" dirty="0"/>
              <a:t> </a:t>
            </a:r>
            <a:r>
              <a:rPr lang="hu-HU" dirty="0" err="1"/>
              <a:t>Białowieska</a:t>
            </a:r>
            <a:r>
              <a:rPr lang="hu-HU" dirty="0"/>
              <a:t> </a:t>
            </a:r>
            <a:r>
              <a:rPr lang="hu-HU" dirty="0" err="1"/>
              <a:t>Natura</a:t>
            </a:r>
            <a:r>
              <a:rPr lang="hu-HU" dirty="0"/>
              <a:t> 2000 területnek a Bizottság keresetében említett védett élőhelyeire, meg kell állapítani a Bizottság által kért ideiglenes intézkedések </a:t>
            </a:r>
            <a:r>
              <a:rPr lang="hu-HU" b="1" dirty="0"/>
              <a:t>sürgősségét</a:t>
            </a:r>
            <a:r>
              <a:rPr lang="hu-HU" dirty="0"/>
              <a:t>.</a:t>
            </a:r>
          </a:p>
          <a:p>
            <a:r>
              <a:rPr lang="hu-HU" dirty="0"/>
              <a:t>79      Következésképpen, mivel nem állnak rendelkezésre részletes információk a betűzőszú által rövid távon esetlegesen okozott káros hatásokat illetően, sürgetőbb a károk bekövetkezésének elkerülése, mint az említett műveleteknek a védett természeti területen való folytatása. </a:t>
            </a:r>
          </a:p>
          <a:p>
            <a:r>
              <a:rPr lang="hu-HU" dirty="0"/>
              <a:t>82      Következésképpen az említett műveletek csak abban az esetben folytathatók, ha a közlekedési útvonalak vagy egyéb fontos infrastruktúrák közvetlen környezetében élő személyek közbiztonsága kizárólag e műveletek révén tartható fenn, és ha objektív okok miatt e biztonság fenntartása nem garantálható más, enyhébb intézkedések elfogadása révén, például a veszély megfelelő jelzésével vagy azzal, hogy adott esetben megfelelő szankciók terhe mellett ideiglenesen megtiltják a lakosság belépését az említett infrastruktúrák közvetlen környezetébe.</a:t>
            </a:r>
          </a:p>
          <a:p>
            <a:r>
              <a:rPr lang="hu-HU" dirty="0"/>
              <a:t>118    A Bíróság elrendeli, hogy jogsértés megállapítása esetén a Lengyel Köztársaság fizessen a Bizottság számára napi legalább 100 000 euró összegű </a:t>
            </a:r>
            <a:r>
              <a:rPr lang="hu-HU" b="1" dirty="0"/>
              <a:t>kényszerítő bírságot</a:t>
            </a:r>
            <a:r>
              <a:rPr lang="hu-HU" dirty="0"/>
              <a:t>, a jelen végzés Lengyel Köztársaságnak való kézbesítése napjától mindaddig, amíg e tagállam végre nem hajtja e végzést, vagy amíg ki nem hirdetik a C‑441/17. sz. ügyet befejező ítéletet.</a:t>
            </a:r>
          </a:p>
        </p:txBody>
      </p:sp>
    </p:spTree>
    <p:extLst>
      <p:ext uri="{BB962C8B-B14F-4D97-AF65-F5344CB8AC3E}">
        <p14:creationId xmlns:p14="http://schemas.microsoft.com/office/powerpoint/2010/main" val="1567322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908663" y="365127"/>
            <a:ext cx="7130687" cy="581651"/>
          </a:xfrm>
        </p:spPr>
        <p:txBody>
          <a:bodyPr>
            <a:normAutofit fontScale="90000"/>
          </a:bodyPr>
          <a:lstStyle/>
          <a:p>
            <a:pPr algn="ctr"/>
            <a:r>
              <a:rPr lang="hu-HU" dirty="0"/>
              <a:t>ELD irányelv</a:t>
            </a:r>
          </a:p>
        </p:txBody>
      </p:sp>
      <p:sp>
        <p:nvSpPr>
          <p:cNvPr id="3" name="Tartalom helye 2"/>
          <p:cNvSpPr>
            <a:spLocks noGrp="1"/>
          </p:cNvSpPr>
          <p:nvPr>
            <p:ph idx="1"/>
          </p:nvPr>
        </p:nvSpPr>
        <p:spPr>
          <a:xfrm>
            <a:off x="1532709" y="946778"/>
            <a:ext cx="9971903" cy="5384353"/>
          </a:xfrm>
        </p:spPr>
        <p:txBody>
          <a:bodyPr>
            <a:normAutofit fontScale="92500" lnSpcReduction="20000"/>
          </a:bodyPr>
          <a:lstStyle/>
          <a:p>
            <a:pPr marL="0" indent="0">
              <a:buNone/>
            </a:pPr>
            <a:r>
              <a:rPr lang="hu-HU" b="1" dirty="0"/>
              <a:t>2004/35/EK irányelv a környezeti károk megelőzése és helyreállítása tekintetében a környezeti felelősségről</a:t>
            </a:r>
          </a:p>
          <a:p>
            <a:r>
              <a:rPr lang="hu-HU" dirty="0"/>
              <a:t>(2) … ezen irányelv alapelve az legyen, hogy az a gazdasági szereplő, akinek tevékenysége a környezeti kárt, illetve az ilyen jellegű közvetlen kárveszélyt okozta, pénzügyi felelősséggel tartozik, a gazdasági szereplők arra való ösztönzése céljából, hogy olyan intézkedéseket fogadjanak el és olyan gyakorlatot építsenek ki, amelyek minimálisra csökkentik a környezeti károk kockázatát a rájuk háruló pénzügyi felelősség csökkentése érdekében.</a:t>
            </a:r>
          </a:p>
          <a:p>
            <a:r>
              <a:rPr lang="hu-HU" dirty="0"/>
              <a:t>Az irányelv nem a kártérítési felelősséggel foglalkozik, hanem közigazgatási típusú felelősség - „Ez az irányelv nem alkalmazandó személyi sérülés, magántulajdonban keletkezett kár vagy gazdasági veszteség esetén, és nem érinti az ilyen típusú károkra vonatkozó jogokat.” (14. pont) </a:t>
            </a:r>
          </a:p>
          <a:p>
            <a:pPr>
              <a:lnSpc>
                <a:spcPct val="80000"/>
              </a:lnSpc>
              <a:buFontTx/>
              <a:buNone/>
            </a:pPr>
            <a:r>
              <a:rPr lang="hu-HU" altLang="hu-HU" sz="1800" b="1" dirty="0"/>
              <a:t>A fogalmak pontos meghatározása </a:t>
            </a:r>
            <a:r>
              <a:rPr lang="hu-HU" altLang="hu-HU" sz="1800" dirty="0"/>
              <a:t>(2. cikk). </a:t>
            </a:r>
          </a:p>
          <a:p>
            <a:pPr>
              <a:lnSpc>
                <a:spcPct val="80000"/>
              </a:lnSpc>
            </a:pPr>
            <a:r>
              <a:rPr lang="hu-HU" altLang="hu-HU" sz="1800" dirty="0"/>
              <a:t>A környezeti kár fogalma szűkebb körű, mintsem teljes. Az irányelv a védett fajokban és természetes élőhelyekben okozott károkat, a vizekben okozott károkat és a területi – földterület szennyeződése – károkat foglalja csupán magában, ez utóbbiakat is csak akkor, ha az „az emberi egészség károsodásának jelentős kockázatával jár”.</a:t>
            </a:r>
          </a:p>
          <a:p>
            <a:pPr>
              <a:lnSpc>
                <a:spcPct val="80000"/>
              </a:lnSpc>
            </a:pPr>
            <a:r>
              <a:rPr lang="hu-HU" altLang="hu-HU" sz="1800" dirty="0"/>
              <a:t>A károkozó kiléte - amit a hazai jog „üzemeltető” címen szokott jelölni: a gazdasági szereplő és a keresőtevékenység meghatározása. </a:t>
            </a:r>
          </a:p>
          <a:p>
            <a:pPr>
              <a:lnSpc>
                <a:spcPct val="80000"/>
              </a:lnSpc>
            </a:pPr>
            <a:r>
              <a:rPr lang="hu-HU" altLang="hu-HU" sz="1800" dirty="0"/>
              <a:t>A további fogalmak – mint a közvetlen kárveszély, a megelőző intézkedés és felszámolási intézkedés, a regeneráció és társaik – már a közvetlen környezetvédelmi problémakörhöz igazodnak, azokat most külön nem vizsgáljuk.</a:t>
            </a:r>
          </a:p>
          <a:p>
            <a:endParaRPr lang="hu-HU" dirty="0"/>
          </a:p>
        </p:txBody>
      </p:sp>
      <p:sp>
        <p:nvSpPr>
          <p:cNvPr id="4" name="Dia számának helye 3">
            <a:extLst>
              <a:ext uri="{FF2B5EF4-FFF2-40B4-BE49-F238E27FC236}">
                <a16:creationId xmlns:a16="http://schemas.microsoft.com/office/drawing/2014/main" id="{A6741CBF-F14D-4870-BCB5-E5B3BA09846D}"/>
              </a:ext>
            </a:extLst>
          </p:cNvPr>
          <p:cNvSpPr>
            <a:spLocks noGrp="1"/>
          </p:cNvSpPr>
          <p:nvPr>
            <p:ph type="sldNum" sz="quarter" idx="12"/>
          </p:nvPr>
        </p:nvSpPr>
        <p:spPr/>
        <p:txBody>
          <a:bodyPr/>
          <a:lstStyle/>
          <a:p>
            <a:fld id="{66A3D025-BF54-4E43-9171-24D552EDAFA1}" type="slidenum">
              <a:rPr lang="hu-HU" smtClean="0"/>
              <a:t>22</a:t>
            </a:fld>
            <a:endParaRPr lang="hu-HU"/>
          </a:p>
        </p:txBody>
      </p:sp>
    </p:spTree>
    <p:extLst>
      <p:ext uri="{BB962C8B-B14F-4D97-AF65-F5344CB8AC3E}">
        <p14:creationId xmlns:p14="http://schemas.microsoft.com/office/powerpoint/2010/main" val="20341381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C825276-0815-4B13-86A8-347A8F6BCD24}"/>
              </a:ext>
            </a:extLst>
          </p:cNvPr>
          <p:cNvSpPr>
            <a:spLocks noGrp="1"/>
          </p:cNvSpPr>
          <p:nvPr>
            <p:ph type="title"/>
          </p:nvPr>
        </p:nvSpPr>
        <p:spPr>
          <a:xfrm>
            <a:off x="2592925" y="624110"/>
            <a:ext cx="8911687" cy="322668"/>
          </a:xfrm>
        </p:spPr>
        <p:txBody>
          <a:bodyPr>
            <a:normAutofit fontScale="90000"/>
          </a:bodyPr>
          <a:lstStyle/>
          <a:p>
            <a:endParaRPr lang="hu-HU" dirty="0"/>
          </a:p>
        </p:txBody>
      </p:sp>
      <p:sp>
        <p:nvSpPr>
          <p:cNvPr id="3" name="Tartalom helye 2">
            <a:extLst>
              <a:ext uri="{FF2B5EF4-FFF2-40B4-BE49-F238E27FC236}">
                <a16:creationId xmlns:a16="http://schemas.microsoft.com/office/drawing/2014/main" id="{9FB70506-8D71-45C6-850E-C1089E79BC82}"/>
              </a:ext>
            </a:extLst>
          </p:cNvPr>
          <p:cNvSpPr>
            <a:spLocks noGrp="1"/>
          </p:cNvSpPr>
          <p:nvPr>
            <p:ph idx="1"/>
          </p:nvPr>
        </p:nvSpPr>
        <p:spPr>
          <a:xfrm>
            <a:off x="1445623" y="1236617"/>
            <a:ext cx="10058989" cy="4997273"/>
          </a:xfrm>
        </p:spPr>
        <p:txBody>
          <a:bodyPr>
            <a:normAutofit/>
          </a:bodyPr>
          <a:lstStyle/>
          <a:p>
            <a:pPr marL="0" indent="0">
              <a:buNone/>
            </a:pPr>
            <a:r>
              <a:rPr lang="hu-HU" dirty="0"/>
              <a:t>2. </a:t>
            </a:r>
            <a:r>
              <a:rPr lang="hu-HU" b="1" dirty="0"/>
              <a:t>A tevékenységek körét </a:t>
            </a:r>
            <a:r>
              <a:rPr lang="hu-HU" dirty="0"/>
              <a:t>a III. melléklet állapítja meg, mégpedig oly módon, hogy közvetlenül kapcsolódik a közösségi környezetjog meglévő szabályaihoz, utalva azok tárgyi hatályára.  A hatálynak azonban van másik két, egymással szorosan összefüggő, tárgyköre is:</a:t>
            </a:r>
          </a:p>
          <a:p>
            <a:r>
              <a:rPr lang="hu-HU" dirty="0"/>
              <a:t>a védett fajokban vagy természetes élőhelyekben a III. mellékletben fel nem sorolt keresőtevékenység által okozott károk, mert ezek esetében nem a tevékenység jelenti a kiindulási alapot, hanem a károkozás ténye;</a:t>
            </a:r>
          </a:p>
          <a:p>
            <a:r>
              <a:rPr lang="hu-HU" dirty="0"/>
              <a:t>valamint környezeti kár bekövetkezésének ilyen tevékenység - tehát a védett fajokban vagy természetes élőhelyekben károkozó tevékenységről van itt is szó - következtében fennálló közvetlen veszélye, amennyiben a gazdasági szereplő vétkesen vagy gondatlanul jár el. Ez a második eltérő szabályozási kör azért figyelemre méltó, mert egyébként az egész irányelv – ez a következő pontból érzékelhető legjobban – az objektív felelősség rendszerét építi. </a:t>
            </a:r>
          </a:p>
          <a:p>
            <a:pPr marL="0" indent="0">
              <a:buNone/>
            </a:pPr>
            <a:r>
              <a:rPr lang="hu-HU" dirty="0"/>
              <a:t>3. Az irányelv alapvetően </a:t>
            </a:r>
            <a:r>
              <a:rPr lang="hu-HU" b="1" dirty="0"/>
              <a:t>az objektív felelősség talaján </a:t>
            </a:r>
            <a:r>
              <a:rPr lang="hu-HU" dirty="0"/>
              <a:t>áll, melyet a 4. cikk rendelkezéseiből állapíthatunk meg legközvetlenebbül - tartalmazza a felelősség alóli mentesülés elemeit</a:t>
            </a:r>
          </a:p>
          <a:p>
            <a:endParaRPr lang="hu-HU" dirty="0"/>
          </a:p>
        </p:txBody>
      </p:sp>
    </p:spTree>
    <p:extLst>
      <p:ext uri="{BB962C8B-B14F-4D97-AF65-F5344CB8AC3E}">
        <p14:creationId xmlns:p14="http://schemas.microsoft.com/office/powerpoint/2010/main" val="34407657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056E3A1-D9DC-4541-8340-16D53FE0CC8C}"/>
              </a:ext>
            </a:extLst>
          </p:cNvPr>
          <p:cNvSpPr>
            <a:spLocks noGrp="1"/>
          </p:cNvSpPr>
          <p:nvPr>
            <p:ph type="title"/>
          </p:nvPr>
        </p:nvSpPr>
        <p:spPr>
          <a:xfrm>
            <a:off x="2592925" y="624110"/>
            <a:ext cx="8911687" cy="177079"/>
          </a:xfrm>
        </p:spPr>
        <p:txBody>
          <a:bodyPr>
            <a:normAutofit fontScale="90000"/>
          </a:bodyPr>
          <a:lstStyle/>
          <a:p>
            <a:endParaRPr lang="hu-HU" dirty="0"/>
          </a:p>
        </p:txBody>
      </p:sp>
      <p:sp>
        <p:nvSpPr>
          <p:cNvPr id="3" name="Tartalom helye 2">
            <a:extLst>
              <a:ext uri="{FF2B5EF4-FFF2-40B4-BE49-F238E27FC236}">
                <a16:creationId xmlns:a16="http://schemas.microsoft.com/office/drawing/2014/main" id="{BD29B16B-6218-4C4D-8318-DD9358FED29C}"/>
              </a:ext>
            </a:extLst>
          </p:cNvPr>
          <p:cNvSpPr>
            <a:spLocks noGrp="1"/>
          </p:cNvSpPr>
          <p:nvPr>
            <p:ph idx="1"/>
          </p:nvPr>
        </p:nvSpPr>
        <p:spPr>
          <a:xfrm>
            <a:off x="1332411" y="1018903"/>
            <a:ext cx="10058989" cy="5214987"/>
          </a:xfrm>
        </p:spPr>
        <p:txBody>
          <a:bodyPr>
            <a:normAutofit fontScale="92500" lnSpcReduction="20000"/>
          </a:bodyPr>
          <a:lstStyle/>
          <a:p>
            <a:pPr marL="0" indent="0">
              <a:buNone/>
            </a:pPr>
            <a:r>
              <a:rPr lang="hu-HU" dirty="0"/>
              <a:t>2010-ben ECJ un. </a:t>
            </a:r>
            <a:r>
              <a:rPr lang="hu-HU" b="1" dirty="0"/>
              <a:t>ERG-ügy (C-378/08) </a:t>
            </a:r>
            <a:r>
              <a:rPr lang="hu-HU" dirty="0"/>
              <a:t>olyan környezetszennyezéssel kapcsolatos hatósági eljárás ügyében, amelyek eredete már a 60‑as évekre nyúlik vissza, amikor az  övezetet, mint kőolajipari övezetet létrehozták. </a:t>
            </a:r>
          </a:p>
          <a:p>
            <a:r>
              <a:rPr lang="hu-HU" b="1" dirty="0"/>
              <a:t>időbeli hatály</a:t>
            </a:r>
            <a:r>
              <a:rPr lang="hu-HU" dirty="0"/>
              <a:t>: „41.  Ebből azt a következtetést kell levonni, hogy ezen irányelv alkalmazandó a 2007. április 30‑át követően bekövetkezett kibocsátás, esemény vagy incidens által okozott károkra, amennyiben e károk vagy ezen időpontot követően gyakorolt tevékenységekből származnak, vagy ezen időpontot megelőzően gyakorolt, azonban az említett időpont lejártakor még be nem fejeződött tevékenységekből származnak.”</a:t>
            </a:r>
          </a:p>
          <a:p>
            <a:r>
              <a:rPr lang="hu-HU" b="1" dirty="0"/>
              <a:t>okozati összefüggés, vélelmek</a:t>
            </a:r>
            <a:r>
              <a:rPr lang="hu-HU" dirty="0"/>
              <a:t>: „54. ...a 2004/35 irányelv 4. cikkének (5) bekezdése alapján ezen irányelv csak akkor alkalmazandó ilyen típusú szennyezésre, ha megállapítható a károk és a különböző gazdasági szereplők tevékenységei közötti okozati összefüggés.</a:t>
            </a:r>
          </a:p>
          <a:p>
            <a:r>
              <a:rPr lang="hu-HU" dirty="0"/>
              <a:t>56. Ebből a szempontból valamely tagállam szabályozása előírhatja, hogy az illetékes hatóság meghatározhat környezeti károk felszámolására irányuló intézkedéseket, vélelmezve a megállapított szennyezés és a gazdasági szereplő(k) tevékenységei közötti okozati összefüggés ezen utóbbiak létesítményeinek az említett szennyezéshez való közelsége miatti fennállását.</a:t>
            </a:r>
          </a:p>
          <a:p>
            <a:r>
              <a:rPr lang="hu-HU" dirty="0"/>
              <a:t>57. ... egy ilyen okozati összefüggésnek a </a:t>
            </a:r>
            <a:r>
              <a:rPr lang="hu-HU" b="1" dirty="0"/>
              <a:t>vélelmezése</a:t>
            </a:r>
            <a:r>
              <a:rPr lang="hu-HU" dirty="0"/>
              <a:t> céljából az illetékes hatóságnak olyan, a vélelmének alapjául szolgáló hiteles ténykörülmény ismeretével kell rendelkeznie, mint a gazdasági szereplő létesítményének a megállapított szennyezéshez való közelsége, valamint a beazonosított szennyező anyagok és az említett gazdasági szereplő által a tevékenységei keretében használt anyagok egyezése.</a:t>
            </a:r>
          </a:p>
          <a:p>
            <a:endParaRPr lang="hu-HU" dirty="0"/>
          </a:p>
        </p:txBody>
      </p:sp>
    </p:spTree>
    <p:extLst>
      <p:ext uri="{BB962C8B-B14F-4D97-AF65-F5344CB8AC3E}">
        <p14:creationId xmlns:p14="http://schemas.microsoft.com/office/powerpoint/2010/main" val="6214422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291ADF5-F1BF-4441-8670-6CFD3DF86A41}"/>
              </a:ext>
            </a:extLst>
          </p:cNvPr>
          <p:cNvSpPr>
            <a:spLocks noGrp="1"/>
          </p:cNvSpPr>
          <p:nvPr>
            <p:ph type="title"/>
          </p:nvPr>
        </p:nvSpPr>
        <p:spPr/>
        <p:txBody>
          <a:bodyPr/>
          <a:lstStyle/>
          <a:p>
            <a:endParaRPr lang="hu-HU"/>
          </a:p>
        </p:txBody>
      </p:sp>
      <p:sp>
        <p:nvSpPr>
          <p:cNvPr id="3" name="Tartalom helye 2">
            <a:extLst>
              <a:ext uri="{FF2B5EF4-FFF2-40B4-BE49-F238E27FC236}">
                <a16:creationId xmlns:a16="http://schemas.microsoft.com/office/drawing/2014/main" id="{360FAB45-2D98-4BCF-8FDB-9DD51C79E19B}"/>
              </a:ext>
            </a:extLst>
          </p:cNvPr>
          <p:cNvSpPr>
            <a:spLocks noGrp="1"/>
          </p:cNvSpPr>
          <p:nvPr>
            <p:ph idx="1"/>
          </p:nvPr>
        </p:nvSpPr>
        <p:spPr>
          <a:xfrm>
            <a:off x="1489166" y="1733006"/>
            <a:ext cx="10015446" cy="4178216"/>
          </a:xfrm>
        </p:spPr>
        <p:txBody>
          <a:bodyPr/>
          <a:lstStyle/>
          <a:p>
            <a:r>
              <a:rPr lang="hu-HU" b="1" dirty="0"/>
              <a:t>A bizonyítási teher </a:t>
            </a:r>
            <a:r>
              <a:rPr lang="hu-HU" dirty="0"/>
              <a:t>megfordul: 67.  ... Másrészt ezen irányelv 8. cikke (3) bekezdésének megfelelően az említett gazdasági szereplők nem kötelesek viselni a felszámolási tevékenységek költségeit, ha bizonyítani tudják, hogy a szóban forgó károk előidézője harmadik fél volt, és azok a megfelelő biztonsági intézkedések ellenére következtek be, mivel a szennyező fizet elvéből nem következik az, hogy a gazdasági szereplőknek olyan szennyezés felszámolási terheit kell viselniük, amelyhez nem járultak hozzá (lásd analógia útján a C‑293/97. sz., </a:t>
            </a:r>
            <a:r>
              <a:rPr lang="hu-HU" dirty="0" err="1"/>
              <a:t>Standley</a:t>
            </a:r>
            <a:r>
              <a:rPr lang="hu-HU" dirty="0"/>
              <a:t> és társai ügyben 1999. április 29‑én hozott ítélet [EBHT 1999., I‑2603. o.] 51. pontját).</a:t>
            </a:r>
          </a:p>
          <a:p>
            <a:endParaRPr lang="hu-HU" dirty="0"/>
          </a:p>
        </p:txBody>
      </p:sp>
    </p:spTree>
    <p:extLst>
      <p:ext uri="{BB962C8B-B14F-4D97-AF65-F5344CB8AC3E}">
        <p14:creationId xmlns:p14="http://schemas.microsoft.com/office/powerpoint/2010/main" val="7883006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B5D3832-FAA9-D517-9E09-98CC81C0B3E7}"/>
              </a:ext>
            </a:extLst>
          </p:cNvPr>
          <p:cNvSpPr>
            <a:spLocks noGrp="1"/>
          </p:cNvSpPr>
          <p:nvPr>
            <p:ph type="title"/>
          </p:nvPr>
        </p:nvSpPr>
        <p:spPr>
          <a:xfrm>
            <a:off x="2589212" y="632819"/>
            <a:ext cx="8911687" cy="629924"/>
          </a:xfrm>
        </p:spPr>
        <p:txBody>
          <a:bodyPr>
            <a:noAutofit/>
          </a:bodyPr>
          <a:lstStyle/>
          <a:p>
            <a:r>
              <a:rPr lang="hu-HU" sz="2800" dirty="0"/>
              <a:t>ERG 2 -  C 379/08. és C 380/08. sz. egyesített ügyek</a:t>
            </a:r>
          </a:p>
        </p:txBody>
      </p:sp>
      <p:sp>
        <p:nvSpPr>
          <p:cNvPr id="3" name="Tartalom helye 2">
            <a:extLst>
              <a:ext uri="{FF2B5EF4-FFF2-40B4-BE49-F238E27FC236}">
                <a16:creationId xmlns:a16="http://schemas.microsoft.com/office/drawing/2014/main" id="{236214E9-B4E6-F40F-5A5B-FB3F8A7DCD1B}"/>
              </a:ext>
            </a:extLst>
          </p:cNvPr>
          <p:cNvSpPr>
            <a:spLocks noGrp="1"/>
          </p:cNvSpPr>
          <p:nvPr>
            <p:ph idx="1"/>
          </p:nvPr>
        </p:nvSpPr>
        <p:spPr>
          <a:xfrm>
            <a:off x="1645920" y="1323703"/>
            <a:ext cx="9858692" cy="5033554"/>
          </a:xfrm>
        </p:spPr>
        <p:txBody>
          <a:bodyPr/>
          <a:lstStyle/>
          <a:p>
            <a:r>
              <a:rPr lang="hu-HU" dirty="0"/>
              <a:t>18      Az alapügyeket az </a:t>
            </a:r>
            <a:r>
              <a:rPr lang="hu-HU" dirty="0" err="1"/>
              <a:t>augustai</a:t>
            </a:r>
            <a:r>
              <a:rPr lang="hu-HU" dirty="0"/>
              <a:t> kikötőben található társaságok által a különböző olasz közigazgatási hatóságok olyan határozatai ellen benyújtott keresetek sorozatával indították, amelyekkel e társaságokra hárítják a </a:t>
            </a:r>
            <a:r>
              <a:rPr lang="hu-HU" dirty="0" err="1"/>
              <a:t>priolói</a:t>
            </a:r>
            <a:r>
              <a:rPr lang="hu-HU" dirty="0"/>
              <a:t> nemzeti jelentőségű területen megállapított szennyezés felszámolásának a kötelezettségét.</a:t>
            </a:r>
          </a:p>
          <a:p>
            <a:r>
              <a:rPr lang="hu-HU" dirty="0"/>
              <a:t>34      Ebből azt a következtetést kell levonni, hogy ezen irányelv alkalmazandó a 2007. április 30 át követően bekövetkezett kibocsátás, esemény vagy incidens által okozott károkra, amennyiben e károk vagy ezen időpontot követően gyakorolt tevékenységekből származnak, vagy ezen időpontot megelőzően gyakorolt, azonban az említett időpont lejártakor még be nem fejeződött tevékenységekből származnak.</a:t>
            </a:r>
          </a:p>
          <a:p>
            <a:r>
              <a:rPr lang="hu-HU" dirty="0"/>
              <a:t>46      A 2004/35 irányelv 6. és 7. cikkének rendszerében főszabály szerint a környezeti kárt okozó gazdasági szereplő feladata, hogy az általa a helyzetnek megfelelőnek tartott felszámolási intézkedéseket javasoljon. Figyelembe véve azt, hogy a gazdasági szereplő a tevékenysége által a természetben okozott kár jellegét feltehetően ismerte, az ilyen rendszer lehetővé teheti a megfelelő környezeti felszámolási intézkedések meghatározását és gyors végrehajtását.</a:t>
            </a:r>
          </a:p>
        </p:txBody>
      </p:sp>
    </p:spTree>
    <p:extLst>
      <p:ext uri="{BB962C8B-B14F-4D97-AF65-F5344CB8AC3E}">
        <p14:creationId xmlns:p14="http://schemas.microsoft.com/office/powerpoint/2010/main" val="29344423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E6BF79CC-D5FE-B9B2-286C-8D97DBF4A5A7}"/>
              </a:ext>
            </a:extLst>
          </p:cNvPr>
          <p:cNvSpPr>
            <a:spLocks noGrp="1"/>
          </p:cNvSpPr>
          <p:nvPr>
            <p:ph type="title"/>
          </p:nvPr>
        </p:nvSpPr>
        <p:spPr>
          <a:xfrm>
            <a:off x="2592925" y="624110"/>
            <a:ext cx="8911687" cy="168370"/>
          </a:xfrm>
        </p:spPr>
        <p:txBody>
          <a:bodyPr>
            <a:normAutofit fontScale="90000"/>
          </a:bodyPr>
          <a:lstStyle/>
          <a:p>
            <a:endParaRPr lang="hu-HU" dirty="0"/>
          </a:p>
        </p:txBody>
      </p:sp>
      <p:sp>
        <p:nvSpPr>
          <p:cNvPr id="3" name="Tartalom helye 2">
            <a:extLst>
              <a:ext uri="{FF2B5EF4-FFF2-40B4-BE49-F238E27FC236}">
                <a16:creationId xmlns:a16="http://schemas.microsoft.com/office/drawing/2014/main" id="{BD99C283-73BC-5B4A-E6FB-C2BCD216F0A2}"/>
              </a:ext>
            </a:extLst>
          </p:cNvPr>
          <p:cNvSpPr>
            <a:spLocks noGrp="1"/>
          </p:cNvSpPr>
          <p:nvPr>
            <p:ph idx="1"/>
          </p:nvPr>
        </p:nvSpPr>
        <p:spPr>
          <a:xfrm>
            <a:off x="1741714" y="992777"/>
            <a:ext cx="9762898" cy="5460274"/>
          </a:xfrm>
        </p:spPr>
        <p:txBody>
          <a:bodyPr>
            <a:normAutofit fontScale="85000" lnSpcReduction="20000"/>
          </a:bodyPr>
          <a:lstStyle/>
          <a:p>
            <a:r>
              <a:rPr lang="hu-HU" dirty="0"/>
              <a:t>51      Ilyen körülmények között meg kell állapítani, hogy   amint a főtanácsnok az indítványának a 141. és 142. pontjában megjegyezte – az illetékes hatóság akár hivatalból, vagyis a gazdasági szereplő eredeti javaslatának a hiányában is, módosíthatja a korábban elfogadott környezeti felszámolási intézkedéseket. E hatóság ugyanis gyakorlatilag többek között megállapíthatja, hogy egy már meghozott intézkedést kiegészítő intézkedésre van szükség, sőt arra a következtetésre is juthat, hogy az eredetileg meghozott intézkedések nem bizonyulnak hatékonynak, és hogy egy adott környezetszennyezés megszüntetése érdekében más intézkedésekre van szükség.</a:t>
            </a:r>
          </a:p>
          <a:p>
            <a:r>
              <a:rPr lang="hu-HU" dirty="0"/>
              <a:t>67      Figyelembe véve a fenti megállapításokat, az első két kérdésre azt a választ kell adni, hogy a 2004/35 irányelvnek a II. mellékletével összefüggésben értelmezett 7. cikkét és 11. cikkének (4) bekezdését úgy kell értelmezni, hogy az lehetővé teszi az illetékes hatóság számára, hogy hivatalból elrendelje a környezeti károk felszámolására irányuló olyan intézkedések lényeges módosítását, amelyekről az érintett gazdasági szereplők együttműködésével lefolytatott </a:t>
            </a:r>
            <a:r>
              <a:rPr lang="hu-HU" dirty="0" err="1"/>
              <a:t>kontradiktórius</a:t>
            </a:r>
            <a:r>
              <a:rPr lang="hu-HU" dirty="0"/>
              <a:t> eljárás keretében döntöttek, illetve amelyeket már kiviteleztek, vagy amelyek a kivitelezés szakaszában vannak. Azonban az ilyen határozat elfogadása céljából:</a:t>
            </a:r>
          </a:p>
          <a:p>
            <a:r>
              <a:rPr lang="hu-HU" dirty="0"/>
              <a:t>–        e hatóság köteles meghallgatni azon gazdasági szereplőket, akiknek ilyen intézkedéseket írtak elő, hacsak a helyzet sürgőssége nem kívánja meg azt, hogy az illetékes hatóság azonnal intézkedjen;</a:t>
            </a:r>
          </a:p>
          <a:p>
            <a:r>
              <a:rPr lang="hu-HU" dirty="0"/>
              <a:t>–        az említett hatóság köteles továbbá felhívni többek között azokat a személyeket, akiknek a területén ezen intézkedéseket végre kell hajtani, hogy nyújtsák be észrevételeiket, amelyeket figyelembe vesz, és</a:t>
            </a:r>
          </a:p>
          <a:p>
            <a:r>
              <a:rPr lang="hu-HU" dirty="0"/>
              <a:t>–        e hatóságnak figyelembe kell vennie a 2004/35 irányelv II. mellékletének 1.3.1. pontjában említett kritériumokat, továbbá ezen irányelv 11. cikke (4) bekezdésének megfelelően az általa e tekintetben elfogadott határozatban fel kell tüntetnie a választásának pontos indokait, valamint adott esetben azon indokokat, amelyek igazolhatják, hogy az említett kritériumokra tekintettel például a környezeti helyzet sürgőssége miatt nem volt szükséges vagy nem történhetett részletes vizsgálat.</a:t>
            </a:r>
          </a:p>
          <a:p>
            <a:endParaRPr lang="hu-HU" dirty="0"/>
          </a:p>
          <a:p>
            <a:endParaRPr lang="hu-HU" dirty="0"/>
          </a:p>
        </p:txBody>
      </p:sp>
    </p:spTree>
    <p:extLst>
      <p:ext uri="{BB962C8B-B14F-4D97-AF65-F5344CB8AC3E}">
        <p14:creationId xmlns:p14="http://schemas.microsoft.com/office/powerpoint/2010/main" val="34996492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5794B35-48A1-D12F-F279-A1C3ECA2F4AF}"/>
              </a:ext>
            </a:extLst>
          </p:cNvPr>
          <p:cNvSpPr>
            <a:spLocks noGrp="1"/>
          </p:cNvSpPr>
          <p:nvPr>
            <p:ph type="title"/>
          </p:nvPr>
        </p:nvSpPr>
        <p:spPr>
          <a:xfrm>
            <a:off x="2592925" y="624110"/>
            <a:ext cx="8911687" cy="238039"/>
          </a:xfrm>
        </p:spPr>
        <p:txBody>
          <a:bodyPr>
            <a:normAutofit fontScale="90000"/>
          </a:bodyPr>
          <a:lstStyle/>
          <a:p>
            <a:endParaRPr lang="hu-HU" dirty="0"/>
          </a:p>
        </p:txBody>
      </p:sp>
      <p:sp>
        <p:nvSpPr>
          <p:cNvPr id="3" name="Tartalom helye 2">
            <a:extLst>
              <a:ext uri="{FF2B5EF4-FFF2-40B4-BE49-F238E27FC236}">
                <a16:creationId xmlns:a16="http://schemas.microsoft.com/office/drawing/2014/main" id="{19EAD365-A83F-2AFF-CFA7-8AFEC9ACE383}"/>
              </a:ext>
            </a:extLst>
          </p:cNvPr>
          <p:cNvSpPr>
            <a:spLocks noGrp="1"/>
          </p:cNvSpPr>
          <p:nvPr>
            <p:ph idx="1"/>
          </p:nvPr>
        </p:nvSpPr>
        <p:spPr>
          <a:xfrm>
            <a:off x="1811383" y="531223"/>
            <a:ext cx="9693229" cy="5956663"/>
          </a:xfrm>
        </p:spPr>
        <p:txBody>
          <a:bodyPr>
            <a:normAutofit fontScale="92500" lnSpcReduction="20000"/>
          </a:bodyPr>
          <a:lstStyle/>
          <a:p>
            <a:r>
              <a:rPr lang="hu-HU" dirty="0"/>
              <a:t>68      Harmadik kérdésével a kérdést előterjesztő bíróság azt szeretné tudni, hogy a 2004/35 irányelvet úgy kell e értelmezni, hogy azzal ellentétes az olyan nemzeti szabályozás, amely lehetővé teszi az illetékes hatóság számára, hogy a környezeti felszámolási intézkedésekkel érintett gazdasági szereplőknek a területeik használatához való jogát attól a feltételtől tegye függővé, hogy az ezen intézkedésekkel megkövetelt munkálatokat elvégzik még akkor is, ha az említett területeket ezen intézkedések nem érintik azon oknál fogva, hogy azok már korábbi „tisztítási” intézkedések tárgyát képezték, vagy azok sosem voltak szennyezettek.</a:t>
            </a:r>
          </a:p>
          <a:p>
            <a:r>
              <a:rPr lang="hu-HU" dirty="0"/>
              <a:t>80      Az alapügyek felperesei által hivatkozott tulajdonhoz való jog megsértésével kapcsolatban emlékeztetni kell arra, hogy az állandó ítélkezési gyakorlat szerint a tulajdonhoz való jog az Unió jogának általános elvei közé tartozik, amely elv azonban nem korlátlan jogosultságként ölt testet, hanem a társadalomban betöltött szerepe függvényében kell értékelni. Következésképpen a tulajdonhoz való jog gyakorlása korlátozásnak vethető alá, azzal a feltétellel, hogy ezen korlátozások ténylegesen az Unió által elérni kívánt közérdekű céloknak felelnek meg, és a kitűzött cél vonatkozásában nem jelentenek aránytalan és elviselhetetlen beavatkozást, amely épp az ily módon biztosított jog tartalmát veszélyeztetné</a:t>
            </a:r>
          </a:p>
          <a:p>
            <a:r>
              <a:rPr lang="hu-HU" dirty="0"/>
              <a:t>81      Ami a fent említett közérdekű célokat illeti, szintén állandó ítélkezési gyakorlat, hogy a környezetvédelem e célok között szerepel </a:t>
            </a:r>
          </a:p>
          <a:p>
            <a:r>
              <a:rPr lang="hu-HU"/>
              <a:t>90      Továbbá az említett gazdasági szereplők tulajdonhoz való joga sérelmének a mértéke a területeik használatára vonatkozó jogukra korlátozódik, és átmeneti olyan értelemben, hogy amint végrehajtották az illetékes hatóságok által számukra előírt felszámolási intézkedéseket, teljes mértékben élvezhetik a tulajdonjogukhoz kapcsolódó kiváltságokat.</a:t>
            </a:r>
            <a:endParaRPr lang="hu-HU" dirty="0"/>
          </a:p>
        </p:txBody>
      </p:sp>
    </p:spTree>
    <p:extLst>
      <p:ext uri="{BB962C8B-B14F-4D97-AF65-F5344CB8AC3E}">
        <p14:creationId xmlns:p14="http://schemas.microsoft.com/office/powerpoint/2010/main" val="1141617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D43914C-5C3F-4488-8DD2-51AD77317060}"/>
              </a:ext>
            </a:extLst>
          </p:cNvPr>
          <p:cNvSpPr>
            <a:spLocks noGrp="1"/>
          </p:cNvSpPr>
          <p:nvPr>
            <p:ph type="title"/>
          </p:nvPr>
        </p:nvSpPr>
        <p:spPr>
          <a:xfrm>
            <a:off x="3718561" y="365127"/>
            <a:ext cx="6320790" cy="1036954"/>
          </a:xfrm>
        </p:spPr>
        <p:txBody>
          <a:bodyPr>
            <a:normAutofit/>
          </a:bodyPr>
          <a:lstStyle/>
          <a:p>
            <a:r>
              <a:rPr lang="hu-HU" b="1" dirty="0"/>
              <a:t>Felelősség = helytállás</a:t>
            </a:r>
          </a:p>
        </p:txBody>
      </p:sp>
      <p:sp>
        <p:nvSpPr>
          <p:cNvPr id="3" name="Tartalom helye 2">
            <a:extLst>
              <a:ext uri="{FF2B5EF4-FFF2-40B4-BE49-F238E27FC236}">
                <a16:creationId xmlns:a16="http://schemas.microsoft.com/office/drawing/2014/main" id="{8570064C-8B93-4F0D-9BB7-D2C901F16812}"/>
              </a:ext>
            </a:extLst>
          </p:cNvPr>
          <p:cNvSpPr>
            <a:spLocks noGrp="1"/>
          </p:cNvSpPr>
          <p:nvPr>
            <p:ph idx="1"/>
          </p:nvPr>
        </p:nvSpPr>
        <p:spPr>
          <a:xfrm>
            <a:off x="1837509" y="1297577"/>
            <a:ext cx="9065622" cy="5195296"/>
          </a:xfrm>
        </p:spPr>
        <p:txBody>
          <a:bodyPr>
            <a:normAutofit/>
          </a:bodyPr>
          <a:lstStyle/>
          <a:p>
            <a:r>
              <a:rPr lang="hu-HU" sz="2000" dirty="0"/>
              <a:t>Pl. </a:t>
            </a:r>
            <a:r>
              <a:rPr lang="hu-HU" sz="2000" b="1" dirty="0"/>
              <a:t>C‑529/15. sz. ügy</a:t>
            </a:r>
            <a:r>
              <a:rPr lang="hu-HU" sz="2000" dirty="0"/>
              <a:t>: „34 A …a 2004/35 irányelvet … akként kell értelmezni, hogy azzal ellentétes az olyan nemzeti jogi rendelkezés, amely általános és automatikus módon kizárja, hogy az olyan kár, amely jelentősen kedvezőtlen hatást gyakorol az érintett vizek ökológiai, kémiai vagy mennyiségi állapotára vagy ökológiai potenciáljára, „környezeti kárnak” minősüljön, pusztán azért, mert e kárra kiterjed valamely, e jog alapján kiadott engedély.”</a:t>
            </a:r>
          </a:p>
          <a:p>
            <a:r>
              <a:rPr lang="hu-HU" sz="2000" dirty="0"/>
              <a:t>A környezeti felelősség így nem a jogsértésekért fennálló felelősséget jelenti elsősorban – jelenti persze azt is -, hanem </a:t>
            </a:r>
            <a:r>
              <a:rPr lang="hu-HU" sz="2000" b="1" dirty="0"/>
              <a:t>a szennyező fizet elvének megfelelő helytállási, felelős magatartást elváró felelősséget</a:t>
            </a:r>
            <a:r>
              <a:rPr lang="hu-HU" sz="2000" dirty="0"/>
              <a:t>.</a:t>
            </a:r>
          </a:p>
          <a:p>
            <a:endParaRPr lang="hu-HU" dirty="0"/>
          </a:p>
        </p:txBody>
      </p:sp>
      <p:sp>
        <p:nvSpPr>
          <p:cNvPr id="4" name="Dia számának helye 3">
            <a:extLst>
              <a:ext uri="{FF2B5EF4-FFF2-40B4-BE49-F238E27FC236}">
                <a16:creationId xmlns:a16="http://schemas.microsoft.com/office/drawing/2014/main" id="{751D332C-C515-4A22-821B-1A9462DDB09C}"/>
              </a:ext>
            </a:extLst>
          </p:cNvPr>
          <p:cNvSpPr>
            <a:spLocks noGrp="1"/>
          </p:cNvSpPr>
          <p:nvPr>
            <p:ph type="sldNum" sz="quarter" idx="12"/>
          </p:nvPr>
        </p:nvSpPr>
        <p:spPr/>
        <p:txBody>
          <a:bodyPr/>
          <a:lstStyle/>
          <a:p>
            <a:fld id="{66A3D025-BF54-4E43-9171-24D552EDAFA1}" type="slidenum">
              <a:rPr lang="hu-HU" smtClean="0"/>
              <a:t>3</a:t>
            </a:fld>
            <a:endParaRPr lang="hu-HU"/>
          </a:p>
        </p:txBody>
      </p:sp>
    </p:spTree>
    <p:extLst>
      <p:ext uri="{BB962C8B-B14F-4D97-AF65-F5344CB8AC3E}">
        <p14:creationId xmlns:p14="http://schemas.microsoft.com/office/powerpoint/2010/main" val="818826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9249B3C-8011-41FC-B8F5-3B7A1A5A2A89}"/>
              </a:ext>
            </a:extLst>
          </p:cNvPr>
          <p:cNvSpPr>
            <a:spLocks noGrp="1"/>
          </p:cNvSpPr>
          <p:nvPr>
            <p:ph type="title"/>
          </p:nvPr>
        </p:nvSpPr>
        <p:spPr>
          <a:xfrm>
            <a:off x="2592925" y="624110"/>
            <a:ext cx="8911687" cy="717010"/>
          </a:xfrm>
        </p:spPr>
        <p:txBody>
          <a:bodyPr/>
          <a:lstStyle/>
          <a:p>
            <a:pPr algn="ctr"/>
            <a:r>
              <a:rPr lang="hu-HU" b="1" dirty="0"/>
              <a:t>EU és tagállam - kötelezettségszegés</a:t>
            </a:r>
          </a:p>
        </p:txBody>
      </p:sp>
      <p:sp>
        <p:nvSpPr>
          <p:cNvPr id="3" name="Tartalom helye 2">
            <a:extLst>
              <a:ext uri="{FF2B5EF4-FFF2-40B4-BE49-F238E27FC236}">
                <a16:creationId xmlns:a16="http://schemas.microsoft.com/office/drawing/2014/main" id="{4EA5DB69-9103-49AD-AD67-B868E210E3FD}"/>
              </a:ext>
            </a:extLst>
          </p:cNvPr>
          <p:cNvSpPr>
            <a:spLocks noGrp="1"/>
          </p:cNvSpPr>
          <p:nvPr>
            <p:ph idx="1"/>
          </p:nvPr>
        </p:nvSpPr>
        <p:spPr>
          <a:xfrm>
            <a:off x="1201783" y="1454331"/>
            <a:ext cx="10302829" cy="4779559"/>
          </a:xfrm>
        </p:spPr>
        <p:txBody>
          <a:bodyPr/>
          <a:lstStyle/>
          <a:p>
            <a:r>
              <a:rPr lang="hu-HU" sz="2000" dirty="0" err="1"/>
              <a:t>EUMSz</a:t>
            </a:r>
            <a:r>
              <a:rPr lang="hu-HU" sz="2000" dirty="0"/>
              <a:t> 258. cikk értelmében: „Ha a Bizottság megítélése szerint egy tagállam a Szerződésekből eredő valamely kötelezettségét nem teljesítette, az ügyről indokolással ellátott véleményt ad, miután az érintett államnak lehetőséget biztosított észrevételei megtételére.</a:t>
            </a:r>
          </a:p>
          <a:p>
            <a:r>
              <a:rPr lang="hu-HU" sz="2000" dirty="0"/>
              <a:t>Ha az érintett állam a Bizottság által meghatározott határidőn belül nem tesz eleget a véleményben foglaltaknak, a Bizottság az Európai Unió Bíróságához fordulhat. ...</a:t>
            </a:r>
          </a:p>
          <a:p>
            <a:r>
              <a:rPr lang="hu-HU" sz="2000" dirty="0"/>
              <a:t>Ennek az eljárásnak következő lépése a 260. cikk: „(1) Ha az Európai Unió Bírósága megállapítja, hogy egy tagállam nem teljesítette a Szerződésekből eredő valamely kötelezettségét, az adott államnak meg kell tennie az Európai Unió Bíróságának ítéletében foglaltak teljesítéséhez szükséges intézkedéseket.”</a:t>
            </a:r>
          </a:p>
          <a:p>
            <a:r>
              <a:rPr lang="hu-HU" sz="2000" b="1" dirty="0"/>
              <a:t>Időbeliség</a:t>
            </a:r>
            <a:r>
              <a:rPr lang="hu-HU" sz="2000" dirty="0"/>
              <a:t> = az eljárás megindításakor jogsértés volt</a:t>
            </a:r>
          </a:p>
          <a:p>
            <a:endParaRPr lang="hu-HU" dirty="0"/>
          </a:p>
        </p:txBody>
      </p:sp>
    </p:spTree>
    <p:extLst>
      <p:ext uri="{BB962C8B-B14F-4D97-AF65-F5344CB8AC3E}">
        <p14:creationId xmlns:p14="http://schemas.microsoft.com/office/powerpoint/2010/main" val="3240711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4DC9FA7-D48C-5210-3DD6-32481B5797E8}"/>
              </a:ext>
            </a:extLst>
          </p:cNvPr>
          <p:cNvSpPr>
            <a:spLocks noGrp="1"/>
          </p:cNvSpPr>
          <p:nvPr>
            <p:ph type="title"/>
          </p:nvPr>
        </p:nvSpPr>
        <p:spPr>
          <a:xfrm>
            <a:off x="2592925" y="624110"/>
            <a:ext cx="8911687" cy="577673"/>
          </a:xfrm>
        </p:spPr>
        <p:txBody>
          <a:bodyPr>
            <a:normAutofit fontScale="90000"/>
          </a:bodyPr>
          <a:lstStyle/>
          <a:p>
            <a:r>
              <a:rPr lang="hu-HU" dirty="0"/>
              <a:t>C‑261/18. sz. ügy Bizottság v. Írország</a:t>
            </a:r>
          </a:p>
        </p:txBody>
      </p:sp>
      <p:sp>
        <p:nvSpPr>
          <p:cNvPr id="3" name="Tartalom helye 2">
            <a:extLst>
              <a:ext uri="{FF2B5EF4-FFF2-40B4-BE49-F238E27FC236}">
                <a16:creationId xmlns:a16="http://schemas.microsoft.com/office/drawing/2014/main" id="{9EDF8990-37E6-D7C7-C3B2-FD1FC0550B79}"/>
              </a:ext>
            </a:extLst>
          </p:cNvPr>
          <p:cNvSpPr>
            <a:spLocks noGrp="1"/>
          </p:cNvSpPr>
          <p:nvPr>
            <p:ph idx="1"/>
          </p:nvPr>
        </p:nvSpPr>
        <p:spPr>
          <a:xfrm>
            <a:off x="1637211" y="1489167"/>
            <a:ext cx="9867401" cy="4901028"/>
          </a:xfrm>
        </p:spPr>
        <p:txBody>
          <a:bodyPr>
            <a:normAutofit/>
          </a:bodyPr>
          <a:lstStyle/>
          <a:p>
            <a:pPr marL="0" indent="0">
              <a:buNone/>
            </a:pPr>
            <a:r>
              <a:rPr lang="hu-HU" dirty="0"/>
              <a:t>Szélerőműpark KHV nélkül</a:t>
            </a:r>
          </a:p>
          <a:p>
            <a:pPr marL="0" indent="0">
              <a:buNone/>
            </a:pPr>
            <a:endParaRPr lang="hu-HU" dirty="0"/>
          </a:p>
          <a:p>
            <a:r>
              <a:rPr lang="hu-HU" dirty="0"/>
              <a:t>89      Mindenekelőtt emlékeztetni kell arra, hogy az állandó ítélkezési gyakorlat szerint az uniós jogból eredő kötelezettségek nemteljesítésének igazolása végett a tagállam nem hivatkozhat kifogásként belső jogrendszerének rendelkezéseire, gyakorlatára vagy helyzeteire </a:t>
            </a:r>
          </a:p>
          <a:p>
            <a:r>
              <a:rPr lang="hu-HU" dirty="0"/>
              <a:t>93      Írország nem hivatkozhat tehát a jogbiztonság és az érintett gazdasági szereplő szerzett jogai tekintetében fennálló bizalomvédelem elvére az azon objektív megállapításból eredő következmények vitatása érdekében, hogy nem teljesítette a 85/337 irányelv értelmében egyes projektek környezetre gyakorolt hatásinak vizsgálata tárgyában előírt kötelezettségeit </a:t>
            </a:r>
          </a:p>
        </p:txBody>
      </p:sp>
    </p:spTree>
    <p:extLst>
      <p:ext uri="{BB962C8B-B14F-4D97-AF65-F5344CB8AC3E}">
        <p14:creationId xmlns:p14="http://schemas.microsoft.com/office/powerpoint/2010/main" val="97649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996A30A-B01E-BB77-F0CD-88E0B1EF6AA5}"/>
              </a:ext>
            </a:extLst>
          </p:cNvPr>
          <p:cNvSpPr>
            <a:spLocks noGrp="1"/>
          </p:cNvSpPr>
          <p:nvPr>
            <p:ph type="title"/>
          </p:nvPr>
        </p:nvSpPr>
        <p:spPr>
          <a:xfrm flipV="1">
            <a:off x="2592925" y="566057"/>
            <a:ext cx="8911687" cy="58053"/>
          </a:xfrm>
        </p:spPr>
        <p:txBody>
          <a:bodyPr>
            <a:normAutofit fontScale="90000"/>
          </a:bodyPr>
          <a:lstStyle/>
          <a:p>
            <a:endParaRPr lang="hu-HU" dirty="0"/>
          </a:p>
        </p:txBody>
      </p:sp>
      <p:sp>
        <p:nvSpPr>
          <p:cNvPr id="3" name="Tartalom helye 2">
            <a:extLst>
              <a:ext uri="{FF2B5EF4-FFF2-40B4-BE49-F238E27FC236}">
                <a16:creationId xmlns:a16="http://schemas.microsoft.com/office/drawing/2014/main" id="{6F96EF7F-5267-D5C5-245A-AF27AA45DDAF}"/>
              </a:ext>
            </a:extLst>
          </p:cNvPr>
          <p:cNvSpPr>
            <a:spLocks noGrp="1"/>
          </p:cNvSpPr>
          <p:nvPr>
            <p:ph idx="1"/>
          </p:nvPr>
        </p:nvSpPr>
        <p:spPr>
          <a:xfrm>
            <a:off x="1463040" y="1393371"/>
            <a:ext cx="10041572" cy="4898572"/>
          </a:xfrm>
        </p:spPr>
        <p:txBody>
          <a:bodyPr>
            <a:normAutofit fontScale="92500" lnSpcReduction="20000"/>
          </a:bodyPr>
          <a:lstStyle/>
          <a:p>
            <a:r>
              <a:rPr lang="hu-HU" dirty="0"/>
              <a:t> A Bizottság felszólító levelet küld, melyben további információkat kér az érintett országtól. Ez utóbbinak a megszabott határidőn, rendszerint két hónapon belül részletes választ kell adnia a Bizottság felvetéseire.</a:t>
            </a:r>
          </a:p>
          <a:p>
            <a:r>
              <a:rPr lang="hu-HU" dirty="0"/>
              <a:t>    Ha a Bizottság arra a megállapításra jut, hogy az ország nem teljesíti az uniós jog szerinti kötelezettségeit, indokolással ellátott vélemény formájában hivatalosan felkérheti az érintett tagállamot, hogy tartsa be az uniós jogszabályokat. Az indokolással ellátott véleményben a Bizottság kifejti, miért ítéli úgy, hogy az adott ország nem teljesíti az uniós jogot. Felkéri továbbá a tagországot, hogy tájékoztassa a Bizottságot a helyzet megoldása érdekében hozott intézkedésekről. Erre vonatkozóan rendszerint szintén kéthónapos határidőt ír elő.</a:t>
            </a:r>
          </a:p>
          <a:p>
            <a:r>
              <a:rPr lang="hu-HU" dirty="0"/>
              <a:t>    Ha az uniós ország továbbra sem szünteti meg a Bizottság által jogsértőnek ítélt állapotot, a Bizottság az ügyet az EU Bírósága elé utalhatja. A kötelezettségszegési ügyek többségét általában még azelőtt sikerül rendezni, hogy az ügy a Bíróság elé kerülne.</a:t>
            </a:r>
          </a:p>
          <a:p>
            <a:r>
              <a:rPr lang="hu-HU" dirty="0"/>
              <a:t>    Ha valamelyik tagállam egy adott irányelv kapcsán elmulasztja értesíteni a Bizottságot arról, hogy végrehajtási intézkedéseket hozott, melyek határidőre átültetik az irányelv rendelkezéseit a tagállam nemzeti jogrendjébe, a Bizottság szankciók kivetését kérheti a Bíróságtól.</a:t>
            </a:r>
          </a:p>
          <a:p>
            <a:r>
              <a:rPr lang="hu-HU"/>
              <a:t>    Ha a Bíróság arra a következtetésre jut, hogy az ország megsértette az uniós jogot, a nemzeti hatóságoknak meg kell hozniuk a Bíróság ítéletében foglaltak teljesítéséhez szükséges intézkedéseket.</a:t>
            </a:r>
          </a:p>
        </p:txBody>
      </p:sp>
    </p:spTree>
    <p:extLst>
      <p:ext uri="{BB962C8B-B14F-4D97-AF65-F5344CB8AC3E}">
        <p14:creationId xmlns:p14="http://schemas.microsoft.com/office/powerpoint/2010/main" val="975051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73179A0-233A-44F5-9553-DD3AA0C4BDB1}"/>
              </a:ext>
            </a:extLst>
          </p:cNvPr>
          <p:cNvSpPr>
            <a:spLocks noGrp="1"/>
          </p:cNvSpPr>
          <p:nvPr>
            <p:ph type="title"/>
          </p:nvPr>
        </p:nvSpPr>
        <p:spPr>
          <a:xfrm>
            <a:off x="2592925" y="624110"/>
            <a:ext cx="8911687" cy="629924"/>
          </a:xfrm>
        </p:spPr>
        <p:txBody>
          <a:bodyPr>
            <a:normAutofit fontScale="90000"/>
          </a:bodyPr>
          <a:lstStyle/>
          <a:p>
            <a:pPr algn="ctr"/>
            <a:r>
              <a:rPr lang="hu-HU" dirty="0"/>
              <a:t>Esetek</a:t>
            </a:r>
          </a:p>
        </p:txBody>
      </p:sp>
      <p:sp>
        <p:nvSpPr>
          <p:cNvPr id="3" name="Tartalom helye 2">
            <a:extLst>
              <a:ext uri="{FF2B5EF4-FFF2-40B4-BE49-F238E27FC236}">
                <a16:creationId xmlns:a16="http://schemas.microsoft.com/office/drawing/2014/main" id="{BAE55362-2D0D-495F-B111-35172EEAAA7B}"/>
              </a:ext>
            </a:extLst>
          </p:cNvPr>
          <p:cNvSpPr>
            <a:spLocks noGrp="1"/>
          </p:cNvSpPr>
          <p:nvPr>
            <p:ph idx="1"/>
          </p:nvPr>
        </p:nvSpPr>
        <p:spPr>
          <a:xfrm>
            <a:off x="1175656" y="1445623"/>
            <a:ext cx="10563497" cy="4963886"/>
          </a:xfrm>
        </p:spPr>
        <p:txBody>
          <a:bodyPr>
            <a:normAutofit lnSpcReduction="10000"/>
          </a:bodyPr>
          <a:lstStyle/>
          <a:p>
            <a:pPr marL="0" indent="0">
              <a:buNone/>
            </a:pPr>
            <a:r>
              <a:rPr lang="hu-HU" sz="1900" dirty="0"/>
              <a:t>Nápoly és környéke települési szilárd hulladékkal kapcsolatos jogesete (C 297/08) </a:t>
            </a:r>
          </a:p>
          <a:p>
            <a:pPr marL="0" indent="0">
              <a:buNone/>
            </a:pPr>
            <a:r>
              <a:rPr lang="hu-HU" sz="1900" dirty="0"/>
              <a:t>A kérdés az, vajon a közösségi jog végrehajtásának nehézségeire történő hivatkozást mennyiben fogadja el a Bizottság és a Bíróság. Olaszország két okot is felhozott védekezésképpen, kimentést remélve, de el nem nyerve. Mindkét hivatkozás alapgondolata a külső elháríthatatlan ok:</a:t>
            </a:r>
          </a:p>
          <a:p>
            <a:r>
              <a:rPr lang="hu-HU" sz="1900" dirty="0"/>
              <a:t>„80. Az Olasz Köztársaság arra hivatkozik továbbá, hogy a kötelezettségszegés nem róható fel neki, hanem </a:t>
            </a:r>
            <a:r>
              <a:rPr lang="hu-HU" sz="1900" dirty="0" err="1"/>
              <a:t>vis</a:t>
            </a:r>
            <a:r>
              <a:rPr lang="hu-HU" sz="1900" dirty="0"/>
              <a:t> maior esetének tekinthető, amely olyan eseményeknek tudható be, mint a lakosság tiltakozása a hulladéklerakók településeik területén való létesítése ellen, a bűnözési tevékenység jelenléte a tartományban, valamint a közigazgatási szervek alvállalkozói egyes, a tartomány számára szükséges létesítmények megvalósítására vonatkozó kötelezettségeinek elmulasztása. </a:t>
            </a:r>
          </a:p>
          <a:p>
            <a:r>
              <a:rPr lang="hu-HU" sz="1900" dirty="0"/>
              <a:t>85. ... emlékeztetni kell arra, hogy jóllehet a </a:t>
            </a:r>
            <a:r>
              <a:rPr lang="hu-HU" sz="1900" dirty="0" err="1"/>
              <a:t>vis</a:t>
            </a:r>
            <a:r>
              <a:rPr lang="hu-HU" sz="1900" dirty="0"/>
              <a:t> maior esetének nem feltétele az abszolút lehetetlenség, e fogalom megköveteli ugyanakkor, hogy a magatartás vagy annak elmulasztása az érintett körén kívül eső, rendkívüli és szokatlan körülményekből következzen, amelyeknek a következményei az általa tanúsított minden gondosság ellenére elkerülhetetlenek ...”</a:t>
            </a:r>
          </a:p>
          <a:p>
            <a:endParaRPr lang="hu-HU" dirty="0"/>
          </a:p>
        </p:txBody>
      </p:sp>
    </p:spTree>
    <p:extLst>
      <p:ext uri="{BB962C8B-B14F-4D97-AF65-F5344CB8AC3E}">
        <p14:creationId xmlns:p14="http://schemas.microsoft.com/office/powerpoint/2010/main" val="3037872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FFAB889-4B96-4236-86F2-74A45A707434}"/>
              </a:ext>
            </a:extLst>
          </p:cNvPr>
          <p:cNvSpPr>
            <a:spLocks noGrp="1"/>
          </p:cNvSpPr>
          <p:nvPr>
            <p:ph type="title"/>
          </p:nvPr>
        </p:nvSpPr>
        <p:spPr>
          <a:xfrm>
            <a:off x="2592925" y="624110"/>
            <a:ext cx="8911687" cy="568964"/>
          </a:xfrm>
        </p:spPr>
        <p:txBody>
          <a:bodyPr>
            <a:normAutofit fontScale="90000"/>
          </a:bodyPr>
          <a:lstStyle/>
          <a:p>
            <a:pPr algn="ctr"/>
            <a:r>
              <a:rPr lang="hu-HU" dirty="0"/>
              <a:t>Egy kis hazai</a:t>
            </a:r>
          </a:p>
        </p:txBody>
      </p:sp>
      <p:sp>
        <p:nvSpPr>
          <p:cNvPr id="3" name="Tartalom helye 2">
            <a:extLst>
              <a:ext uri="{FF2B5EF4-FFF2-40B4-BE49-F238E27FC236}">
                <a16:creationId xmlns:a16="http://schemas.microsoft.com/office/drawing/2014/main" id="{9428F72A-E471-408A-9539-7CB05B22FA07}"/>
              </a:ext>
            </a:extLst>
          </p:cNvPr>
          <p:cNvSpPr>
            <a:spLocks noGrp="1"/>
          </p:cNvSpPr>
          <p:nvPr>
            <p:ph idx="1"/>
          </p:nvPr>
        </p:nvSpPr>
        <p:spPr>
          <a:xfrm>
            <a:off x="1602377" y="1271451"/>
            <a:ext cx="9902235" cy="5033555"/>
          </a:xfrm>
        </p:spPr>
        <p:txBody>
          <a:bodyPr>
            <a:normAutofit lnSpcReduction="10000"/>
          </a:bodyPr>
          <a:lstStyle/>
          <a:p>
            <a:pPr marL="0" indent="0">
              <a:buNone/>
            </a:pPr>
            <a:r>
              <a:rPr lang="hu-HU" b="1" dirty="0"/>
              <a:t>C-637/18. sz. ügy, Bizottság kontra Magyarország </a:t>
            </a:r>
            <a:r>
              <a:rPr lang="hu-HU" dirty="0"/>
              <a:t>(levegőtisztaság)- 2021. február 3</a:t>
            </a:r>
          </a:p>
          <a:p>
            <a:pPr marL="0" indent="0">
              <a:buNone/>
            </a:pPr>
            <a:r>
              <a:rPr lang="hu-HU" dirty="0"/>
              <a:t>2008-ban indult, magyar mentességi kérelmekkel (PM10), a kötelezettségszegési eljárás 2018-ban indult (ilyen válaszok: 27 Az indokolással ellátott kiegészítő véleményre adott 2014. május 30 i válaszában Magyarország emlékeztetett azokra a nehézségekre, amelyekkel e téren szembe kell néznie.)</a:t>
            </a:r>
          </a:p>
          <a:p>
            <a:pPr marL="0" indent="0">
              <a:buNone/>
            </a:pPr>
            <a:r>
              <a:rPr lang="hu-HU" dirty="0"/>
              <a:t>52      A Bizottság szintén elöljáróban azt is állítja, hogy amennyiben a kereset a 2008/50 irányelvből eredő kötelezettségek rendszeres és tartós megszegésének megállapítására irányul, a Bíróság elfogadja az ilyen módon felhozott kötelezettségszegés általános és tartós jellegének alátámasztására irányuló kiegészítő bizonyítékoknak a Bíróság előtti eljárás szakaszában való előterjesztését. A Bíróság a Bizottság álláspontja szerint azt is megerősítette, hogy ebben az esetben </a:t>
            </a:r>
            <a:r>
              <a:rPr lang="hu-HU" b="1" dirty="0"/>
              <a:t>a folyamatosnak tartott kötelezettségszegés megállapítása iránti kereset tárgya az indokolással ellátott vélemény után bekövetkezett tényekre is kiterjeszthető, ha ezek a tények ugyanolyan jellegűek, </a:t>
            </a:r>
            <a:r>
              <a:rPr lang="hu-HU" dirty="0"/>
              <a:t>mint az említett véleményben említett tények, és </a:t>
            </a:r>
            <a:r>
              <a:rPr lang="hu-HU" b="1" dirty="0"/>
              <a:t>ugyanazt a magatartást valósítják meg</a:t>
            </a:r>
            <a:r>
              <a:rPr lang="hu-HU" dirty="0"/>
              <a:t>. E tekintetben a Bizottság azt állítja, hogy Magyarország 2014. május 31 ét, azaz az indokolással ellátott kiegészítő véleményben megjelölt </a:t>
            </a:r>
            <a:r>
              <a:rPr lang="hu-HU" b="1" dirty="0"/>
              <a:t>határidő lejártát követően sem hozott megfelelő intézkedéseket</a:t>
            </a:r>
            <a:r>
              <a:rPr lang="hu-HU" dirty="0"/>
              <a:t> annak érdekében, hogy véget vessen az uniós jog rendszeres és folyamatos megsértésének.</a:t>
            </a:r>
          </a:p>
        </p:txBody>
      </p:sp>
    </p:spTree>
    <p:extLst>
      <p:ext uri="{BB962C8B-B14F-4D97-AF65-F5344CB8AC3E}">
        <p14:creationId xmlns:p14="http://schemas.microsoft.com/office/powerpoint/2010/main" val="2426103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41A4B31-92EE-4C28-9625-AD907585EDD3}"/>
              </a:ext>
            </a:extLst>
          </p:cNvPr>
          <p:cNvSpPr>
            <a:spLocks noGrp="1"/>
          </p:cNvSpPr>
          <p:nvPr>
            <p:ph type="title"/>
          </p:nvPr>
        </p:nvSpPr>
        <p:spPr>
          <a:xfrm>
            <a:off x="2592925" y="624110"/>
            <a:ext cx="8911687" cy="45719"/>
          </a:xfrm>
        </p:spPr>
        <p:txBody>
          <a:bodyPr>
            <a:normAutofit fontScale="90000"/>
          </a:bodyPr>
          <a:lstStyle/>
          <a:p>
            <a:endParaRPr lang="hu-HU" dirty="0"/>
          </a:p>
        </p:txBody>
      </p:sp>
      <p:sp>
        <p:nvSpPr>
          <p:cNvPr id="3" name="Tartalom helye 2">
            <a:extLst>
              <a:ext uri="{FF2B5EF4-FFF2-40B4-BE49-F238E27FC236}">
                <a16:creationId xmlns:a16="http://schemas.microsoft.com/office/drawing/2014/main" id="{9C61CBC7-B09B-4F51-A1E4-15A9C6F73144}"/>
              </a:ext>
            </a:extLst>
          </p:cNvPr>
          <p:cNvSpPr>
            <a:spLocks noGrp="1"/>
          </p:cNvSpPr>
          <p:nvPr>
            <p:ph idx="1"/>
          </p:nvPr>
        </p:nvSpPr>
        <p:spPr>
          <a:xfrm>
            <a:off x="1706880" y="1132113"/>
            <a:ext cx="9797732" cy="5016137"/>
          </a:xfrm>
        </p:spPr>
        <p:txBody>
          <a:bodyPr/>
          <a:lstStyle/>
          <a:p>
            <a:r>
              <a:rPr lang="hu-HU" dirty="0"/>
              <a:t>65      A Bíróság tehát már több alkalommal hangsúlyozta, hogy a környezeti levegőben lévő PM10 re vonatkozó határértékek túllépésének ténye önmagában elegendő a 2008/50 irányelv 13. cikke (1) bekezdése és XI. melléklete egymással összefüggésben értelmezett rendelkezései megsértésének megállapításához …</a:t>
            </a:r>
          </a:p>
          <a:p>
            <a:r>
              <a:rPr lang="hu-HU" dirty="0"/>
              <a:t>69      Ebből az következik, hogy az így megállapított túllépéseket tartósnak és rendszeresnek kell minősíteni, anélkül hogy a Bizottságnak azt további bizonyítékokkal alá kellene támasztania …</a:t>
            </a:r>
          </a:p>
          <a:p>
            <a:r>
              <a:rPr lang="hu-HU" dirty="0"/>
              <a:t>76      Ennélfogva, és mivel Magyarország nem nyújtott be olyan, </a:t>
            </a:r>
            <a:r>
              <a:rPr lang="hu-HU" b="1" dirty="0"/>
              <a:t>rendkívüli körülmények </a:t>
            </a:r>
            <a:r>
              <a:rPr lang="hu-HU" dirty="0"/>
              <a:t>fennállására vonatkozó bizonyítékot, amely körülmények következményei </a:t>
            </a:r>
            <a:r>
              <a:rPr lang="hu-HU" b="1" dirty="0"/>
              <a:t>kellő gondosság mellett sem lettek volna elkerülhetőek</a:t>
            </a:r>
            <a:r>
              <a:rPr lang="hu-HU" dirty="0"/>
              <a:t>, </a:t>
            </a:r>
            <a:r>
              <a:rPr lang="hu-HU" b="1" dirty="0"/>
              <a:t>nem bír relevanciával, hogy a kötelezettségszegés azon tagállam szándékából ered, amelynek az betudható, avagy gondatlanságából, illetve olyan technikai vagy strukturális nehézségekből</a:t>
            </a:r>
            <a:r>
              <a:rPr lang="hu-HU" dirty="0"/>
              <a:t>, amelyekkel e tagállam szembesült</a:t>
            </a:r>
          </a:p>
        </p:txBody>
      </p:sp>
    </p:spTree>
    <p:extLst>
      <p:ext uri="{BB962C8B-B14F-4D97-AF65-F5344CB8AC3E}">
        <p14:creationId xmlns:p14="http://schemas.microsoft.com/office/powerpoint/2010/main" val="4223643162"/>
      </p:ext>
    </p:extLst>
  </p:cSld>
  <p:clrMapOvr>
    <a:masterClrMapping/>
  </p:clrMapOvr>
</p:sld>
</file>

<file path=ppt/theme/theme1.xml><?xml version="1.0" encoding="utf-8"?>
<a:theme xmlns:a="http://schemas.openxmlformats.org/drawingml/2006/main" name="Szálak">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269</TotalTime>
  <Words>5396</Words>
  <Application>Microsoft Office PowerPoint</Application>
  <PresentationFormat>Szélesvásznú</PresentationFormat>
  <Paragraphs>121</Paragraphs>
  <Slides>28</Slides>
  <Notes>0</Notes>
  <HiddenSlides>0</HiddenSlides>
  <MMClips>0</MMClips>
  <ScaleCrop>false</ScaleCrop>
  <HeadingPairs>
    <vt:vector size="6" baseType="variant">
      <vt:variant>
        <vt:lpstr>Használt betűtípusok</vt:lpstr>
      </vt:variant>
      <vt:variant>
        <vt:i4>3</vt:i4>
      </vt:variant>
      <vt:variant>
        <vt:lpstr>Téma</vt:lpstr>
      </vt:variant>
      <vt:variant>
        <vt:i4>1</vt:i4>
      </vt:variant>
      <vt:variant>
        <vt:lpstr>Diacímek</vt:lpstr>
      </vt:variant>
      <vt:variant>
        <vt:i4>28</vt:i4>
      </vt:variant>
    </vt:vector>
  </HeadingPairs>
  <TitlesOfParts>
    <vt:vector size="32" baseType="lpstr">
      <vt:lpstr>Arial</vt:lpstr>
      <vt:lpstr>Century Gothic</vt:lpstr>
      <vt:lpstr>Wingdings 3</vt:lpstr>
      <vt:lpstr>Szálak</vt:lpstr>
      <vt:lpstr>(Közigazgatási) felelősség</vt:lpstr>
      <vt:lpstr>Az állam felelőssége</vt:lpstr>
      <vt:lpstr>Felelősség = helytállás</vt:lpstr>
      <vt:lpstr>EU és tagállam - kötelezettségszegés</vt:lpstr>
      <vt:lpstr>C‑261/18. sz. ügy Bizottság v. Írország</vt:lpstr>
      <vt:lpstr>PowerPoint-bemutató</vt:lpstr>
      <vt:lpstr>Esetek</vt:lpstr>
      <vt:lpstr>Egy kis hazai</vt:lpstr>
      <vt:lpstr>PowerPoint-bemutató</vt:lpstr>
      <vt:lpstr>PowerPoint-bemutató</vt:lpstr>
      <vt:lpstr>PowerPoint-bemutató</vt:lpstr>
      <vt:lpstr>EU bírság a tagállamra</vt:lpstr>
      <vt:lpstr>Jogeset</vt:lpstr>
      <vt:lpstr>PowerPoint-bemutató</vt:lpstr>
      <vt:lpstr>C‑261/18. sz. ügy Bizottság v. Írország</vt:lpstr>
      <vt:lpstr>PowerPoint-bemutató</vt:lpstr>
      <vt:lpstr>PowerPoint-bemutató</vt:lpstr>
      <vt:lpstr>PowerPoint-bemutató</vt:lpstr>
      <vt:lpstr>Ideiglenes intézkedés</vt:lpstr>
      <vt:lpstr>PowerPoint-bemutató</vt:lpstr>
      <vt:lpstr>PowerPoint-bemutató</vt:lpstr>
      <vt:lpstr>ELD irányelv</vt:lpstr>
      <vt:lpstr>PowerPoint-bemutató</vt:lpstr>
      <vt:lpstr>PowerPoint-bemutató</vt:lpstr>
      <vt:lpstr>PowerPoint-bemutató</vt:lpstr>
      <vt:lpstr>ERG 2 -  C 379/08. és C 380/08. sz. egyesített ügyek</vt:lpstr>
      <vt:lpstr>PowerPoint-bemutató</vt:lpstr>
      <vt:lpstr>PowerPoint-bemutató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PowerPoint-bemutató</dc:title>
  <dc:creator>Bándi Gyula</dc:creator>
  <cp:lastModifiedBy>Gyula Bándi</cp:lastModifiedBy>
  <cp:revision>23</cp:revision>
  <dcterms:created xsi:type="dcterms:W3CDTF">2022-03-12T08:43:20Z</dcterms:created>
  <dcterms:modified xsi:type="dcterms:W3CDTF">2024-09-29T10:47:29Z</dcterms:modified>
</cp:coreProperties>
</file>