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9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8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9" r:id="rId34"/>
    <p:sldId id="290" r:id="rId35"/>
    <p:sldId id="291" r:id="rId36"/>
    <p:sldId id="293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704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61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74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297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38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038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430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444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91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18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342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895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709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038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8194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890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F3585-6DD4-4E0D-9D09-2A47723F6978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4FC5ABF-AF97-4985-8AE8-812FB150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77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Magánjog</a:t>
            </a:r>
            <a:br>
              <a:rPr lang="hu-HU" dirty="0" smtClean="0"/>
            </a:br>
            <a:r>
              <a:rPr lang="hu-HU" dirty="0" smtClean="0"/>
              <a:t>a modern korban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626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Részei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Bevezetés +</a:t>
            </a:r>
          </a:p>
          <a:p>
            <a:r>
              <a:rPr lang="hu-HU" dirty="0" smtClean="0"/>
              <a:t>1. könyv: A személyekről /itt tárgyalja a családjogot is/</a:t>
            </a:r>
          </a:p>
          <a:p>
            <a:r>
              <a:rPr lang="hu-HU" dirty="0" smtClean="0"/>
              <a:t>2. könyv: A dolgokról</a:t>
            </a:r>
          </a:p>
          <a:p>
            <a:r>
              <a:rPr lang="hu-HU" dirty="0" smtClean="0"/>
              <a:t>3. könyv: A tulajdonszerzés módjairól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- kötelmekről /szerződések joga/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- öröklés – végrendeleti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– törvényes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073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1. könyv: </a:t>
            </a:r>
            <a:br>
              <a:rPr lang="hu-HU" dirty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</a:p>
          <a:p>
            <a:pPr>
              <a:buFontTx/>
              <a:buChar char="-"/>
            </a:pPr>
            <a:r>
              <a:rPr lang="hu-HU" dirty="0" smtClean="0"/>
              <a:t>jogképesség, cselekvőképesség</a:t>
            </a:r>
          </a:p>
          <a:p>
            <a:pPr>
              <a:buFontTx/>
              <a:buChar char="-"/>
            </a:pPr>
            <a:r>
              <a:rPr lang="hu-HU" dirty="0" smtClean="0"/>
              <a:t>Természetes személy / jogi személy</a:t>
            </a:r>
          </a:p>
          <a:p>
            <a:pPr>
              <a:buFontTx/>
              <a:buChar char="-"/>
            </a:pPr>
            <a:r>
              <a:rPr lang="hu-HU" dirty="0" smtClean="0"/>
              <a:t>Polgári halál (mintha meghalt volna: házassága megszűnik, gyerekek örökölnek, megszűnik  a cselekvőképessége…)</a:t>
            </a:r>
          </a:p>
          <a:p>
            <a:pPr>
              <a:buFontTx/>
              <a:buChar char="-"/>
            </a:pPr>
            <a:r>
              <a:rPr lang="hu-HU" dirty="0" smtClean="0"/>
              <a:t>Családjog</a:t>
            </a:r>
          </a:p>
          <a:p>
            <a:pPr>
              <a:buFontTx/>
              <a:buChar char="-"/>
            </a:pPr>
            <a:r>
              <a:rPr lang="hu-HU" dirty="0" smtClean="0"/>
              <a:t>Házasság – férj és feleség jogegyenlősége nem valósul meg (feleség engedelmességgel tartozik, követni kell a férjét, eltéri házassági bontó okok)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7937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Házasság = polgári hatóság előtt</a:t>
            </a:r>
          </a:p>
          <a:p>
            <a:r>
              <a:rPr lang="hu-HU" dirty="0" smtClean="0"/>
              <a:t>Házasság felbontása lehetséges (a házassági bontóperre vonatkozó szabályok itt és nem az eljárásjogi kódexben!!!!)</a:t>
            </a:r>
          </a:p>
          <a:p>
            <a:r>
              <a:rPr lang="hu-HU" dirty="0" smtClean="0"/>
              <a:t>Hátrányos helyzet a házasságon kívül született gyermekek számára</a:t>
            </a:r>
          </a:p>
          <a:p>
            <a:r>
              <a:rPr lang="hu-HU" dirty="0" smtClean="0"/>
              <a:t>Apaságkutatás tilos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719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könyv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Tulajdonjog</a:t>
            </a:r>
          </a:p>
          <a:p>
            <a:pPr>
              <a:buFontTx/>
              <a:buChar char="-"/>
            </a:pPr>
            <a:r>
              <a:rPr lang="hu-HU" dirty="0" smtClean="0"/>
              <a:t>Birtok</a:t>
            </a:r>
          </a:p>
          <a:p>
            <a:pPr>
              <a:buFontTx/>
              <a:buChar char="-"/>
            </a:pPr>
            <a:r>
              <a:rPr lang="hu-HU" dirty="0" smtClean="0"/>
              <a:t>Ingó/ingatlan</a:t>
            </a:r>
          </a:p>
          <a:p>
            <a:pPr>
              <a:buFontTx/>
              <a:buChar char="-"/>
            </a:pPr>
            <a:r>
              <a:rPr lang="hu-HU" dirty="0" smtClean="0"/>
              <a:t>Rendelkezési jog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i="1" dirty="0" smtClean="0"/>
              <a:t>Munkaszerződés csak meghatározott időre és munkára köthető</a:t>
            </a:r>
          </a:p>
          <a:p>
            <a:pPr>
              <a:buFontTx/>
              <a:buChar char="-"/>
            </a:pPr>
            <a:r>
              <a:rPr lang="hu-HU" i="1" dirty="0" smtClean="0"/>
              <a:t>Alapítványokat, hitbizományokat tilos létrehozni</a:t>
            </a:r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 ok: ne hozzuk vissza a feudális viszonyokat!!!!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3653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könyv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Öröklés: </a:t>
            </a:r>
          </a:p>
          <a:p>
            <a:pPr>
              <a:buFontTx/>
              <a:buChar char="-"/>
            </a:pPr>
            <a:r>
              <a:rPr lang="hu-HU" u="sng" dirty="0" smtClean="0"/>
              <a:t>Végrendelet</a:t>
            </a:r>
            <a:r>
              <a:rPr lang="hu-HU" dirty="0" smtClean="0"/>
              <a:t> : – </a:t>
            </a:r>
            <a:r>
              <a:rPr lang="hu-HU" dirty="0" err="1" smtClean="0"/>
              <a:t>kötelesrész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ha 1 gyerek → vagyon felét</a:t>
            </a:r>
          </a:p>
          <a:p>
            <a:pPr>
              <a:buFontTx/>
              <a:buChar char="-"/>
            </a:pPr>
            <a:r>
              <a:rPr lang="hu-HU" dirty="0"/>
              <a:t> ha </a:t>
            </a:r>
            <a:r>
              <a:rPr lang="hu-HU" dirty="0" smtClean="0"/>
              <a:t>2 </a:t>
            </a:r>
            <a:r>
              <a:rPr lang="hu-HU" dirty="0"/>
              <a:t>gyerek → vagyon </a:t>
            </a:r>
            <a:r>
              <a:rPr lang="hu-HU" dirty="0" smtClean="0"/>
              <a:t>1/3-át</a:t>
            </a:r>
          </a:p>
          <a:p>
            <a:pPr>
              <a:buFontTx/>
              <a:buChar char="-"/>
            </a:pPr>
            <a:r>
              <a:rPr lang="hu-HU" dirty="0"/>
              <a:t>ha </a:t>
            </a:r>
            <a:r>
              <a:rPr lang="hu-HU" dirty="0" smtClean="0"/>
              <a:t>3, vagy annál több </a:t>
            </a:r>
            <a:r>
              <a:rPr lang="hu-HU" dirty="0"/>
              <a:t>gyerek → vagyon </a:t>
            </a:r>
            <a:r>
              <a:rPr lang="hu-HU" dirty="0" smtClean="0"/>
              <a:t>¼</a:t>
            </a:r>
            <a:r>
              <a:rPr lang="hu-HU" dirty="0" err="1" smtClean="0"/>
              <a:t>-ét</a:t>
            </a:r>
            <a:r>
              <a:rPr lang="hu-HU" dirty="0" smtClean="0"/>
              <a:t> lehet átörökíteni</a:t>
            </a:r>
          </a:p>
          <a:p>
            <a:pPr>
              <a:buFontTx/>
              <a:buChar char="-"/>
            </a:pPr>
            <a:r>
              <a:rPr lang="hu-HU" u="sng" dirty="0" smtClean="0"/>
              <a:t>Törvényes</a:t>
            </a:r>
            <a:r>
              <a:rPr lang="hu-HU" dirty="0" smtClean="0"/>
              <a:t>: lemenők, felmenők, oldalág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egyenlő mérték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gyermekek között nincs különbségtétel,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ha házasságon belül születtek</a:t>
            </a:r>
          </a:p>
        </p:txBody>
      </p:sp>
    </p:spTree>
    <p:extLst>
      <p:ext uri="{BB962C8B-B14F-4D97-AF65-F5344CB8AC3E}">
        <p14:creationId xmlns:p14="http://schemas.microsoft.com/office/powerpoint/2010/main" val="44928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Kötelmi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Szerződés szabadsága</a:t>
            </a:r>
            <a:endParaRPr lang="hu-HU" dirty="0"/>
          </a:p>
          <a:p>
            <a:r>
              <a:rPr lang="hu-HU" dirty="0"/>
              <a:t>Kisajátítás </a:t>
            </a:r>
            <a:r>
              <a:rPr lang="hu-HU" dirty="0" smtClean="0"/>
              <a:t>(közszükséglet) </a:t>
            </a:r>
            <a:r>
              <a:rPr lang="hu-HU" dirty="0"/>
              <a:t>– </a:t>
            </a:r>
            <a:r>
              <a:rPr lang="hu-HU" dirty="0" smtClean="0"/>
              <a:t>előzetes és igazságos kártalanítás mellett</a:t>
            </a:r>
          </a:p>
          <a:p>
            <a:r>
              <a:rPr lang="hu-HU" dirty="0" smtClean="0"/>
              <a:t>Szerződéseket a tartalmuk szerint kell megítélni (formalitás megszűnik)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529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Nyelvezete: szabatos, közérthető</a:t>
            </a:r>
          </a:p>
          <a:p>
            <a:r>
              <a:rPr lang="hu-HU" smtClean="0"/>
              <a:t>2281 </a:t>
            </a:r>
            <a:r>
              <a:rPr lang="hu-HU" dirty="0" smtClean="0"/>
              <a:t>§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9256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Code</a:t>
            </a:r>
            <a:r>
              <a:rPr lang="hu-HU" dirty="0" smtClean="0"/>
              <a:t> de </a:t>
            </a:r>
            <a:r>
              <a:rPr lang="hu-HU" dirty="0" err="1" smtClean="0"/>
              <a:t>Procedure</a:t>
            </a:r>
            <a:r>
              <a:rPr lang="hu-HU" dirty="0" smtClean="0"/>
              <a:t> Civil</a:t>
            </a:r>
            <a:br>
              <a:rPr lang="hu-HU" dirty="0" smtClean="0"/>
            </a:br>
            <a:r>
              <a:rPr lang="hu-HU" dirty="0" smtClean="0"/>
              <a:t>(Polgári eljárásjogi kódex – 1806)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részből áll: </a:t>
            </a:r>
          </a:p>
          <a:p>
            <a:pPr>
              <a:buFontTx/>
              <a:buChar char="-"/>
            </a:pPr>
            <a:r>
              <a:rPr lang="hu-HU" dirty="0" smtClean="0"/>
              <a:t>Egyes bírói fórumok (békebíró, kerületi törvényszék, fellebbviteli bíróság) előtti eljárás</a:t>
            </a:r>
          </a:p>
          <a:p>
            <a:pPr>
              <a:buFontTx/>
              <a:buChar char="-"/>
            </a:pPr>
            <a:r>
              <a:rPr lang="hu-HU" dirty="0" smtClean="0"/>
              <a:t>Különleges eljárások: hagyaték, személyi jog, adósság, választott bíróság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0832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Békebíró:</a:t>
            </a:r>
          </a:p>
          <a:p>
            <a:pPr>
              <a:buFontTx/>
              <a:buChar char="-"/>
            </a:pPr>
            <a:r>
              <a:rPr lang="hu-HU" dirty="0" smtClean="0"/>
              <a:t>0 – 50 </a:t>
            </a:r>
            <a:r>
              <a:rPr lang="hu-HU" dirty="0" err="1" smtClean="0"/>
              <a:t>livre</a:t>
            </a:r>
            <a:r>
              <a:rPr lang="hu-HU" dirty="0" smtClean="0"/>
              <a:t> → nincs fellebbezés</a:t>
            </a:r>
          </a:p>
          <a:p>
            <a:pPr>
              <a:buFontTx/>
              <a:buChar char="-"/>
            </a:pPr>
            <a:r>
              <a:rPr lang="hu-HU" dirty="0" smtClean="0"/>
              <a:t>50 – 100 </a:t>
            </a:r>
            <a:r>
              <a:rPr lang="hu-HU" dirty="0" err="1" smtClean="0"/>
              <a:t>livre</a:t>
            </a:r>
            <a:endParaRPr lang="hu-HU" dirty="0" smtClean="0"/>
          </a:p>
          <a:p>
            <a:r>
              <a:rPr lang="hu-HU" dirty="0" smtClean="0"/>
              <a:t>Kerületi törvényszék:</a:t>
            </a:r>
          </a:p>
          <a:p>
            <a:pPr>
              <a:buFontTx/>
              <a:buChar char="-"/>
            </a:pPr>
            <a:r>
              <a:rPr lang="hu-HU" dirty="0" smtClean="0"/>
              <a:t>100 – 1000 </a:t>
            </a:r>
            <a:r>
              <a:rPr lang="hu-HU" dirty="0" err="1" smtClean="0"/>
              <a:t>livre</a:t>
            </a:r>
            <a:r>
              <a:rPr lang="hu-HU" dirty="0" smtClean="0"/>
              <a:t> </a:t>
            </a:r>
            <a:r>
              <a:rPr lang="hu-HU" dirty="0"/>
              <a:t>→ nincs </a:t>
            </a:r>
            <a:r>
              <a:rPr lang="hu-HU" dirty="0" smtClean="0"/>
              <a:t>fellebbezés</a:t>
            </a:r>
          </a:p>
          <a:p>
            <a:pPr>
              <a:buFontTx/>
              <a:buChar char="-"/>
            </a:pPr>
            <a:r>
              <a:rPr lang="hu-HU" dirty="0" smtClean="0"/>
              <a:t>1000 </a:t>
            </a:r>
            <a:r>
              <a:rPr lang="hu-HU" dirty="0" err="1" smtClean="0"/>
              <a:t>livre</a:t>
            </a:r>
            <a:r>
              <a:rPr lang="hu-HU" dirty="0" smtClean="0"/>
              <a:t> felett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↓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kijelölt kerületi törvényszék előtt fellebbezés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8042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 Sommás per (egyszerűbb ügyek)</a:t>
            </a:r>
          </a:p>
          <a:p>
            <a:r>
              <a:rPr lang="hu-HU" dirty="0" smtClean="0"/>
              <a:t>Rendes polgári per</a:t>
            </a:r>
          </a:p>
          <a:p>
            <a:pPr marL="0" indent="0">
              <a:buNone/>
            </a:pPr>
            <a:r>
              <a:rPr lang="hu-HU" dirty="0" smtClean="0"/>
              <a:t>1./</a:t>
            </a:r>
          </a:p>
          <a:p>
            <a:pPr>
              <a:buFontTx/>
              <a:buChar char="-"/>
            </a:pPr>
            <a:r>
              <a:rPr lang="hu-HU" dirty="0" smtClean="0"/>
              <a:t>Keresetlevél</a:t>
            </a:r>
          </a:p>
          <a:p>
            <a:pPr>
              <a:buFontTx/>
              <a:buChar char="-"/>
            </a:pPr>
            <a:r>
              <a:rPr lang="hu-HU" dirty="0" smtClean="0"/>
              <a:t>Bíróság felhívására megkell nevezni az alperesnek az ügyvédjét (határidő)</a:t>
            </a:r>
          </a:p>
          <a:p>
            <a:pPr>
              <a:buFontTx/>
              <a:buChar char="-"/>
            </a:pPr>
            <a:r>
              <a:rPr lang="hu-HU" dirty="0" smtClean="0"/>
              <a:t>Ügy perjegyzékbe kerül</a:t>
            </a:r>
          </a:p>
          <a:p>
            <a:pPr marL="0" indent="0">
              <a:buNone/>
            </a:pPr>
            <a:r>
              <a:rPr lang="hu-HU" dirty="0" smtClean="0"/>
              <a:t>2./</a:t>
            </a:r>
          </a:p>
          <a:p>
            <a:pPr>
              <a:buFontTx/>
              <a:buChar char="-"/>
            </a:pPr>
            <a:r>
              <a:rPr lang="hu-HU" dirty="0" smtClean="0"/>
              <a:t>Ügyvédek kb. 2 hónapig egymással replikáznak</a:t>
            </a:r>
          </a:p>
          <a:p>
            <a:pPr>
              <a:buFontTx/>
              <a:buChar char="-"/>
            </a:pPr>
            <a:r>
              <a:rPr lang="hu-HU" dirty="0" smtClean="0"/>
              <a:t>Bíróság felhívására: nyilatkozattételek</a:t>
            </a:r>
          </a:p>
          <a:p>
            <a:pPr>
              <a:buFontTx/>
              <a:buChar char="-"/>
            </a:pPr>
            <a:r>
              <a:rPr lang="hu-HU" dirty="0" smtClean="0"/>
              <a:t>Újabb perjegyzék – bírósági tanács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6627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Polgári  forradalmak követelményei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u="sng" dirty="0" smtClean="0"/>
              <a:t>Szabadság</a:t>
            </a:r>
          </a:p>
          <a:p>
            <a:r>
              <a:rPr lang="hu-HU" u="sng" dirty="0" smtClean="0"/>
              <a:t>Egyenlőség  (</a:t>
            </a:r>
            <a:r>
              <a:rPr lang="hu-HU" dirty="0" smtClean="0"/>
              <a:t>társadalmi </a:t>
            </a:r>
            <a:r>
              <a:rPr lang="hu-HU" dirty="0"/>
              <a:t>állás, </a:t>
            </a:r>
            <a:r>
              <a:rPr lang="hu-HU" dirty="0" smtClean="0"/>
              <a:t> a nemi,  vallási, és etnikai </a:t>
            </a:r>
            <a:r>
              <a:rPr lang="hu-HU" dirty="0"/>
              <a:t>hovatartozás </a:t>
            </a:r>
            <a:r>
              <a:rPr lang="hu-HU" dirty="0" smtClean="0"/>
              <a:t>alapján történő különbségtétel felszámolása)</a:t>
            </a:r>
            <a:endParaRPr lang="hu-HU" u="sng" dirty="0" smtClean="0"/>
          </a:p>
          <a:p>
            <a:r>
              <a:rPr lang="hu-HU" dirty="0" smtClean="0"/>
              <a:t>Szabadság:</a:t>
            </a:r>
          </a:p>
          <a:p>
            <a:pPr>
              <a:buFontTx/>
              <a:buChar char="-"/>
            </a:pPr>
            <a:r>
              <a:rPr lang="hu-HU" dirty="0" smtClean="0"/>
              <a:t>Szerződés szabadsága (milyet, kivel, tartalom, szolgáltatás és ellenszolgáltatás mértéke)</a:t>
            </a:r>
          </a:p>
          <a:p>
            <a:pPr>
              <a:buFontTx/>
              <a:buChar char="-"/>
            </a:pPr>
            <a:r>
              <a:rPr lang="hu-HU" dirty="0" smtClean="0"/>
              <a:t>Tulajdon szabadsága </a:t>
            </a:r>
          </a:p>
          <a:p>
            <a:pPr>
              <a:buFontTx/>
              <a:buChar char="-"/>
            </a:pPr>
            <a:r>
              <a:rPr lang="hu-HU" dirty="0" smtClean="0"/>
              <a:t>Végrendelkezés szabadsága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3987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3./</a:t>
            </a:r>
          </a:p>
          <a:p>
            <a:pPr>
              <a:buFontTx/>
              <a:buChar char="-"/>
            </a:pPr>
            <a:r>
              <a:rPr lang="hu-HU" dirty="0" smtClean="0"/>
              <a:t>Előadó bíró kijelölése (tanulmányozza az iratokat, bizonyítás lefolytatása)</a:t>
            </a:r>
          </a:p>
          <a:p>
            <a:pPr>
              <a:buFontTx/>
              <a:buChar char="-"/>
            </a:pPr>
            <a:r>
              <a:rPr lang="hu-HU" dirty="0" smtClean="0"/>
              <a:t>Tárgyalás napját </a:t>
            </a:r>
            <a:r>
              <a:rPr lang="hu-HU" u="sng" dirty="0" smtClean="0"/>
              <a:t>kifüggesztik a bíróság hirdetőtáblájára </a:t>
            </a:r>
            <a:r>
              <a:rPr lang="hu-HU" dirty="0" smtClean="0"/>
              <a:t>(idézés nincs)</a:t>
            </a:r>
          </a:p>
          <a:p>
            <a:pPr>
              <a:buFontTx/>
              <a:buChar char="-"/>
            </a:pPr>
            <a:r>
              <a:rPr lang="hu-HU" dirty="0" smtClean="0"/>
              <a:t>Bíró ismerteti az ügyet</a:t>
            </a:r>
          </a:p>
          <a:p>
            <a:pPr>
              <a:buFontTx/>
              <a:buChar char="-"/>
            </a:pPr>
            <a:r>
              <a:rPr lang="hu-HU" dirty="0" smtClean="0"/>
              <a:t>Felek nyilatkoznak</a:t>
            </a:r>
          </a:p>
          <a:p>
            <a:pPr>
              <a:buFontTx/>
              <a:buChar char="-"/>
            </a:pPr>
            <a:r>
              <a:rPr lang="hu-HU" dirty="0" smtClean="0"/>
              <a:t>Bíró ítéletet mond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403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Egyéb: jogorvoslat, végrehajtás</a:t>
            </a:r>
          </a:p>
          <a:p>
            <a:r>
              <a:rPr lang="hu-HU" dirty="0" smtClean="0"/>
              <a:t>Cél: szakszerű, megalapozott, áttekinthető, gyors eljárás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156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Franz Anton von </a:t>
            </a:r>
            <a:r>
              <a:rPr lang="hu-HU" dirty="0" err="1" smtClean="0"/>
              <a:t>Zeiller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1751 - 1828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44824"/>
            <a:ext cx="3384376" cy="4824536"/>
          </a:xfrm>
        </p:spPr>
      </p:pic>
    </p:spTree>
    <p:extLst>
      <p:ext uri="{BB962C8B-B14F-4D97-AF65-F5344CB8AC3E}">
        <p14:creationId xmlns:p14="http://schemas.microsoft.com/office/powerpoint/2010/main" val="2662796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A</a:t>
            </a:r>
            <a:r>
              <a:rPr lang="hu-HU" dirty="0" err="1" smtClean="0"/>
              <a:t>llgemeines</a:t>
            </a:r>
            <a:r>
              <a:rPr lang="hu-HU" dirty="0" smtClean="0"/>
              <a:t> </a:t>
            </a:r>
            <a:r>
              <a:rPr lang="hu-HU" b="1" dirty="0" err="1" smtClean="0"/>
              <a:t>B</a:t>
            </a:r>
            <a:r>
              <a:rPr lang="hu-HU" dirty="0" err="1" smtClean="0"/>
              <a:t>ürgerliches</a:t>
            </a:r>
            <a:r>
              <a:rPr lang="hu-HU" dirty="0" smtClean="0"/>
              <a:t> </a:t>
            </a:r>
            <a:r>
              <a:rPr lang="hu-HU" b="1" dirty="0" err="1" smtClean="0"/>
              <a:t>G</a:t>
            </a:r>
            <a:r>
              <a:rPr lang="hu-HU" dirty="0" err="1" smtClean="0"/>
              <a:t>esetz</a:t>
            </a:r>
            <a:r>
              <a:rPr lang="hu-HU" b="1" dirty="0" err="1" smtClean="0"/>
              <a:t>b</a:t>
            </a:r>
            <a:r>
              <a:rPr lang="hu-HU" dirty="0" err="1" smtClean="0"/>
              <a:t>uch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(ABGB)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Osztrák</a:t>
            </a:r>
          </a:p>
          <a:p>
            <a:r>
              <a:rPr lang="hu-HU" dirty="0" smtClean="0"/>
              <a:t>= Általános Polgári Törvénykönyv</a:t>
            </a:r>
          </a:p>
          <a:p>
            <a:r>
              <a:rPr lang="hu-HU" dirty="0" smtClean="0"/>
              <a:t>1811 – 1812. január 1. hatályba lép</a:t>
            </a:r>
          </a:p>
          <a:p>
            <a:r>
              <a:rPr lang="hu-HU" dirty="0" smtClean="0"/>
              <a:t>Természetjog hatása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3967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I. Lipót: </a:t>
            </a:r>
            <a:r>
              <a:rPr lang="hu-HU" dirty="0" err="1" smtClean="0"/>
              <a:t>Codex</a:t>
            </a:r>
            <a:r>
              <a:rPr lang="hu-HU" dirty="0" smtClean="0"/>
              <a:t> </a:t>
            </a:r>
            <a:r>
              <a:rPr lang="hu-HU" dirty="0" err="1" smtClean="0"/>
              <a:t>Leopoldinus</a:t>
            </a:r>
            <a:endParaRPr lang="hu-HU" dirty="0" smtClean="0"/>
          </a:p>
          <a:p>
            <a:r>
              <a:rPr lang="hu-HU" dirty="0" smtClean="0"/>
              <a:t>I. József: </a:t>
            </a:r>
            <a:r>
              <a:rPr lang="hu-HU" dirty="0" err="1" smtClean="0"/>
              <a:t>statutumjog</a:t>
            </a:r>
            <a:r>
              <a:rPr lang="hu-HU" dirty="0" smtClean="0"/>
              <a:t> egységesítése</a:t>
            </a:r>
          </a:p>
          <a:p>
            <a:r>
              <a:rPr lang="hu-HU" dirty="0" smtClean="0"/>
              <a:t>VI. Károly: törvényes öröklési rend összefoglalása</a:t>
            </a:r>
          </a:p>
          <a:p>
            <a:r>
              <a:rPr lang="hu-HU" dirty="0" smtClean="0"/>
              <a:t>Mária Terézia: </a:t>
            </a:r>
            <a:r>
              <a:rPr lang="hu-HU" dirty="0" err="1" smtClean="0"/>
              <a:t>Codex</a:t>
            </a:r>
            <a:r>
              <a:rPr lang="hu-HU" dirty="0" smtClean="0"/>
              <a:t> </a:t>
            </a:r>
            <a:r>
              <a:rPr lang="hu-HU" dirty="0" err="1" smtClean="0"/>
              <a:t>Theresianus</a:t>
            </a:r>
            <a:r>
              <a:rPr lang="hu-HU" dirty="0" smtClean="0"/>
              <a:t> (1766)</a:t>
            </a:r>
          </a:p>
          <a:p>
            <a:r>
              <a:rPr lang="hu-HU" dirty="0" smtClean="0"/>
              <a:t>II. József (1786) </a:t>
            </a:r>
          </a:p>
          <a:p>
            <a:r>
              <a:rPr lang="hu-HU" dirty="0" smtClean="0"/>
              <a:t>II. Lipót 1797. Galíciai kódex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290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ABGB részei: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Bevezetés (emberek egymás közötti viszonyait szabályozza, a jog nem ismerése nem mentesít)</a:t>
            </a:r>
          </a:p>
          <a:p>
            <a:r>
              <a:rPr lang="hu-HU" u="sng" dirty="0" smtClean="0"/>
              <a:t>I. rész: személyekről</a:t>
            </a:r>
          </a:p>
          <a:p>
            <a:pPr marL="0" indent="0">
              <a:buNone/>
            </a:pPr>
            <a:r>
              <a:rPr lang="hu-HU" dirty="0" smtClean="0"/>
              <a:t>- személyek, házassági jog, gyermek-szülő kapcsolat, gyámság, gondnokság, halál, holttá nyilvánítás)</a:t>
            </a:r>
          </a:p>
          <a:p>
            <a:pPr marL="0" indent="0">
              <a:buNone/>
            </a:pPr>
            <a:r>
              <a:rPr lang="hu-HU" dirty="0" smtClean="0"/>
              <a:t>- Védi a gyermekeket, a meg nem születetteket is</a:t>
            </a:r>
          </a:p>
          <a:p>
            <a:pPr marL="0" indent="0">
              <a:buNone/>
            </a:pPr>
            <a:r>
              <a:rPr lang="hu-HU" dirty="0" smtClean="0"/>
              <a:t>- Tiltja a megkülönböztetést vallás alapján</a:t>
            </a:r>
          </a:p>
          <a:p>
            <a:pPr>
              <a:buFontTx/>
              <a:buChar char="-"/>
            </a:pPr>
            <a:r>
              <a:rPr lang="hu-HU" dirty="0" smtClean="0"/>
              <a:t>Magánjog állampolgársághoz kötött</a:t>
            </a:r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dirty="0"/>
              <a:t>Házasság – vallási szabályok érvényesülnek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1420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u="sng" dirty="0" smtClean="0"/>
              <a:t>II. rész: dolog</a:t>
            </a:r>
          </a:p>
          <a:p>
            <a:pPr>
              <a:buFontTx/>
              <a:buChar char="-"/>
            </a:pPr>
            <a:r>
              <a:rPr lang="hu-HU" dirty="0" smtClean="0"/>
              <a:t>Dolog = személytől különbözik + rendeltetése: a használat</a:t>
            </a:r>
          </a:p>
          <a:p>
            <a:pPr>
              <a:buFontTx/>
              <a:buChar char="-"/>
            </a:pPr>
            <a:r>
              <a:rPr lang="hu-HU" dirty="0" smtClean="0"/>
              <a:t>1. „</a:t>
            </a:r>
            <a:r>
              <a:rPr lang="hu-HU" dirty="0" err="1" smtClean="0"/>
              <a:t>dologbani</a:t>
            </a:r>
            <a:r>
              <a:rPr lang="hu-HU" dirty="0" smtClean="0"/>
              <a:t>” jogok: </a:t>
            </a:r>
            <a:r>
              <a:rPr lang="hu-HU" dirty="0" err="1" smtClean="0"/>
              <a:t>jogok</a:t>
            </a:r>
            <a:r>
              <a:rPr lang="hu-HU" dirty="0" smtClean="0"/>
              <a:t>, amelyek bárkit megilletnek</a:t>
            </a:r>
          </a:p>
          <a:p>
            <a:pPr>
              <a:buFontTx/>
              <a:buChar char="-"/>
            </a:pPr>
            <a:r>
              <a:rPr lang="hu-HU" dirty="0" smtClean="0"/>
              <a:t>2. „</a:t>
            </a:r>
            <a:r>
              <a:rPr lang="hu-HU" dirty="0" err="1" smtClean="0"/>
              <a:t>dologhozi</a:t>
            </a:r>
            <a:r>
              <a:rPr lang="hu-HU" dirty="0" smtClean="0"/>
              <a:t>” jogok:  </a:t>
            </a:r>
            <a:r>
              <a:rPr lang="hu-HU" dirty="0" err="1" smtClean="0"/>
              <a:t>jogok</a:t>
            </a:r>
            <a:r>
              <a:rPr lang="hu-HU" dirty="0" smtClean="0"/>
              <a:t>, amelyek csak bizonyos személyeket illetnek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1848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Tulajdon</a:t>
            </a:r>
          </a:p>
          <a:p>
            <a:r>
              <a:rPr lang="hu-HU" dirty="0" smtClean="0"/>
              <a:t>Birtok</a:t>
            </a:r>
          </a:p>
          <a:p>
            <a:r>
              <a:rPr lang="hu-HU" dirty="0" smtClean="0"/>
              <a:t>Tulajdonszerzés módjai</a:t>
            </a:r>
          </a:p>
          <a:p>
            <a:r>
              <a:rPr lang="hu-HU" dirty="0" smtClean="0"/>
              <a:t>Elsajátítás (pl. uratlan dolog)</a:t>
            </a:r>
          </a:p>
          <a:p>
            <a:r>
              <a:rPr lang="hu-HU" dirty="0" smtClean="0"/>
              <a:t>Zálogjog: kézi zálog (ingó) + jelzálog (ingatlan)</a:t>
            </a:r>
          </a:p>
          <a:p>
            <a:r>
              <a:rPr lang="hu-HU" dirty="0" smtClean="0"/>
              <a:t>Szolgalom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9053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Öröklés</a:t>
            </a:r>
          </a:p>
          <a:p>
            <a:pPr>
              <a:buFontTx/>
              <a:buChar char="-"/>
            </a:pPr>
            <a:r>
              <a:rPr lang="hu-HU" dirty="0" smtClean="0"/>
              <a:t>Nincs öröklési képesség , ha </a:t>
            </a:r>
            <a:r>
              <a:rPr lang="hu-HU" dirty="0" err="1" smtClean="0"/>
              <a:t>vki</a:t>
            </a:r>
            <a:r>
              <a:rPr lang="hu-HU" dirty="0" smtClean="0"/>
              <a:t> az örökhagyót becsületében, vagyonában testileg megsértette, </a:t>
            </a:r>
            <a:r>
              <a:rPr lang="hu-HU" dirty="0" err="1" smtClean="0"/>
              <a:t>bcs</a:t>
            </a:r>
            <a:r>
              <a:rPr lang="hu-HU" dirty="0" smtClean="0"/>
              <a:t>. követett el, házasságtörést követett el, csalfa módon rávette a végrendelkezésre, stb.)</a:t>
            </a:r>
          </a:p>
          <a:p>
            <a:pPr>
              <a:buFontTx/>
              <a:buChar char="-"/>
            </a:pPr>
            <a:r>
              <a:rPr lang="hu-HU" dirty="0" smtClean="0"/>
              <a:t>Végrendelet és tv. Alapján</a:t>
            </a:r>
          </a:p>
          <a:p>
            <a:pPr>
              <a:buFontTx/>
              <a:buChar char="-"/>
            </a:pPr>
            <a:r>
              <a:rPr lang="hu-HU" dirty="0" smtClean="0"/>
              <a:t>Részletes szabályozása az érvénytelenségi okoknak (pl. fogyatékos, 18 év alatti, tékozló, stb.)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4633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Hitbizományi helyettesítés = örökhagyó kötelezheti az örököst, hogy halála esetén ki örököljön</a:t>
            </a:r>
          </a:p>
          <a:p>
            <a:r>
              <a:rPr lang="hu-HU" dirty="0" smtClean="0"/>
              <a:t>Házasságon kívüli gyerekek is lehetnek törvényes örökösök</a:t>
            </a:r>
          </a:p>
          <a:p>
            <a:r>
              <a:rPr lang="hu-HU" dirty="0" smtClean="0"/>
              <a:t>Szerződések joga – visszterhes és ingyenes</a:t>
            </a:r>
          </a:p>
          <a:p>
            <a:r>
              <a:rPr lang="hu-HU" dirty="0" smtClean="0"/>
              <a:t>Kártérítés precíz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3259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Forgalom biztonságának elve (ingatlanok nyilvántartása) - </a:t>
            </a:r>
            <a:r>
              <a:rPr lang="hu-HU" dirty="0"/>
              <a:t>telekkönyvi bejegyzés </a:t>
            </a:r>
            <a:r>
              <a:rPr lang="hu-HU" dirty="0" err="1"/>
              <a:t>jogkeletkeztető</a:t>
            </a:r>
            <a:r>
              <a:rPr lang="hu-HU" dirty="0"/>
              <a:t> </a:t>
            </a:r>
            <a:r>
              <a:rPr lang="hu-HU" dirty="0" smtClean="0"/>
              <a:t>hatása</a:t>
            </a:r>
          </a:p>
          <a:p>
            <a:r>
              <a:rPr lang="hu-HU" dirty="0" smtClean="0"/>
              <a:t>Kártérítés: (szerződésen kívüli károkozás is)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szándékos, gondatlan, jogellenes</a:t>
            </a:r>
          </a:p>
          <a:p>
            <a:r>
              <a:rPr lang="hu-HU" dirty="0" smtClean="0"/>
              <a:t>Polgári házasság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755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III. rész: személyi és dologi jogok közös meghatározásai </a:t>
            </a:r>
          </a:p>
          <a:p>
            <a:pPr>
              <a:buFontTx/>
              <a:buChar char="-"/>
            </a:pPr>
            <a:r>
              <a:rPr lang="hu-HU" dirty="0" smtClean="0"/>
              <a:t>Jogok és kötelezettségek megerősítése (pl. kezesség)</a:t>
            </a:r>
          </a:p>
          <a:p>
            <a:pPr>
              <a:buFontTx/>
              <a:buChar char="-"/>
            </a:pPr>
            <a:r>
              <a:rPr lang="hu-HU" dirty="0"/>
              <a:t>Jogok és </a:t>
            </a:r>
            <a:r>
              <a:rPr lang="hu-HU" dirty="0" smtClean="0"/>
              <a:t>kötelezettségek átváltoztatása (pl. engedményezése)</a:t>
            </a:r>
          </a:p>
          <a:p>
            <a:pPr>
              <a:buFontTx/>
              <a:buChar char="-"/>
            </a:pPr>
            <a:r>
              <a:rPr lang="hu-HU" dirty="0"/>
              <a:t>Jogok és </a:t>
            </a:r>
            <a:r>
              <a:rPr lang="hu-HU" dirty="0" smtClean="0"/>
              <a:t>kötelezettségek megszüntetése (pl. beszámítás)</a:t>
            </a:r>
          </a:p>
          <a:p>
            <a:pPr>
              <a:buFontTx/>
              <a:buChar char="-"/>
            </a:pPr>
            <a:r>
              <a:rPr lang="hu-HU" dirty="0" smtClean="0"/>
              <a:t>Elévülés, elbirtoklás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7409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Kiegészítés: telekkönyvi szabályozás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1091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Franz </a:t>
            </a:r>
            <a:r>
              <a:rPr lang="hu-HU" dirty="0" err="1" smtClean="0"/>
              <a:t>Wiacker</a:t>
            </a:r>
            <a:r>
              <a:rPr lang="hu-HU" dirty="0" smtClean="0"/>
              <a:t>: ABGB nem éri el a </a:t>
            </a:r>
            <a:r>
              <a:rPr lang="hu-HU" dirty="0" err="1" smtClean="0"/>
              <a:t>code</a:t>
            </a:r>
            <a:r>
              <a:rPr lang="hu-HU" dirty="0" smtClean="0"/>
              <a:t> civil színvonalát</a:t>
            </a:r>
          </a:p>
          <a:p>
            <a:r>
              <a:rPr lang="hu-HU" dirty="0" smtClean="0"/>
              <a:t>Magyarországon 1853 – 1861 között hatályos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5729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Bürgerliches</a:t>
            </a:r>
            <a:r>
              <a:rPr lang="hu-HU" dirty="0" smtClean="0"/>
              <a:t> </a:t>
            </a:r>
            <a:r>
              <a:rPr lang="hu-HU" dirty="0" err="1" smtClean="0"/>
              <a:t>Gesetzbuch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BGB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Német</a:t>
            </a:r>
          </a:p>
          <a:p>
            <a:r>
              <a:rPr lang="hu-HU" u="sng" dirty="0" smtClean="0"/>
              <a:t>1900. január 1-én </a:t>
            </a:r>
            <a:r>
              <a:rPr lang="hu-HU" dirty="0" smtClean="0"/>
              <a:t>lép hatályba</a:t>
            </a:r>
          </a:p>
          <a:p>
            <a:r>
              <a:rPr lang="hu-HU" dirty="0" smtClean="0"/>
              <a:t>Előzmények:</a:t>
            </a:r>
          </a:p>
          <a:p>
            <a:pPr marL="0" indent="0">
              <a:buNone/>
            </a:pPr>
            <a:r>
              <a:rPr lang="hu-HU" dirty="0"/>
              <a:t>- </a:t>
            </a:r>
            <a:r>
              <a:rPr lang="hu-HU" dirty="0" err="1"/>
              <a:t>Thibaut</a:t>
            </a:r>
            <a:r>
              <a:rPr lang="hu-HU" dirty="0"/>
              <a:t> – </a:t>
            </a:r>
            <a:r>
              <a:rPr lang="hu-HU" dirty="0" err="1"/>
              <a:t>Savigny</a:t>
            </a:r>
            <a:r>
              <a:rPr lang="hu-HU" dirty="0"/>
              <a:t> vita (1814)</a:t>
            </a:r>
          </a:p>
          <a:p>
            <a:r>
              <a:rPr lang="hu-HU" dirty="0" smtClean="0"/>
              <a:t>1873. Birodalmi Gyűlés feladata</a:t>
            </a:r>
          </a:p>
          <a:p>
            <a:r>
              <a:rPr lang="hu-HU" dirty="0" smtClean="0"/>
              <a:t>Hosszú előkészítő munkák</a:t>
            </a:r>
          </a:p>
          <a:p>
            <a:r>
              <a:rPr lang="hu-HU" dirty="0" smtClean="0"/>
              <a:t>1896. parlament nagy többséggel elfogadja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9224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Pandektajogi</a:t>
            </a:r>
            <a:r>
              <a:rPr lang="hu-HU" dirty="0" smtClean="0"/>
              <a:t> hagyományok</a:t>
            </a:r>
          </a:p>
          <a:p>
            <a:r>
              <a:rPr lang="hu-HU" dirty="0"/>
              <a:t>2385 </a:t>
            </a:r>
            <a:r>
              <a:rPr lang="hu-HU" dirty="0" smtClean="0"/>
              <a:t>§</a:t>
            </a:r>
          </a:p>
          <a:p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általános rész, </a:t>
            </a:r>
            <a:endParaRPr lang="hu-HU" dirty="0" smtClean="0"/>
          </a:p>
          <a:p>
            <a:r>
              <a:rPr lang="hu-HU" dirty="0" smtClean="0"/>
              <a:t>2. </a:t>
            </a:r>
            <a:r>
              <a:rPr lang="hu-HU" dirty="0"/>
              <a:t>kötelmi jog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3</a:t>
            </a:r>
            <a:r>
              <a:rPr lang="hu-HU" dirty="0" smtClean="0"/>
              <a:t>. </a:t>
            </a:r>
            <a:r>
              <a:rPr lang="hu-HU" dirty="0"/>
              <a:t>dologi jog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családi jog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/>
              <a:t>öröklési jog.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7051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Nehezen érthető jogászi nyelv</a:t>
            </a:r>
          </a:p>
          <a:p>
            <a:r>
              <a:rPr lang="hu-HU" dirty="0" smtClean="0"/>
              <a:t>Bánya-, víz-, erdő-, vadászati jog  →  tartományi </a:t>
            </a:r>
            <a:r>
              <a:rPr lang="hu-HU" dirty="0"/>
              <a:t>szabályozás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5502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05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Ember és Polgár Jogainak Nyilatkozata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1776.</a:t>
            </a:r>
            <a:r>
              <a:rPr lang="hu-HU" dirty="0" smtClean="0"/>
              <a:t> Függetlenségi Nyilatkozat:</a:t>
            </a:r>
            <a:r>
              <a:rPr lang="hu-HU" dirty="0"/>
              <a:t> „Mi ezeket az igazságokat magától érthetőnek tartjuk, hogy minden ember egyenlőnek van teremtve”. </a:t>
            </a:r>
            <a:endParaRPr lang="hu-HU" dirty="0" smtClean="0"/>
          </a:p>
          <a:p>
            <a:r>
              <a:rPr lang="hu-HU" u="sng" dirty="0" smtClean="0"/>
              <a:t>1789.</a:t>
            </a:r>
            <a:r>
              <a:rPr lang="hu-HU" dirty="0" smtClean="0"/>
              <a:t> Az Ember és Polgár Jogainak Nyilatkozata: ”Minden ember szabadnak és egyenlőnek született.”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0279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Jogegyenlőség megvalósulása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USA:  ≠ nők, indiánok,  fekete rabszolgák</a:t>
            </a:r>
          </a:p>
          <a:p>
            <a:r>
              <a:rPr lang="hu-HU" dirty="0" smtClean="0"/>
              <a:t>1804. </a:t>
            </a:r>
            <a:r>
              <a:rPr lang="hu-HU" dirty="0" err="1" smtClean="0"/>
              <a:t>code</a:t>
            </a:r>
            <a:r>
              <a:rPr lang="hu-HU" dirty="0" smtClean="0"/>
              <a:t> civil: ≠ a nő a házassági jogban, munkavállaló, házasságon kívül született gyermek</a:t>
            </a:r>
          </a:p>
          <a:p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1404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Rabszolgafelszabadítás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Anglia: 1807, </a:t>
            </a:r>
          </a:p>
          <a:p>
            <a:r>
              <a:rPr lang="hu-HU" dirty="0" smtClean="0"/>
              <a:t>az </a:t>
            </a:r>
            <a:r>
              <a:rPr lang="hu-HU" dirty="0"/>
              <a:t>angol gyarmatokon </a:t>
            </a:r>
            <a:r>
              <a:rPr lang="hu-HU" dirty="0" smtClean="0"/>
              <a:t> </a:t>
            </a:r>
            <a:r>
              <a:rPr lang="hu-HU" dirty="0"/>
              <a:t>1830-ban szabadították fel a rabszolgákat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ABGB (1811): az állam területére lépő rabszolga ipso </a:t>
            </a:r>
            <a:r>
              <a:rPr lang="hu-HU" dirty="0" err="1" smtClean="0"/>
              <a:t>iure</a:t>
            </a:r>
            <a:r>
              <a:rPr lang="hu-HU" dirty="0" smtClean="0"/>
              <a:t> felszabadul</a:t>
            </a:r>
          </a:p>
          <a:p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0687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Franciaország: </a:t>
            </a:r>
            <a:r>
              <a:rPr lang="hu-HU" dirty="0"/>
              <a:t>a jakobinus többségű nemzetgyűlés 1794-ben megszavazta a rabszolgaság felszámolását, </a:t>
            </a:r>
            <a:r>
              <a:rPr lang="hu-HU" dirty="0" smtClean="0"/>
              <a:t>mégis : XIV</a:t>
            </a:r>
            <a:r>
              <a:rPr lang="hu-HU" dirty="0"/>
              <a:t>. Lajos </a:t>
            </a:r>
            <a:r>
              <a:rPr lang="hu-HU" dirty="0" err="1"/>
              <a:t>ordonnance-a</a:t>
            </a:r>
            <a:r>
              <a:rPr lang="hu-HU" dirty="0"/>
              <a:t>, az ún. Fekete kódex 1685-től </a:t>
            </a:r>
            <a:r>
              <a:rPr lang="hu-HU" b="1" dirty="0"/>
              <a:t>1848</a:t>
            </a:r>
            <a:r>
              <a:rPr lang="hu-HU" dirty="0"/>
              <a:t>-ig hatályban maradt. </a:t>
            </a:r>
            <a:r>
              <a:rPr lang="hu-HU" dirty="0" smtClean="0"/>
              <a:t>(Kb. 244 ezer ember) </a:t>
            </a:r>
          </a:p>
          <a:p>
            <a:r>
              <a:rPr lang="hu-HU" dirty="0" smtClean="0"/>
              <a:t>USA: 1861/1865</a:t>
            </a:r>
          </a:p>
          <a:p>
            <a:r>
              <a:rPr lang="hu-HU" dirty="0" smtClean="0"/>
              <a:t>Brazília: 1871 </a:t>
            </a:r>
          </a:p>
          <a:p>
            <a:r>
              <a:rPr lang="hu-HU" dirty="0" smtClean="0"/>
              <a:t>Kuba: 1880</a:t>
            </a:r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5435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Napóleon</a:t>
            </a:r>
            <a:br>
              <a:rPr lang="hu-HU" dirty="0"/>
            </a:br>
            <a:r>
              <a:rPr lang="hu-HU" dirty="0"/>
              <a:t>1769 - 1821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08" y="2133600"/>
            <a:ext cx="6297083" cy="3778250"/>
          </a:xfrm>
        </p:spPr>
      </p:pic>
    </p:spTree>
    <p:extLst>
      <p:ext uri="{BB962C8B-B14F-4D97-AF65-F5344CB8AC3E}">
        <p14:creationId xmlns:p14="http://schemas.microsoft.com/office/powerpoint/2010/main" val="2010772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Code</a:t>
            </a:r>
            <a:r>
              <a:rPr lang="hu-HU" dirty="0" smtClean="0"/>
              <a:t> civil</a:t>
            </a:r>
            <a:br>
              <a:rPr lang="hu-HU" dirty="0" smtClean="0"/>
            </a:br>
            <a:r>
              <a:rPr lang="hu-HU" dirty="0" smtClean="0"/>
              <a:t>1804. március 21.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1793/1794-ben is </a:t>
            </a:r>
            <a:r>
              <a:rPr lang="hu-HU" dirty="0" err="1" smtClean="0"/>
              <a:t>bizottágok</a:t>
            </a:r>
            <a:r>
              <a:rPr lang="hu-HU" dirty="0" smtClean="0"/>
              <a:t> </a:t>
            </a:r>
          </a:p>
          <a:p>
            <a:r>
              <a:rPr lang="hu-HU" dirty="0" smtClean="0"/>
              <a:t>1800. 4 fős bizottság, jogászok</a:t>
            </a:r>
          </a:p>
          <a:p>
            <a:r>
              <a:rPr lang="hu-HU" dirty="0" smtClean="0"/>
              <a:t>Modern alapelvek: </a:t>
            </a:r>
          </a:p>
          <a:p>
            <a:pPr>
              <a:buFontTx/>
              <a:buChar char="-"/>
            </a:pPr>
            <a:r>
              <a:rPr lang="hu-HU" b="1" dirty="0" smtClean="0"/>
              <a:t>minden </a:t>
            </a:r>
            <a:r>
              <a:rPr lang="hu-HU" b="1" dirty="0"/>
              <a:t>polgár </a:t>
            </a:r>
            <a:r>
              <a:rPr lang="hu-HU" b="1" dirty="0" smtClean="0"/>
              <a:t>egyenlő</a:t>
            </a:r>
            <a:r>
              <a:rPr lang="hu-HU" dirty="0" smtClean="0"/>
              <a:t>, </a:t>
            </a:r>
          </a:p>
          <a:p>
            <a:pPr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elsőszülöttséget, az öröklődő nemességet és az osztálykiváltságokat eltörölték,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polgári intézményeket függetlenítették az egyházi ellenőrzéstől</a:t>
            </a:r>
            <a:r>
              <a:rPr lang="hu-HU" dirty="0" smtClean="0"/>
              <a:t>,</a:t>
            </a:r>
          </a:p>
          <a:p>
            <a:pPr>
              <a:buFontTx/>
              <a:buChar char="-"/>
            </a:pPr>
            <a:r>
              <a:rPr lang="hu-HU" dirty="0" smtClean="0"/>
              <a:t> </a:t>
            </a:r>
            <a:r>
              <a:rPr lang="hu-HU" dirty="0"/>
              <a:t>az egyén szabadságát, a </a:t>
            </a:r>
            <a:r>
              <a:rPr lang="hu-HU" b="1" dirty="0"/>
              <a:t>szerződés szabadságát </a:t>
            </a:r>
            <a:r>
              <a:rPr lang="hu-HU" dirty="0"/>
              <a:t>és a </a:t>
            </a:r>
            <a:r>
              <a:rPr lang="hu-HU" b="1" dirty="0"/>
              <a:t>magántulajdon sérthetetlenségét </a:t>
            </a:r>
            <a:r>
              <a:rPr lang="hu-HU" dirty="0"/>
              <a:t>tették meg alapelvnek.</a:t>
            </a:r>
          </a:p>
        </p:txBody>
      </p:sp>
    </p:spTree>
    <p:extLst>
      <p:ext uri="{BB962C8B-B14F-4D97-AF65-F5344CB8AC3E}">
        <p14:creationId xmlns:p14="http://schemas.microsoft.com/office/powerpoint/2010/main" val="1884125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558</TotalTime>
  <Words>1015</Words>
  <Application>Microsoft Office PowerPoint</Application>
  <PresentationFormat>Diavetítés a képernyőre (4:3 oldalarány)</PresentationFormat>
  <Paragraphs>185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Szálak</vt:lpstr>
      <vt:lpstr>Magánjog a modern korban</vt:lpstr>
      <vt:lpstr>Polgári  forradalmak követelményei</vt:lpstr>
      <vt:lpstr>PowerPoint-bemutató</vt:lpstr>
      <vt:lpstr>Az Ember és Polgár Jogainak Nyilatkozata</vt:lpstr>
      <vt:lpstr>Jogegyenlőség megvalósulása</vt:lpstr>
      <vt:lpstr>Rabszolgafelszabadítás</vt:lpstr>
      <vt:lpstr>PowerPoint-bemutató</vt:lpstr>
      <vt:lpstr>Napóleon 1769 - 1821 </vt:lpstr>
      <vt:lpstr>Code civil 1804. március 21.</vt:lpstr>
      <vt:lpstr>Részei</vt:lpstr>
      <vt:lpstr>1. könyv:   </vt:lpstr>
      <vt:lpstr>PowerPoint-bemutató</vt:lpstr>
      <vt:lpstr>2. könyv</vt:lpstr>
      <vt:lpstr>3. könyv</vt:lpstr>
      <vt:lpstr>Kötelmi jog</vt:lpstr>
      <vt:lpstr>PowerPoint-bemutató</vt:lpstr>
      <vt:lpstr>Code de Procedure Civil (Polgári eljárásjogi kódex – 1806)</vt:lpstr>
      <vt:lpstr>PowerPoint-bemutató</vt:lpstr>
      <vt:lpstr>PowerPoint-bemutató</vt:lpstr>
      <vt:lpstr>PowerPoint-bemutató</vt:lpstr>
      <vt:lpstr>PowerPoint-bemutató</vt:lpstr>
      <vt:lpstr>Franz Anton von Zeiller 1751 - 1828</vt:lpstr>
      <vt:lpstr>Allgemeines Bürgerliches Gesetzbuch (ABGB)</vt:lpstr>
      <vt:lpstr>Előzmények</vt:lpstr>
      <vt:lpstr>ABGB részei:</vt:lpstr>
      <vt:lpstr>PowerPoint-bemutató</vt:lpstr>
      <vt:lpstr> </vt:lpstr>
      <vt:lpstr>PowerPoint-bemutató</vt:lpstr>
      <vt:lpstr>PowerPoint-bemutató</vt:lpstr>
      <vt:lpstr>PowerPoint-bemutató</vt:lpstr>
      <vt:lpstr>PowerPoint-bemutató</vt:lpstr>
      <vt:lpstr>PowerPoint-bemutató</vt:lpstr>
      <vt:lpstr>Bürgerliches Gesetzbuch BGB</vt:lpstr>
      <vt:lpstr>Részei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Magánjog a modern korban</dc:title>
  <dc:creator>PPKE</dc:creator>
  <cp:lastModifiedBy>Körmendy Renáta</cp:lastModifiedBy>
  <cp:revision>29</cp:revision>
  <dcterms:created xsi:type="dcterms:W3CDTF">2016-11-21T20:29:44Z</dcterms:created>
  <dcterms:modified xsi:type="dcterms:W3CDTF">2021-03-25T10:23:55Z</dcterms:modified>
</cp:coreProperties>
</file>