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3" r:id="rId32"/>
    <p:sldId id="286" r:id="rId33"/>
    <p:sldId id="289" r:id="rId34"/>
    <p:sldId id="288" r:id="rId35"/>
    <p:sldId id="290" r:id="rId36"/>
    <p:sldId id="291" r:id="rId37"/>
    <p:sldId id="292" r:id="rId38"/>
    <p:sldId id="287" r:id="rId3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0065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105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4187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318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1247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0109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2408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4610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4208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2373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617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5740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6066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5166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2991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5867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7199-2256-472A-B4B1-2260DD24468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364FF2-DEB5-4440-868A-8B5E1FCFB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0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/index.php?title=Jogter%C3%BClet&amp;action=edit&amp;redlink=1" TargetMode="External"/><Relationship Id="rId2" Type="http://schemas.openxmlformats.org/officeDocument/2006/relationships/hyperlink" Target="https://hu.wikipedia.org/wiki/Jogrendsze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hyperlink" Target="https://hu.wikipedia.org/wiki/Jogviszony" TargetMode="External"/><Relationship Id="rId4" Type="http://schemas.openxmlformats.org/officeDocument/2006/relationships/hyperlink" Target="https://hu.wikipedia.org/w/index.php?title=Jogalany&amp;action=edit&amp;redlink=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/index.php?title=Polg%C3%A1ri_elj%C3%A1r%C3%A1sjog&amp;action=edit&amp;redlink=1" TargetMode="External"/><Relationship Id="rId2" Type="http://schemas.openxmlformats.org/officeDocument/2006/relationships/hyperlink" Target="https://hu.wikipedia.org/w/index.php?title=Munkajog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/index.php?title=Agr%C3%A1rjog&amp;action=edit&amp;redlink=1" TargetMode="External"/><Relationship Id="rId5" Type="http://schemas.openxmlformats.org/officeDocument/2006/relationships/hyperlink" Target="https://hu.wikipedia.org/w/index.php?title=Kereskedelmi_jog&amp;action=edit&amp;redlink=1" TargetMode="External"/><Relationship Id="rId4" Type="http://schemas.openxmlformats.org/officeDocument/2006/relationships/hyperlink" Target="https://hu.wikipedia.org/w/index.php?title=Csal%C3%A1di_jog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Magánjog 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a középkorban és az újkorban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64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u="sng" dirty="0" smtClean="0"/>
              <a:t>Jogképesség</a:t>
            </a:r>
            <a:r>
              <a:rPr lang="hu-HU" dirty="0" smtClean="0"/>
              <a:t> = embernek jogai </a:t>
            </a:r>
            <a:r>
              <a:rPr lang="hu-HU" dirty="0"/>
              <a:t>és kötelességei </a:t>
            </a:r>
            <a:r>
              <a:rPr lang="hu-HU" dirty="0" smtClean="0"/>
              <a:t>lehetnek  /</a:t>
            </a:r>
            <a:r>
              <a:rPr lang="hu-HU" dirty="0"/>
              <a:t> </a:t>
            </a:r>
            <a:r>
              <a:rPr lang="hu-HU" dirty="0" smtClean="0"/>
              <a:t> jogok </a:t>
            </a:r>
            <a:r>
              <a:rPr lang="hu-HU" dirty="0"/>
              <a:t>és kötelezettségek alanya lehet. </a:t>
            </a:r>
            <a:endParaRPr lang="hu-HU" dirty="0" smtClean="0"/>
          </a:p>
          <a:p>
            <a:r>
              <a:rPr lang="hu-HU" dirty="0" smtClean="0"/>
              <a:t>Különbség társadalmi státus szerint:</a:t>
            </a:r>
          </a:p>
          <a:p>
            <a:pPr marL="0" indent="0">
              <a:buNone/>
            </a:pPr>
            <a:r>
              <a:rPr lang="hu-HU" dirty="0" smtClean="0"/>
              <a:t>Szabad →arisztokrácia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</a:t>
            </a:r>
            <a:r>
              <a:rPr lang="hu-HU" dirty="0" err="1" smtClean="0"/>
              <a:t>hierarchizált</a:t>
            </a:r>
            <a:r>
              <a:rPr lang="hu-HU" dirty="0" smtClean="0"/>
              <a:t> nemesség (egyházi, világi, ezen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belül is fokozatok)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polgárság</a:t>
            </a:r>
          </a:p>
          <a:p>
            <a:pPr marL="0" indent="0">
              <a:buNone/>
            </a:pPr>
            <a:r>
              <a:rPr lang="hu-HU" dirty="0" smtClean="0"/>
              <a:t>                 szabad paraszt</a:t>
            </a:r>
          </a:p>
          <a:p>
            <a:pPr marL="0" indent="0">
              <a:buNone/>
            </a:pPr>
            <a:r>
              <a:rPr lang="hu-HU" dirty="0" smtClean="0"/>
              <a:t>Nem szabad → jobbágy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rabszolga (gyarmatokon)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434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Különbség :</a:t>
            </a:r>
          </a:p>
          <a:p>
            <a:pPr marL="0" indent="0">
              <a:buNone/>
            </a:pPr>
            <a:r>
              <a:rPr lang="hu-HU" b="1" dirty="0" smtClean="0"/>
              <a:t>- </a:t>
            </a:r>
            <a:r>
              <a:rPr lang="hu-HU" b="1" u="sng" dirty="0" smtClean="0"/>
              <a:t>nem</a:t>
            </a:r>
            <a:r>
              <a:rPr lang="hu-HU" dirty="0" smtClean="0"/>
              <a:t> alapján (férfi, nő)</a:t>
            </a:r>
          </a:p>
          <a:p>
            <a:pPr>
              <a:buFontTx/>
              <a:buChar char="-"/>
            </a:pPr>
            <a:r>
              <a:rPr lang="hu-HU" dirty="0" smtClean="0"/>
              <a:t>vallás alapján</a:t>
            </a:r>
          </a:p>
          <a:p>
            <a:pPr>
              <a:buFontTx/>
              <a:buChar char="-"/>
            </a:pPr>
            <a:r>
              <a:rPr lang="hu-HU" dirty="0" smtClean="0"/>
              <a:t>törvényes házasságban született</a:t>
            </a:r>
          </a:p>
          <a:p>
            <a:pPr>
              <a:buFontTx/>
              <a:buChar char="-"/>
            </a:pPr>
            <a:r>
              <a:rPr lang="hu-HU" dirty="0" smtClean="0"/>
              <a:t>állampolgárság</a:t>
            </a:r>
          </a:p>
          <a:p>
            <a:r>
              <a:rPr lang="hu-HU" dirty="0" smtClean="0"/>
              <a:t>Modern kor: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szabadság, törvény előtti egyenlőség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7207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u="sng" dirty="0" smtClean="0"/>
              <a:t>Cselekvőképesség</a:t>
            </a:r>
            <a:r>
              <a:rPr lang="hu-HU" dirty="0" smtClean="0"/>
              <a:t> = az ember cselekedeteivel </a:t>
            </a:r>
            <a:r>
              <a:rPr lang="hu-HU" dirty="0"/>
              <a:t>jogokat és kötelezettségeket szerezhet magának és másoknak</a:t>
            </a:r>
            <a:r>
              <a:rPr lang="hu-HU" dirty="0" smtClean="0"/>
              <a:t>.</a:t>
            </a:r>
          </a:p>
          <a:p>
            <a:r>
              <a:rPr lang="hu-HU" dirty="0" smtClean="0"/>
              <a:t>Kell hozzá: testi érettség, szellemi épség, akarat elhatározás felelős magatartás alapján.</a:t>
            </a:r>
          </a:p>
          <a:p>
            <a:r>
              <a:rPr lang="hu-HU" dirty="0" smtClean="0"/>
              <a:t>Cselekvőképes (életkor – megállapítható?, házassággal)</a:t>
            </a:r>
          </a:p>
          <a:p>
            <a:r>
              <a:rPr lang="hu-HU" dirty="0" smtClean="0"/>
              <a:t>Korlátozottan cselekvőképes</a:t>
            </a:r>
          </a:p>
          <a:p>
            <a:r>
              <a:rPr lang="hu-HU" dirty="0" smtClean="0"/>
              <a:t>Cselekvőképtelen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0380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férfi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Mundium</a:t>
            </a:r>
            <a:r>
              <a:rPr lang="hu-HU" dirty="0" smtClean="0"/>
              <a:t> = védelem/kéz/biztonság/(hatalom alatt lenni)</a:t>
            </a:r>
          </a:p>
          <a:p>
            <a:pPr>
              <a:buFontTx/>
              <a:buChar char="-"/>
            </a:pPr>
            <a:r>
              <a:rPr lang="hu-HU" dirty="0" smtClean="0"/>
              <a:t>Atya</a:t>
            </a:r>
          </a:p>
          <a:p>
            <a:pPr>
              <a:buFontTx/>
              <a:buChar char="-"/>
            </a:pPr>
            <a:r>
              <a:rPr lang="hu-HU" dirty="0" smtClean="0"/>
              <a:t>Gyám</a:t>
            </a:r>
          </a:p>
          <a:p>
            <a:pPr>
              <a:buFontTx/>
              <a:buChar char="-"/>
            </a:pPr>
            <a:r>
              <a:rPr lang="hu-HU" dirty="0" smtClean="0"/>
              <a:t>Férj</a:t>
            </a:r>
          </a:p>
          <a:p>
            <a:pPr>
              <a:buFontTx/>
              <a:buChar char="-"/>
            </a:pPr>
            <a:r>
              <a:rPr lang="hu-HU" dirty="0" smtClean="0"/>
              <a:t>Gazda/mester</a:t>
            </a:r>
          </a:p>
          <a:p>
            <a:pPr>
              <a:buFontTx/>
              <a:buChar char="-"/>
            </a:pPr>
            <a:r>
              <a:rPr lang="hu-HU" dirty="0" smtClean="0"/>
              <a:t>Király (közjogi hatalom)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8226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Jogképesség vége:</a:t>
            </a:r>
          </a:p>
          <a:p>
            <a:pPr>
              <a:buFontTx/>
              <a:buChar char="-"/>
            </a:pPr>
            <a:r>
              <a:rPr lang="hu-HU" dirty="0" smtClean="0"/>
              <a:t>halál, </a:t>
            </a:r>
          </a:p>
          <a:p>
            <a:pPr>
              <a:buFontTx/>
              <a:buChar char="-"/>
            </a:pPr>
            <a:r>
              <a:rPr lang="hu-HU" dirty="0" smtClean="0"/>
              <a:t>holttá nyilvánítás</a:t>
            </a:r>
          </a:p>
          <a:p>
            <a:pPr>
              <a:buFontTx/>
              <a:buChar char="-"/>
            </a:pPr>
            <a:r>
              <a:rPr lang="hu-HU" dirty="0" smtClean="0"/>
              <a:t>polgári halál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9592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Házasság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Modern kor előtt: egyház szabályozása</a:t>
            </a:r>
          </a:p>
          <a:p>
            <a:r>
              <a:rPr lang="hu-HU" dirty="0" smtClean="0"/>
              <a:t>Modern kor után: állam szabályoz</a:t>
            </a:r>
          </a:p>
          <a:p>
            <a:r>
              <a:rPr lang="hu-HU" dirty="0" smtClean="0"/>
              <a:t>Házasság formái 13. sz. előtt:</a:t>
            </a:r>
          </a:p>
          <a:p>
            <a:pPr>
              <a:buFontTx/>
              <a:buChar char="-"/>
            </a:pPr>
            <a:r>
              <a:rPr lang="hu-HU" dirty="0" smtClean="0"/>
              <a:t>Szerződésen alapul/nővétel (férj </a:t>
            </a:r>
            <a:r>
              <a:rPr lang="hu-HU" dirty="0" err="1" smtClean="0"/>
              <a:t>mundiumot</a:t>
            </a:r>
            <a:r>
              <a:rPr lang="hu-HU" dirty="0" smtClean="0"/>
              <a:t> nyer)</a:t>
            </a:r>
          </a:p>
          <a:p>
            <a:pPr>
              <a:buFontTx/>
              <a:buChar char="-"/>
            </a:pPr>
            <a:r>
              <a:rPr lang="hu-HU" dirty="0" smtClean="0"/>
              <a:t>Nőrablás ( →</a:t>
            </a:r>
            <a:r>
              <a:rPr lang="hu-HU" dirty="0" err="1" smtClean="0"/>
              <a:t>Fehde</a:t>
            </a:r>
            <a:r>
              <a:rPr lang="hu-HU" dirty="0" smtClean="0"/>
              <a:t> – nincs </a:t>
            </a:r>
            <a:r>
              <a:rPr lang="hu-HU" dirty="0" err="1" smtClean="0"/>
              <a:t>mundium</a:t>
            </a:r>
            <a:r>
              <a:rPr lang="hu-HU" dirty="0" smtClean="0"/>
              <a:t>)</a:t>
            </a:r>
          </a:p>
          <a:p>
            <a:pPr>
              <a:buFontTx/>
              <a:buChar char="-"/>
            </a:pPr>
            <a:r>
              <a:rPr lang="hu-HU" dirty="0" smtClean="0"/>
              <a:t>Szöktetés (nő nem jár vissza, elveszíti korábbi családját – nincs </a:t>
            </a:r>
            <a:r>
              <a:rPr lang="hu-HU" dirty="0" err="1" smtClean="0"/>
              <a:t>mundium</a:t>
            </a:r>
            <a:r>
              <a:rPr lang="hu-HU" dirty="0" smtClean="0"/>
              <a:t>)</a:t>
            </a:r>
          </a:p>
          <a:p>
            <a:pPr>
              <a:buFontTx/>
              <a:buChar char="-"/>
            </a:pPr>
            <a:r>
              <a:rPr lang="hu-HU" dirty="0" smtClean="0"/>
              <a:t>Megegyezés (nincs </a:t>
            </a:r>
            <a:r>
              <a:rPr lang="hu-HU" dirty="0" err="1" smtClean="0"/>
              <a:t>mundium</a:t>
            </a:r>
            <a:r>
              <a:rPr lang="hu-HU" dirty="0" smtClean="0"/>
              <a:t>)</a:t>
            </a:r>
          </a:p>
          <a:p>
            <a:pPr>
              <a:buFontTx/>
              <a:buChar char="-"/>
            </a:pPr>
            <a:r>
              <a:rPr lang="hu-HU" dirty="0" smtClean="0"/>
              <a:t>Férj egyoldalú elhatározása (szolganővel)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5482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12. század: házasság = szentség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consensus</a:t>
            </a:r>
            <a:r>
              <a:rPr lang="hu-HU" dirty="0" smtClean="0"/>
              <a:t> </a:t>
            </a:r>
            <a:r>
              <a:rPr lang="hu-HU" dirty="0" err="1" smtClean="0"/>
              <a:t>facit</a:t>
            </a:r>
            <a:r>
              <a:rPr lang="hu-HU" dirty="0" smtClean="0"/>
              <a:t> </a:t>
            </a:r>
            <a:r>
              <a:rPr lang="hu-HU" dirty="0" err="1" smtClean="0"/>
              <a:t>nuptias</a:t>
            </a:r>
            <a:r>
              <a:rPr lang="hu-HU" dirty="0" smtClean="0"/>
              <a:t>” /megegyezés hozza létre a házasságot</a:t>
            </a:r>
          </a:p>
          <a:p>
            <a:r>
              <a:rPr lang="hu-HU" dirty="0" smtClean="0"/>
              <a:t>Frank kortól: eljegyzés – házasságkötés</a:t>
            </a:r>
          </a:p>
          <a:p>
            <a:r>
              <a:rPr lang="hu-HU" dirty="0" smtClean="0"/>
              <a:t>Eljegyzés: vőlegény és após között megegyezés, vőlegény ad pénzt, gyűrűt (</a:t>
            </a:r>
            <a:r>
              <a:rPr lang="hu-HU" dirty="0" err="1" smtClean="0"/>
              <a:t>arrcha</a:t>
            </a:r>
            <a:r>
              <a:rPr lang="hu-HU" dirty="0" smtClean="0"/>
              <a:t>) – </a:t>
            </a:r>
            <a:r>
              <a:rPr lang="hu-HU" u="sng" dirty="0" smtClean="0"/>
              <a:t>ha a  férfi visszalép</a:t>
            </a:r>
            <a:r>
              <a:rPr lang="hu-HU" dirty="0" smtClean="0"/>
              <a:t>, elveszti –</a:t>
            </a:r>
          </a:p>
          <a:p>
            <a:pPr marL="0" indent="0">
              <a:buNone/>
            </a:pPr>
            <a:r>
              <a:rPr lang="hu-HU" dirty="0" smtClean="0"/>
              <a:t> + menyasszony családja </a:t>
            </a:r>
            <a:r>
              <a:rPr lang="hu-HU" dirty="0" err="1" smtClean="0"/>
              <a:t>szakcionál</a:t>
            </a:r>
            <a:r>
              <a:rPr lang="hu-HU" dirty="0" smtClean="0"/>
              <a:t> (</a:t>
            </a:r>
            <a:r>
              <a:rPr lang="hu-HU" dirty="0" err="1" smtClean="0"/>
              <a:t>Fehde</a:t>
            </a:r>
            <a:r>
              <a:rPr lang="hu-HU" dirty="0" smtClean="0"/>
              <a:t>, </a:t>
            </a:r>
            <a:r>
              <a:rPr lang="hu-HU" dirty="0" err="1" smtClean="0"/>
              <a:t>compositio</a:t>
            </a:r>
            <a:r>
              <a:rPr lang="hu-HU" dirty="0" smtClean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5581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/>
              <a:t>Ha menyasszony visszalép??????</a:t>
            </a:r>
          </a:p>
          <a:p>
            <a:r>
              <a:rPr lang="hu-HU" dirty="0" smtClean="0"/>
              <a:t>Longobárd jog: elveszíti az örökösödési jogát</a:t>
            </a:r>
          </a:p>
          <a:p>
            <a:r>
              <a:rPr lang="hu-HU" dirty="0" smtClean="0"/>
              <a:t>Esküvő: menyasszony átadása – rokonok jelenlétében – templom előtt (áldásért) – szimbólumok (nő belép a férfi cipőjébe)</a:t>
            </a:r>
          </a:p>
          <a:p>
            <a:r>
              <a:rPr lang="hu-HU" dirty="0" smtClean="0"/>
              <a:t>Férfi fizet</a:t>
            </a:r>
          </a:p>
          <a:p>
            <a:r>
              <a:rPr lang="hu-HU" dirty="0" smtClean="0"/>
              <a:t>Elhálás</a:t>
            </a:r>
          </a:p>
          <a:p>
            <a:r>
              <a:rPr lang="hu-HU" dirty="0" smtClean="0"/>
              <a:t>Reggeli ajándék </a:t>
            </a:r>
          </a:p>
          <a:p>
            <a:pPr marL="0" indent="0">
              <a:buNone/>
            </a:pPr>
            <a:r>
              <a:rPr lang="hu-HU" dirty="0" smtClean="0"/>
              <a:t>(nő özvegységére biztosíték)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501008"/>
            <a:ext cx="3384376" cy="336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694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Egyház küzd a többnejűség ellen /barátnőfeleség, ágyas/</a:t>
            </a:r>
          </a:p>
          <a:p>
            <a:r>
              <a:rPr lang="hu-HU" dirty="0" smtClean="0"/>
              <a:t>12.-13. </a:t>
            </a:r>
            <a:r>
              <a:rPr lang="hu-HU" dirty="0" err="1" smtClean="0"/>
              <a:t>sz-ra</a:t>
            </a:r>
            <a:r>
              <a:rPr lang="hu-HU" dirty="0" smtClean="0"/>
              <a:t> kánonjogi szabályok</a:t>
            </a:r>
          </a:p>
          <a:p>
            <a:r>
              <a:rPr lang="hu-HU" dirty="0" smtClean="0"/>
              <a:t>1215. 4. </a:t>
            </a:r>
            <a:r>
              <a:rPr lang="hu-HU" dirty="0" err="1" smtClean="0"/>
              <a:t>lateráni</a:t>
            </a:r>
            <a:r>
              <a:rPr lang="hu-HU" dirty="0" smtClean="0"/>
              <a:t> zsinat: pap előtt</a:t>
            </a:r>
          </a:p>
          <a:p>
            <a:pPr marL="0" indent="0">
              <a:buNone/>
            </a:pPr>
            <a:r>
              <a:rPr lang="hu-HU" dirty="0" smtClean="0"/>
              <a:t>„Házassági szerződéseteket megerősítem.”</a:t>
            </a:r>
          </a:p>
          <a:p>
            <a:r>
              <a:rPr lang="hu-HU" dirty="0" smtClean="0"/>
              <a:t>Templomi kihirdetés (1215.)</a:t>
            </a:r>
          </a:p>
          <a:p>
            <a:r>
              <a:rPr lang="hu-HU" dirty="0" smtClean="0"/>
              <a:t>Anyakönyvek (születés, házasság, halál) 16. </a:t>
            </a:r>
            <a:r>
              <a:rPr lang="hu-HU" dirty="0" err="1" smtClean="0"/>
              <a:t>sz.-tól</a:t>
            </a:r>
            <a:r>
              <a:rPr lang="hu-HU" dirty="0" smtClean="0"/>
              <a:t> általános</a:t>
            </a:r>
          </a:p>
          <a:p>
            <a:r>
              <a:rPr lang="hu-HU" dirty="0" err="1" smtClean="0"/>
              <a:t>Clandestin</a:t>
            </a:r>
            <a:r>
              <a:rPr lang="hu-HU" dirty="0" smtClean="0"/>
              <a:t> házasság (puszta megegyezésen alapul) – </a:t>
            </a:r>
            <a:r>
              <a:rPr lang="hu-HU" b="1" u="sng" dirty="0" smtClean="0"/>
              <a:t>1563</a:t>
            </a:r>
            <a:r>
              <a:rPr lang="hu-HU" dirty="0" smtClean="0"/>
              <a:t>-ig fennmarad – Franciaország: 17 évig nem </a:t>
            </a:r>
            <a:r>
              <a:rPr lang="hu-HU" dirty="0" err="1" smtClean="0"/>
              <a:t>lajstomozzák</a:t>
            </a:r>
            <a:r>
              <a:rPr lang="hu-HU" dirty="0" smtClean="0"/>
              <a:t> be /tridenti zsinat: pap és 2 tanú/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5008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Abszolutizmus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/>
              <a:t>Franciaország</a:t>
            </a:r>
            <a:r>
              <a:rPr lang="hu-HU" dirty="0" smtClean="0"/>
              <a:t>: házassági perek 18. </a:t>
            </a:r>
            <a:r>
              <a:rPr lang="hu-HU" dirty="0" err="1" smtClean="0"/>
              <a:t>sz.-tól</a:t>
            </a:r>
            <a:r>
              <a:rPr lang="hu-HU" dirty="0" smtClean="0"/>
              <a:t> királyi bíróságokhoz</a:t>
            </a:r>
          </a:p>
          <a:p>
            <a:r>
              <a:rPr lang="hu-HU" dirty="0" smtClean="0"/>
              <a:t>16. </a:t>
            </a:r>
            <a:r>
              <a:rPr lang="hu-HU" dirty="0" err="1" smtClean="0"/>
              <a:t>sz-tól</a:t>
            </a:r>
            <a:r>
              <a:rPr lang="hu-HU" dirty="0" smtClean="0"/>
              <a:t>: eljegyzés csak polgári jogviszonyt teremt, jó okból visszavonható</a:t>
            </a:r>
          </a:p>
          <a:p>
            <a:r>
              <a:rPr lang="hu-HU" dirty="0" smtClean="0"/>
              <a:t>Háromszori kihirdetés</a:t>
            </a:r>
          </a:p>
          <a:p>
            <a:r>
              <a:rPr lang="hu-HU" dirty="0" smtClean="0"/>
              <a:t>Nyilvános, pap + 4 tanú</a:t>
            </a:r>
          </a:p>
          <a:p>
            <a:r>
              <a:rPr lang="hu-HU" dirty="0" smtClean="0"/>
              <a:t>Kötelező  2 anyakönyv vezetése </a:t>
            </a:r>
          </a:p>
          <a:p>
            <a:pPr marL="0" indent="0">
              <a:buNone/>
            </a:pPr>
            <a:r>
              <a:rPr lang="hu-HU" dirty="0" smtClean="0"/>
              <a:t>→ 1-t év végén bíróságnak letétbe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7949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Definíció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 </a:t>
            </a:r>
            <a:r>
              <a:rPr lang="hu-HU" b="1" dirty="0"/>
              <a:t>magánjog</a:t>
            </a:r>
            <a:r>
              <a:rPr lang="hu-HU" dirty="0"/>
              <a:t> a </a:t>
            </a:r>
            <a:r>
              <a:rPr lang="hu-HU" dirty="0">
                <a:hlinkClick r:id="rId2" tooltip="Jogrendszer"/>
              </a:rPr>
              <a:t>jogrendszer</a:t>
            </a:r>
            <a:r>
              <a:rPr lang="hu-HU" dirty="0"/>
              <a:t> azon </a:t>
            </a:r>
            <a:r>
              <a:rPr lang="hu-HU" dirty="0">
                <a:hlinkClick r:id="rId3" tooltip="Jogterület (a lap nem létezik)"/>
              </a:rPr>
              <a:t>jogterülete</a:t>
            </a:r>
            <a:r>
              <a:rPr lang="hu-HU" dirty="0"/>
              <a:t>, amely a magánérdekű életviszonyokat szabályozza</a:t>
            </a:r>
            <a:r>
              <a:rPr lang="hu-HU" dirty="0" smtClean="0"/>
              <a:t>,</a:t>
            </a:r>
            <a:endParaRPr lang="hu-HU" baseline="30000" dirty="0"/>
          </a:p>
          <a:p>
            <a:r>
              <a:rPr lang="hu-HU" dirty="0"/>
              <a:t> olyan gyűjtőfogalom, amely a mellérendelt </a:t>
            </a:r>
            <a:r>
              <a:rPr lang="hu-HU" dirty="0">
                <a:hlinkClick r:id="rId4" tooltip="Jogalany (a lap nem létezik)"/>
              </a:rPr>
              <a:t>jogalanyok</a:t>
            </a:r>
            <a:r>
              <a:rPr lang="hu-HU" dirty="0"/>
              <a:t> </a:t>
            </a:r>
            <a:r>
              <a:rPr lang="hu-HU" dirty="0">
                <a:hlinkClick r:id="rId5" tooltip="Jogviszony"/>
              </a:rPr>
              <a:t>jogviszonyait</a:t>
            </a:r>
            <a:r>
              <a:rPr lang="hu-HU" dirty="0"/>
              <a:t> foglalja </a:t>
            </a:r>
            <a:r>
              <a:rPr lang="hu-HU" dirty="0" smtClean="0"/>
              <a:t>magába.</a:t>
            </a:r>
          </a:p>
          <a:p>
            <a:r>
              <a:rPr lang="hu-HU" dirty="0" smtClean="0"/>
              <a:t>ABGB: A magánjog az emberek egymás közötti viszonyait szabályozza. 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153564"/>
            <a:ext cx="2016224" cy="270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52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Cromwell: kötelező polgári házasság</a:t>
            </a:r>
          </a:p>
          <a:p>
            <a:r>
              <a:rPr lang="hu-HU" dirty="0" smtClean="0"/>
              <a:t>II. József 1783. házassági pátens</a:t>
            </a:r>
          </a:p>
          <a:p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law</a:t>
            </a:r>
            <a:r>
              <a:rPr lang="hu-HU" dirty="0" smtClean="0"/>
              <a:t>: házasság érvényességéhez pap közreműködése –erről tv. 1823-ban</a:t>
            </a:r>
          </a:p>
          <a:p>
            <a:r>
              <a:rPr lang="hu-HU" dirty="0" smtClean="0"/>
              <a:t>Angliában polgári házasság bevezetése /fakultatív alapon/: 1836.</a:t>
            </a:r>
          </a:p>
          <a:p>
            <a:r>
              <a:rPr lang="hu-HU" dirty="0" smtClean="0"/>
              <a:t>Modern korban az új </a:t>
            </a:r>
            <a:r>
              <a:rPr lang="hu-HU" dirty="0" err="1" smtClean="0"/>
              <a:t>PTK-k</a:t>
            </a:r>
            <a:r>
              <a:rPr lang="hu-HU" dirty="0" smtClean="0"/>
              <a:t> bevezetik a polgári házasságot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7670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Házassági akadályok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Kiskorúság</a:t>
            </a:r>
          </a:p>
          <a:p>
            <a:r>
              <a:rPr lang="hu-HU" dirty="0" smtClean="0"/>
              <a:t>Békevesztett</a:t>
            </a:r>
          </a:p>
          <a:p>
            <a:r>
              <a:rPr lang="hu-HU" dirty="0" smtClean="0"/>
              <a:t>Rokoni kötelék (</a:t>
            </a:r>
            <a:r>
              <a:rPr lang="hu-HU" dirty="0" err="1"/>
              <a:t>negyedíziglenig</a:t>
            </a:r>
            <a:r>
              <a:rPr lang="hu-HU" dirty="0"/>
              <a:t> </a:t>
            </a:r>
            <a:r>
              <a:rPr lang="hu-HU" dirty="0" smtClean="0"/>
              <a:t>való)</a:t>
            </a:r>
          </a:p>
          <a:p>
            <a:r>
              <a:rPr lang="hu-HU" dirty="0" smtClean="0"/>
              <a:t>Nők részéről: többszörös házasságkötés (kezdetben fordítva igen)</a:t>
            </a:r>
          </a:p>
          <a:p>
            <a:r>
              <a:rPr lang="hu-HU" dirty="0" err="1" smtClean="0"/>
              <a:t>Mundium</a:t>
            </a:r>
            <a:r>
              <a:rPr lang="hu-HU" dirty="0" smtClean="0"/>
              <a:t> alatt állót engedély nélkül nem</a:t>
            </a:r>
          </a:p>
          <a:p>
            <a:r>
              <a:rPr lang="hu-HU" dirty="0" smtClean="0"/>
              <a:t>Szabadok és szolgák között</a:t>
            </a:r>
          </a:p>
          <a:p>
            <a:r>
              <a:rPr lang="hu-HU" dirty="0" smtClean="0"/>
              <a:t>Egyház:  egyházi személyek esetében tilalmak</a:t>
            </a:r>
          </a:p>
          <a:p>
            <a:r>
              <a:rPr lang="hu-HU" dirty="0" smtClean="0"/>
              <a:t>Csak 2 nem között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6161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Érvénytelenítő okok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Tévedés</a:t>
            </a:r>
          </a:p>
          <a:p>
            <a:r>
              <a:rPr lang="hu-HU" dirty="0" smtClean="0"/>
              <a:t>Kényszer</a:t>
            </a:r>
          </a:p>
          <a:p>
            <a:r>
              <a:rPr lang="hu-HU" dirty="0" smtClean="0"/>
              <a:t>Már meglévő házasság</a:t>
            </a:r>
          </a:p>
          <a:p>
            <a:r>
              <a:rPr lang="hu-HU" dirty="0" smtClean="0"/>
              <a:t>Franciaország: beleegyezés nélküli házasság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0816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Házasság megszűnése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Germánok: megegyezés alapján felbontás</a:t>
            </a:r>
          </a:p>
          <a:p>
            <a:r>
              <a:rPr lang="hu-HU" dirty="0" smtClean="0"/>
              <a:t>Szabad házasság – bármelyik fél felbonthatja</a:t>
            </a:r>
          </a:p>
          <a:p>
            <a:r>
              <a:rPr lang="hu-HU" dirty="0" smtClean="0"/>
              <a:t>Halál</a:t>
            </a:r>
          </a:p>
          <a:p>
            <a:r>
              <a:rPr lang="hu-HU" smtClean="0"/>
              <a:t>Polgári halál</a:t>
            </a:r>
            <a:endParaRPr lang="hu-HU" dirty="0" smtClean="0"/>
          </a:p>
          <a:p>
            <a:r>
              <a:rPr lang="hu-HU" dirty="0" smtClean="0"/>
              <a:t>Békevesztés</a:t>
            </a:r>
          </a:p>
          <a:p>
            <a:r>
              <a:rPr lang="hu-HU" dirty="0" err="1" smtClean="0"/>
              <a:t>Mundiumos</a:t>
            </a:r>
            <a:r>
              <a:rPr lang="hu-HU" dirty="0" smtClean="0"/>
              <a:t> házasság – megegyezéssel </a:t>
            </a:r>
          </a:p>
          <a:p>
            <a:r>
              <a:rPr lang="hu-HU" u="sng" dirty="0" smtClean="0"/>
              <a:t>Eltaszítás</a:t>
            </a:r>
            <a:r>
              <a:rPr lang="hu-HU" dirty="0" smtClean="0"/>
              <a:t> – házasságtörés, boszorkányság, meddőség</a:t>
            </a:r>
          </a:p>
          <a:p>
            <a:pPr marL="0" indent="0">
              <a:buNone/>
            </a:pPr>
            <a:r>
              <a:rPr lang="hu-HU" dirty="0" smtClean="0"/>
              <a:t>                 Ha jogtalan → </a:t>
            </a:r>
            <a:r>
              <a:rPr lang="hu-HU" dirty="0" err="1" smtClean="0"/>
              <a:t>Fehde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841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Ágytól, asztaltól való elválás</a:t>
            </a:r>
          </a:p>
          <a:p>
            <a:r>
              <a:rPr lang="hu-HU" dirty="0" smtClean="0"/>
              <a:t>Reformáció – protestánsok engedik a válást</a:t>
            </a:r>
          </a:p>
          <a:p>
            <a:r>
              <a:rPr lang="hu-HU" dirty="0" smtClean="0"/>
              <a:t>II. József – megengedi a válást a protestánsoknak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729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gyermek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45201" y="2050729"/>
            <a:ext cx="6591985" cy="3777622"/>
          </a:xfrm>
        </p:spPr>
        <p:txBody>
          <a:bodyPr>
            <a:normAutofit/>
          </a:bodyPr>
          <a:lstStyle/>
          <a:p>
            <a:r>
              <a:rPr lang="hu-HU" u="sng" dirty="0" smtClean="0"/>
              <a:t>Házasságon belül született</a:t>
            </a:r>
          </a:p>
          <a:p>
            <a:r>
              <a:rPr lang="hu-HU" dirty="0" smtClean="0"/>
              <a:t>Ha a szülők nem egyenrangúak – gyermek az alacsonyabb társ. helyzetet követi</a:t>
            </a:r>
          </a:p>
          <a:p>
            <a:r>
              <a:rPr lang="hu-HU" u="sng" dirty="0" smtClean="0"/>
              <a:t>Házasságon kívül született </a:t>
            </a:r>
            <a:r>
              <a:rPr lang="hu-HU" dirty="0" smtClean="0"/>
              <a:t>(késő frank kortól kerülnek hátrányos helyzetbe) – infámia (megbecsülése csökken/megszűnik: pl. céhtag nem lehet, „rendes” temetés nincs) – 18.sz.: tartásra jogosult</a:t>
            </a:r>
          </a:p>
          <a:p>
            <a:pPr>
              <a:buFontTx/>
              <a:buChar char="-"/>
            </a:pPr>
            <a:r>
              <a:rPr lang="hu-HU" dirty="0" smtClean="0"/>
              <a:t>Napóleon: apaságkutatás tilos, ellátásra jogosult</a:t>
            </a:r>
          </a:p>
          <a:p>
            <a:pPr>
              <a:buFontTx/>
              <a:buChar char="-"/>
            </a:pPr>
            <a:r>
              <a:rPr lang="hu-HU" dirty="0" smtClean="0"/>
              <a:t>BGB: apa –  ellátás, nincs rokoni kapcsolat</a:t>
            </a:r>
          </a:p>
          <a:p>
            <a:pPr marL="0" indent="0">
              <a:buNone/>
            </a:pPr>
            <a:r>
              <a:rPr lang="hu-HU" dirty="0" smtClean="0"/>
              <a:t>              anya – van rokoni kapcsolat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366" y="44624"/>
            <a:ext cx="1904114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891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Utólagos házasságkötés – törvényesít (12. sz</a:t>
            </a:r>
            <a:r>
              <a:rPr lang="hu-HU" dirty="0" smtClean="0"/>
              <a:t>.)</a:t>
            </a:r>
          </a:p>
          <a:p>
            <a:pPr marL="0" indent="0">
              <a:buNone/>
            </a:pPr>
            <a:r>
              <a:rPr lang="hu-HU" dirty="0"/>
              <a:t>(Napóleon: </a:t>
            </a:r>
            <a:r>
              <a:rPr lang="hu-HU" dirty="0" smtClean="0"/>
              <a:t>vérfertőzésből vagy házasságtörésből származó gyermeket nem lehet!!)</a:t>
            </a:r>
            <a:endParaRPr lang="hu-HU" dirty="0"/>
          </a:p>
          <a:p>
            <a:r>
              <a:rPr lang="hu-HU" dirty="0" smtClean="0"/>
              <a:t> </a:t>
            </a:r>
            <a:r>
              <a:rPr lang="hu-HU" dirty="0" err="1" smtClean="0"/>
              <a:t>Franciao</a:t>
            </a:r>
            <a:r>
              <a:rPr lang="hu-HU" dirty="0" smtClean="0"/>
              <a:t>. – csak a király  joga az utólagos legitimáció</a:t>
            </a:r>
          </a:p>
          <a:p>
            <a:r>
              <a:rPr lang="hu-HU" dirty="0" smtClean="0"/>
              <a:t>Fiú </a:t>
            </a:r>
            <a:r>
              <a:rPr lang="hu-HU" dirty="0"/>
              <a:t>– lány</a:t>
            </a:r>
          </a:p>
          <a:p>
            <a:r>
              <a:rPr lang="hu-HU" dirty="0"/>
              <a:t>Elsőszülött fiú</a:t>
            </a:r>
          </a:p>
          <a:p>
            <a:r>
              <a:rPr lang="hu-HU" dirty="0" smtClean="0"/>
              <a:t>Fogadott/adoptált gyermek</a:t>
            </a:r>
          </a:p>
          <a:p>
            <a:r>
              <a:rPr lang="hu-HU" dirty="0" smtClean="0"/>
              <a:t>Mostoha gyermek</a:t>
            </a:r>
          </a:p>
          <a:p>
            <a:r>
              <a:rPr lang="hu-HU" dirty="0" smtClean="0"/>
              <a:t>Apai hatalom alatt</a:t>
            </a:r>
          </a:p>
          <a:p>
            <a:r>
              <a:rPr lang="hu-HU" dirty="0" smtClean="0"/>
              <a:t>Ha az apa visszaél a hatalmával – </a:t>
            </a:r>
            <a:r>
              <a:rPr lang="hu-HU" dirty="0" err="1" smtClean="0"/>
              <a:t>mundium</a:t>
            </a:r>
            <a:r>
              <a:rPr lang="hu-HU" dirty="0" smtClean="0"/>
              <a:t> elvesztése</a:t>
            </a:r>
          </a:p>
          <a:p>
            <a:r>
              <a:rPr lang="hu-HU" dirty="0" smtClean="0"/>
              <a:t>Gyermek vagyonát apja kezelte – nem csorbíthatja</a:t>
            </a:r>
          </a:p>
          <a:p>
            <a:r>
              <a:rPr lang="hu-HU" dirty="0" smtClean="0"/>
              <a:t>20. század: gyermekvédelem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5468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Gyámság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Törvényes</a:t>
            </a:r>
          </a:p>
          <a:p>
            <a:r>
              <a:rPr lang="hu-HU" dirty="0" smtClean="0"/>
              <a:t>Bíró által elrendelt</a:t>
            </a:r>
          </a:p>
          <a:p>
            <a:r>
              <a:rPr lang="hu-HU" dirty="0" smtClean="0"/>
              <a:t>Végrendeleti</a:t>
            </a:r>
          </a:p>
          <a:p>
            <a:r>
              <a:rPr lang="hu-HU" dirty="0" smtClean="0"/>
              <a:t>A gyám számadásra köteles</a:t>
            </a:r>
          </a:p>
          <a:p>
            <a:r>
              <a:rPr lang="hu-HU" dirty="0" smtClean="0"/>
              <a:t>Gyámoltnak zálogjoga a gyám vagyonán  </a:t>
            </a:r>
          </a:p>
          <a:p>
            <a:r>
              <a:rPr lang="hu-HU" dirty="0" smtClean="0"/>
              <a:t>1539. :</a:t>
            </a:r>
          </a:p>
          <a:p>
            <a:pPr>
              <a:buFontTx/>
              <a:buChar char="-"/>
            </a:pPr>
            <a:r>
              <a:rPr lang="hu-HU" dirty="0" smtClean="0"/>
              <a:t>számadás </a:t>
            </a:r>
            <a:r>
              <a:rPr lang="hu-HU" dirty="0"/>
              <a:t>10 éven belül </a:t>
            </a:r>
            <a:r>
              <a:rPr lang="hu-HU" dirty="0" smtClean="0"/>
              <a:t>megtámadható</a:t>
            </a:r>
          </a:p>
          <a:p>
            <a:pPr>
              <a:buFontTx/>
              <a:buChar char="-"/>
            </a:pPr>
            <a:r>
              <a:rPr lang="hu-HU" dirty="0"/>
              <a:t> </a:t>
            </a:r>
            <a:r>
              <a:rPr lang="hu-HU" dirty="0" smtClean="0"/>
              <a:t>gyámolt végrendelkezése gyám javára semmis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7112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 smtClean="0"/>
              <a:t>Dologi jog</a:t>
            </a:r>
            <a:endParaRPr lang="hu-HU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Magánjog része</a:t>
            </a:r>
          </a:p>
          <a:p>
            <a:r>
              <a:rPr lang="hu-HU" dirty="0" smtClean="0"/>
              <a:t>Személyek számára jogi uralmat biztosít a vagyon  /vagyoni értékű javak felett</a:t>
            </a:r>
          </a:p>
          <a:p>
            <a:r>
              <a:rPr lang="hu-HU" dirty="0" smtClean="0"/>
              <a:t>Dolog = ami tulajdonjog tárgya lehet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</a:t>
            </a:r>
            <a:r>
              <a:rPr lang="hu-HU" u="sng" dirty="0" smtClean="0"/>
              <a:t> birtokba vehető </a:t>
            </a:r>
            <a:r>
              <a:rPr lang="hu-HU" dirty="0" smtClean="0"/>
              <a:t>testi tárgy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↙          ↘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fizikai lehetőség      jogi megengedettség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0138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Felosztás: ingó –ingatlan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osztható – oszthatatlan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élő – élettelen (stb.)</a:t>
            </a:r>
          </a:p>
          <a:p>
            <a:pPr marL="0" indent="0">
              <a:buNone/>
            </a:pPr>
            <a:r>
              <a:rPr lang="hu-HU" dirty="0" smtClean="0"/>
              <a:t> • Gyümölcs = gazdasági előny, dolog használata során keletkezik  </a:t>
            </a:r>
          </a:p>
          <a:p>
            <a:pPr marL="0" indent="0">
              <a:buNone/>
            </a:pPr>
            <a:r>
              <a:rPr lang="hu-HU" dirty="0" smtClean="0"/>
              <a:t>(pl.: alma, gabona, bérleti díj, szerzői jog)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9983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581127"/>
            <a:ext cx="1512168" cy="2177587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>
            <a:normAutofit/>
          </a:bodyPr>
          <a:lstStyle/>
          <a:p>
            <a:r>
              <a:rPr lang="hu-HU" dirty="0" smtClean="0"/>
              <a:t>Római jog: </a:t>
            </a:r>
            <a:r>
              <a:rPr lang="hu-HU" dirty="0" err="1" smtClean="0"/>
              <a:t>ius</a:t>
            </a:r>
            <a:r>
              <a:rPr lang="hu-HU" dirty="0" smtClean="0"/>
              <a:t> </a:t>
            </a:r>
            <a:r>
              <a:rPr lang="hu-HU" dirty="0" err="1" smtClean="0"/>
              <a:t>civile</a:t>
            </a:r>
            <a:r>
              <a:rPr lang="hu-HU" dirty="0" smtClean="0"/>
              <a:t> (római polgárok személyi és vagyoni viszonyait szabályozta)</a:t>
            </a:r>
          </a:p>
          <a:p>
            <a:r>
              <a:rPr lang="hu-HU" dirty="0" err="1" smtClean="0"/>
              <a:t>Ulpianus</a:t>
            </a:r>
            <a:r>
              <a:rPr lang="hu-HU" dirty="0" smtClean="0"/>
              <a:t>: megkülönböztette a közjogot a magánjogtól.</a:t>
            </a:r>
          </a:p>
          <a:p>
            <a:r>
              <a:rPr lang="hu-HU" dirty="0" smtClean="0"/>
              <a:t>Magánjog/polgári jog/civiljog</a:t>
            </a:r>
          </a:p>
          <a:p>
            <a:r>
              <a:rPr lang="hu-HU" dirty="0" smtClean="0"/>
              <a:t>Jellemzők: </a:t>
            </a:r>
          </a:p>
          <a:p>
            <a:pPr>
              <a:buFontTx/>
              <a:buChar char="-"/>
            </a:pPr>
            <a:r>
              <a:rPr lang="hu-HU" dirty="0" smtClean="0"/>
              <a:t>funkció: személyeket megillető alanyi jogok biztosítása,</a:t>
            </a:r>
          </a:p>
          <a:p>
            <a:pPr>
              <a:buFontTx/>
              <a:buChar char="-"/>
            </a:pPr>
            <a:r>
              <a:rPr lang="hu-HU" dirty="0" smtClean="0"/>
              <a:t>mellérendeltség,</a:t>
            </a:r>
          </a:p>
          <a:p>
            <a:pPr>
              <a:buFontTx/>
              <a:buChar char="-"/>
            </a:pPr>
            <a:r>
              <a:rPr lang="hu-HU" dirty="0" smtClean="0"/>
              <a:t>autonóm akarat,</a:t>
            </a:r>
          </a:p>
          <a:p>
            <a:pPr>
              <a:buFontTx/>
              <a:buChar char="-"/>
            </a:pPr>
            <a:r>
              <a:rPr lang="hu-HU" dirty="0" smtClean="0"/>
              <a:t>érdekkiegyenlítés.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5018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Tulajdonjog</a:t>
            </a:r>
            <a:br>
              <a:rPr lang="hu-HU" dirty="0" smtClean="0"/>
            </a:br>
            <a:r>
              <a:rPr lang="hu-HU" dirty="0" smtClean="0"/>
              <a:t>= legfőbb hatalom a dolog felett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Jogok: </a:t>
            </a:r>
            <a:r>
              <a:rPr lang="hu-HU" dirty="0">
                <a:sym typeface="Wingdings"/>
              </a:rPr>
              <a:t></a:t>
            </a:r>
            <a:r>
              <a:rPr lang="hu-HU" dirty="0"/>
              <a:t> birtoklás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       </a:t>
            </a:r>
            <a:r>
              <a:rPr lang="hu-HU" dirty="0" smtClean="0">
                <a:sym typeface="Wingdings"/>
              </a:rPr>
              <a:t></a:t>
            </a:r>
            <a:r>
              <a:rPr lang="hu-HU" dirty="0" smtClean="0"/>
              <a:t> </a:t>
            </a:r>
            <a:r>
              <a:rPr lang="hu-HU" dirty="0"/>
              <a:t>használat		</a:t>
            </a:r>
            <a:r>
              <a:rPr lang="hu-HU" dirty="0" smtClean="0"/>
              <a:t> 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       </a:t>
            </a:r>
            <a:r>
              <a:rPr lang="hu-HU" dirty="0" smtClean="0">
                <a:sym typeface="Wingdings"/>
              </a:rPr>
              <a:t></a:t>
            </a:r>
            <a:r>
              <a:rPr lang="hu-HU" dirty="0" smtClean="0"/>
              <a:t> </a:t>
            </a:r>
            <a:r>
              <a:rPr lang="hu-HU" dirty="0"/>
              <a:t>rendelkezés </a:t>
            </a:r>
            <a:r>
              <a:rPr lang="hu-HU" dirty="0" smtClean="0"/>
              <a:t>joga</a:t>
            </a:r>
          </a:p>
          <a:p>
            <a:pPr lvl="0"/>
            <a:r>
              <a:rPr lang="hu-HU" dirty="0" smtClean="0">
                <a:sym typeface="Wingdings"/>
              </a:rPr>
              <a:t>Kötelezettségek: </a:t>
            </a:r>
          </a:p>
          <a:p>
            <a:pPr marL="0" lvl="0" indent="0">
              <a:buNone/>
            </a:pPr>
            <a:r>
              <a:rPr lang="hu-HU" dirty="0">
                <a:sym typeface="Wingdings"/>
              </a:rPr>
              <a:t> </a:t>
            </a:r>
            <a:r>
              <a:rPr lang="hu-HU" dirty="0" smtClean="0">
                <a:sym typeface="Wingdings"/>
              </a:rPr>
              <a:t>            </a:t>
            </a:r>
            <a:r>
              <a:rPr lang="hu-HU" dirty="0" smtClean="0"/>
              <a:t> </a:t>
            </a:r>
            <a:r>
              <a:rPr lang="hu-HU" dirty="0"/>
              <a:t>teherviselés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   </a:t>
            </a:r>
            <a:r>
              <a:rPr lang="hu-HU" dirty="0" smtClean="0">
                <a:sym typeface="Wingdings"/>
              </a:rPr>
              <a:t></a:t>
            </a:r>
            <a:r>
              <a:rPr lang="hu-HU" dirty="0" smtClean="0"/>
              <a:t> </a:t>
            </a:r>
            <a:r>
              <a:rPr lang="hu-HU" dirty="0"/>
              <a:t>kárveszély </a:t>
            </a:r>
            <a:r>
              <a:rPr lang="hu-HU" dirty="0" smtClean="0"/>
              <a:t>viselése</a:t>
            </a:r>
            <a:r>
              <a:rPr lang="hu-HU" dirty="0"/>
              <a:t>	</a:t>
            </a:r>
            <a:r>
              <a:rPr lang="hu-HU" dirty="0" smtClean="0"/>
              <a:t> 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   </a:t>
            </a:r>
            <a:r>
              <a:rPr lang="hu-HU" dirty="0" smtClean="0">
                <a:sym typeface="Wingdings"/>
              </a:rPr>
              <a:t></a:t>
            </a:r>
            <a:r>
              <a:rPr lang="hu-HU" dirty="0" smtClean="0"/>
              <a:t> </a:t>
            </a:r>
            <a:r>
              <a:rPr lang="hu-HU" dirty="0"/>
              <a:t>szükséghelyzetben </a:t>
            </a:r>
            <a:r>
              <a:rPr lang="hu-HU" dirty="0" smtClean="0"/>
              <a:t> okozott </a:t>
            </a:r>
            <a:r>
              <a:rPr lang="hu-HU" dirty="0"/>
              <a:t>kár tűrése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0415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u="sng" dirty="0"/>
              <a:t>Szász tükör </a:t>
            </a:r>
            <a:r>
              <a:rPr lang="hu-HU" u="sng" dirty="0" smtClean="0"/>
              <a:t>  </a:t>
            </a:r>
            <a:r>
              <a:rPr lang="hu-HU" dirty="0"/>
              <a:t>ismerte a </a:t>
            </a:r>
            <a:r>
              <a:rPr lang="hu-HU" b="1" dirty="0"/>
              <a:t>nő külön </a:t>
            </a:r>
            <a:r>
              <a:rPr lang="hu-HU" b="1" dirty="0" smtClean="0"/>
              <a:t>vagyonát</a:t>
            </a:r>
          </a:p>
          <a:p>
            <a:r>
              <a:rPr lang="hu-HU" dirty="0" smtClean="0"/>
              <a:t>a </a:t>
            </a:r>
            <a:r>
              <a:rPr lang="hu-HU" dirty="0"/>
              <a:t>férj igazgatta, és arról a feleség egyedül nem dönthetett, még akkor sem, ha az a hozományához </a:t>
            </a:r>
            <a:r>
              <a:rPr lang="hu-HU" dirty="0" smtClean="0"/>
              <a:t>tartozott</a:t>
            </a:r>
          </a:p>
          <a:p>
            <a:r>
              <a:rPr lang="hu-HU" dirty="0" smtClean="0"/>
              <a:t> </a:t>
            </a:r>
            <a:r>
              <a:rPr lang="hu-HU" u="sng" dirty="0" smtClean="0"/>
              <a:t>Sváb </a:t>
            </a:r>
            <a:r>
              <a:rPr lang="hu-HU" u="sng" dirty="0"/>
              <a:t>tükör </a:t>
            </a:r>
            <a:r>
              <a:rPr lang="hu-HU" u="sng" dirty="0" smtClean="0"/>
              <a:t>:</a:t>
            </a:r>
            <a:r>
              <a:rPr lang="hu-HU" dirty="0" smtClean="0"/>
              <a:t> </a:t>
            </a:r>
            <a:r>
              <a:rPr lang="hu-HU" dirty="0"/>
              <a:t>a férj </a:t>
            </a:r>
            <a:r>
              <a:rPr lang="hu-HU" dirty="0" smtClean="0"/>
              <a:t>kezelte</a:t>
            </a:r>
          </a:p>
          <a:p>
            <a:r>
              <a:rPr lang="hu-HU" dirty="0" smtClean="0"/>
              <a:t> </a:t>
            </a:r>
            <a:r>
              <a:rPr lang="hu-HU" dirty="0"/>
              <a:t>Hozzájárulása nélkül a feleség saját külön vagyonával sem rendelkezhetett, </a:t>
            </a:r>
            <a:r>
              <a:rPr lang="hu-HU" dirty="0" smtClean="0"/>
              <a:t>de </a:t>
            </a:r>
            <a:r>
              <a:rPr lang="hu-HU" dirty="0"/>
              <a:t>a férj sem dönthetett felesége különvagyonáról annak és a rokonoknak a hozzájárulása nélkül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7863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Birtok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Kapcsolat egy személy és dolog között</a:t>
            </a:r>
          </a:p>
          <a:p>
            <a:r>
              <a:rPr lang="hu-HU" dirty="0" smtClean="0"/>
              <a:t>Személy uralma alatt van a dolog</a:t>
            </a:r>
          </a:p>
          <a:p>
            <a:r>
              <a:rPr lang="hu-HU" dirty="0" smtClean="0"/>
              <a:t>Tulajdon: jogi hatalom</a:t>
            </a:r>
          </a:p>
          <a:p>
            <a:r>
              <a:rPr lang="hu-HU" dirty="0" smtClean="0"/>
              <a:t>Birtoklás: tényleges hatalom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3631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Kötelmi jog = </a:t>
            </a:r>
            <a:br>
              <a:rPr lang="hu-HU" dirty="0"/>
            </a:br>
            <a:r>
              <a:rPr lang="hu-HU" dirty="0"/>
              <a:t>               szerződések joga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 feudális kötöttség – gátló tényező</a:t>
            </a:r>
          </a:p>
          <a:p>
            <a:r>
              <a:rPr lang="hu-HU" dirty="0" smtClean="0"/>
              <a:t>Földbirtokok: beneficium, allódium, feudum</a:t>
            </a:r>
          </a:p>
          <a:p>
            <a:r>
              <a:rPr lang="hu-HU" dirty="0" smtClean="0"/>
              <a:t>Sokféle szokásjog</a:t>
            </a:r>
          </a:p>
          <a:p>
            <a:r>
              <a:rPr lang="hu-HU" dirty="0" smtClean="0"/>
              <a:t>Földbirtok átruházása korai időszakban: jelképes külsőségekkel</a:t>
            </a:r>
          </a:p>
          <a:p>
            <a:r>
              <a:rPr lang="hu-HU" dirty="0" smtClean="0"/>
              <a:t>Telekkönyvek a városokban (12. sz. Köln)</a:t>
            </a:r>
          </a:p>
          <a:p>
            <a:r>
              <a:rPr lang="hu-HU" dirty="0" smtClean="0"/>
              <a:t>Beneficium esetében: invesztitúra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20719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Szerződés = egy </a:t>
            </a:r>
            <a:r>
              <a:rPr lang="hu-HU" dirty="0"/>
              <a:t>vagy több személy joghatás kiváltására irányuló, egybehangzó </a:t>
            </a:r>
            <a:r>
              <a:rPr lang="hu-HU" dirty="0" smtClean="0"/>
              <a:t>akaratnyilatkozata</a:t>
            </a:r>
          </a:p>
          <a:p>
            <a:r>
              <a:rPr lang="hu-HU" dirty="0" smtClean="0"/>
              <a:t>Érvényesség: </a:t>
            </a:r>
          </a:p>
          <a:p>
            <a:pPr marL="0" indent="0">
              <a:buNone/>
            </a:pPr>
            <a:r>
              <a:rPr lang="hu-HU" dirty="0" smtClean="0"/>
              <a:t>1./ a </a:t>
            </a:r>
            <a:r>
              <a:rPr lang="hu-HU" dirty="0"/>
              <a:t>felek akaratának és nyilatkozatának hibátlansága, </a:t>
            </a:r>
          </a:p>
          <a:p>
            <a:pPr marL="0" indent="0">
              <a:buNone/>
            </a:pPr>
            <a:r>
              <a:rPr lang="hu-HU" dirty="0" smtClean="0"/>
              <a:t> 2./a </a:t>
            </a:r>
            <a:r>
              <a:rPr lang="hu-HU" dirty="0"/>
              <a:t>célzott joghatás </a:t>
            </a:r>
            <a:r>
              <a:rPr lang="hu-HU" dirty="0" smtClean="0"/>
              <a:t> feleljen meg </a:t>
            </a:r>
            <a:r>
              <a:rPr lang="hu-HU" dirty="0"/>
              <a:t>a jogrend </a:t>
            </a:r>
            <a:r>
              <a:rPr lang="hu-HU" dirty="0" smtClean="0"/>
              <a:t>előírásainak </a:t>
            </a:r>
          </a:p>
          <a:p>
            <a:r>
              <a:rPr lang="hu-HU" dirty="0" smtClean="0"/>
              <a:t>E </a:t>
            </a:r>
            <a:r>
              <a:rPr lang="hu-HU" dirty="0"/>
              <a:t>nélkül </a:t>
            </a:r>
            <a:r>
              <a:rPr lang="hu-HU" dirty="0" smtClean="0"/>
              <a:t> a </a:t>
            </a:r>
            <a:r>
              <a:rPr lang="hu-HU" dirty="0"/>
              <a:t>szerződés nem </a:t>
            </a:r>
            <a:r>
              <a:rPr lang="hu-HU" dirty="0" smtClean="0"/>
              <a:t> válthat ki joghatást, az </a:t>
            </a:r>
            <a:r>
              <a:rPr lang="hu-HU" dirty="0"/>
              <a:t>ilyen szerződés nem keletkeztet kötelmet</a:t>
            </a:r>
            <a:r>
              <a:rPr lang="hu-HU" dirty="0" smtClean="0"/>
              <a:t>.</a:t>
            </a:r>
          </a:p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lehetetlenre irányuló szerződés semmis </a:t>
            </a:r>
          </a:p>
        </p:txBody>
      </p:sp>
    </p:spTree>
    <p:extLst>
      <p:ext uri="{BB962C8B-B14F-4D97-AF65-F5344CB8AC3E}">
        <p14:creationId xmlns:p14="http://schemas.microsoft.com/office/powerpoint/2010/main" val="570689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Öröklés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nők és férfiak helyzete</a:t>
            </a:r>
            <a:r>
              <a:rPr lang="hu-HU" dirty="0" smtClean="0"/>
              <a:t>, </a:t>
            </a:r>
            <a:r>
              <a:rPr lang="hu-HU" dirty="0"/>
              <a:t>vagyonjogi viszonyaik nem </a:t>
            </a:r>
            <a:r>
              <a:rPr lang="hu-HU" dirty="0" smtClean="0"/>
              <a:t>  azonosak</a:t>
            </a:r>
          </a:p>
          <a:p>
            <a:r>
              <a:rPr lang="hu-HU" dirty="0" smtClean="0"/>
              <a:t>elsődleges szempont: a </a:t>
            </a:r>
            <a:r>
              <a:rPr lang="hu-HU" dirty="0"/>
              <a:t>javak nemzetségen belüli </a:t>
            </a:r>
            <a:r>
              <a:rPr lang="hu-HU" dirty="0" smtClean="0"/>
              <a:t>megtartása - </a:t>
            </a:r>
            <a:r>
              <a:rPr lang="hu-HU" dirty="0"/>
              <a:t>a fiági öröklés rendje szinte minden </a:t>
            </a:r>
            <a:r>
              <a:rPr lang="hu-HU" dirty="0" smtClean="0"/>
              <a:t>régióban</a:t>
            </a:r>
          </a:p>
          <a:p>
            <a:r>
              <a:rPr lang="hu-HU" dirty="0" smtClean="0"/>
              <a:t>Törvényes öröklés</a:t>
            </a:r>
          </a:p>
          <a:p>
            <a:r>
              <a:rPr lang="hu-HU" dirty="0" smtClean="0"/>
              <a:t>Végrendelet lassan, fokozatosan alakul ki</a:t>
            </a:r>
          </a:p>
          <a:p>
            <a:r>
              <a:rPr lang="hu-HU" dirty="0" smtClean="0"/>
              <a:t>hagyaték  (pozitívum, negatívum)</a:t>
            </a:r>
          </a:p>
          <a:p>
            <a:r>
              <a:rPr lang="hu-HU" dirty="0" smtClean="0"/>
              <a:t>Első szülött fiú kiemelkedő szerepe</a:t>
            </a:r>
          </a:p>
          <a:p>
            <a:r>
              <a:rPr lang="hu-HU" dirty="0" smtClean="0"/>
              <a:t>Vagyontárgyak, melyek ágakra visszaháramlanak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8525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Női </a:t>
            </a:r>
            <a:r>
              <a:rPr lang="hu-HU" dirty="0" err="1"/>
              <a:t>különjogok</a:t>
            </a:r>
            <a:r>
              <a:rPr lang="hu-HU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u="sng" dirty="0"/>
              <a:t>A </a:t>
            </a:r>
            <a:r>
              <a:rPr lang="hu-HU" u="sng" dirty="0" err="1"/>
              <a:t>hajadoni</a:t>
            </a:r>
            <a:r>
              <a:rPr lang="hu-HU" u="sng" dirty="0"/>
              <a:t> jog</a:t>
            </a:r>
            <a:r>
              <a:rPr lang="hu-HU" dirty="0"/>
              <a:t> </a:t>
            </a:r>
            <a:r>
              <a:rPr lang="hu-HU" dirty="0" smtClean="0"/>
              <a:t>= </a:t>
            </a:r>
            <a:r>
              <a:rPr lang="hu-HU" dirty="0"/>
              <a:t>az atya halálával elárvult leány joga a rangjához illő ellátásra (azaz lakásra és eltartásra) valamint kiházasításra az atyai vagyon </a:t>
            </a:r>
            <a:r>
              <a:rPr lang="hu-HU" dirty="0" smtClean="0"/>
              <a:t>terhére</a:t>
            </a:r>
          </a:p>
          <a:p>
            <a:r>
              <a:rPr lang="hu-HU" dirty="0"/>
              <a:t>A jog </a:t>
            </a:r>
            <a:r>
              <a:rPr lang="hu-HU" dirty="0" smtClean="0"/>
              <a:t>az </a:t>
            </a:r>
            <a:r>
              <a:rPr lang="hu-HU" dirty="0"/>
              <a:t>összes leányt megillette külön-külön és egyenlő </a:t>
            </a:r>
            <a:r>
              <a:rPr lang="hu-HU" dirty="0" smtClean="0"/>
              <a:t>mértékben.</a:t>
            </a:r>
          </a:p>
          <a:p>
            <a:r>
              <a:rPr lang="hu-HU" dirty="0"/>
              <a:t>Szász </a:t>
            </a:r>
            <a:r>
              <a:rPr lang="hu-HU" dirty="0" smtClean="0"/>
              <a:t>tükör, Sváb tükör: ez </a:t>
            </a:r>
            <a:r>
              <a:rPr lang="hu-HU" dirty="0"/>
              <a:t>a feladat a gyámra </a:t>
            </a:r>
            <a:r>
              <a:rPr lang="hu-HU" dirty="0" smtClean="0"/>
              <a:t>hárul, nem az örökösökre</a:t>
            </a:r>
          </a:p>
          <a:p>
            <a:r>
              <a:rPr lang="hu-HU" u="sng" dirty="0"/>
              <a:t>Az özvegyi </a:t>
            </a:r>
            <a:r>
              <a:rPr lang="hu-HU" u="sng" dirty="0" smtClean="0"/>
              <a:t>jog:</a:t>
            </a:r>
            <a:r>
              <a:rPr lang="hu-HU" dirty="0" smtClean="0"/>
              <a:t> </a:t>
            </a:r>
            <a:r>
              <a:rPr lang="hu-HU" dirty="0"/>
              <a:t>a nő lakhatásra, ellátásra, ruházatra, kiházasításra való </a:t>
            </a:r>
            <a:r>
              <a:rPr lang="hu-HU" dirty="0" smtClean="0"/>
              <a:t>jog</a:t>
            </a:r>
          </a:p>
          <a:p>
            <a:r>
              <a:rPr lang="hu-HU" dirty="0"/>
              <a:t>eltartásáról már második férjének kellett gondoskodnia, függetlenül attól, hogy az asszonynak volt-e saját </a:t>
            </a:r>
            <a:r>
              <a:rPr lang="hu-HU" dirty="0" smtClean="0"/>
              <a:t>vagyona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770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</a:t>
            </a:r>
            <a:r>
              <a:rPr lang="hu-HU" b="1" u="sng" dirty="0" smtClean="0"/>
              <a:t>Sváb tükör</a:t>
            </a:r>
            <a:r>
              <a:rPr lang="hu-HU" dirty="0" smtClean="0"/>
              <a:t>: ismeri </a:t>
            </a:r>
            <a:r>
              <a:rPr lang="hu-HU" dirty="0"/>
              <a:t>a </a:t>
            </a:r>
            <a:r>
              <a:rPr lang="hu-HU" dirty="0" smtClean="0"/>
              <a:t>végrendelkezést</a:t>
            </a:r>
          </a:p>
          <a:p>
            <a:r>
              <a:rPr lang="hu-HU" dirty="0" smtClean="0"/>
              <a:t>  </a:t>
            </a:r>
            <a:r>
              <a:rPr lang="hu-HU" dirty="0"/>
              <a:t>„Az anya halála után, vagy ha egyházi életre adja a fejét, hagyatékát a gyerekek </a:t>
            </a:r>
            <a:r>
              <a:rPr lang="hu-HU" dirty="0" err="1"/>
              <a:t>öröklik</a:t>
            </a:r>
            <a:r>
              <a:rPr lang="hu-HU" dirty="0"/>
              <a:t>. Az artikulus nem választja ketté a fiú és a lány örökösöket, sem az ingó, vagy ingatlan hagyatékot.” </a:t>
            </a:r>
            <a:endParaRPr lang="hu-HU" dirty="0" smtClean="0"/>
          </a:p>
          <a:p>
            <a:r>
              <a:rPr lang="hu-HU" dirty="0" smtClean="0"/>
              <a:t> </a:t>
            </a:r>
            <a:r>
              <a:rPr lang="hu-HU" dirty="0"/>
              <a:t>„Ha a férj utódok nélkül hal meg, az özvegynek az örökösök tanácsával kell megrendeznie a temetést, majd az utóbbiak ott maradnak a birtokon. A hagyatékból előbb a szolgák megszolgált bérét kell kifizetni, majd az örökösök osztoznak az asszonnyal az ingóságokon.” </a:t>
            </a:r>
            <a:endParaRPr lang="hu-HU" dirty="0" smtClean="0"/>
          </a:p>
          <a:p>
            <a:r>
              <a:rPr lang="hu-HU" dirty="0" smtClean="0"/>
              <a:t> </a:t>
            </a:r>
            <a:r>
              <a:rPr lang="hu-HU" dirty="0"/>
              <a:t>Az özvegy, miután a hagyatékot elosztották, veheti magához a nászajándékát, és az ingóságokat.</a:t>
            </a:r>
          </a:p>
        </p:txBody>
      </p:sp>
    </p:spTree>
    <p:extLst>
      <p:ext uri="{BB962C8B-B14F-4D97-AF65-F5344CB8AC3E}">
        <p14:creationId xmlns:p14="http://schemas.microsoft.com/office/powerpoint/2010/main" val="1542330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652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Részei: </a:t>
            </a:r>
          </a:p>
          <a:p>
            <a:pPr>
              <a:buFontTx/>
              <a:buChar char="-"/>
            </a:pPr>
            <a:r>
              <a:rPr lang="hu-HU" dirty="0" smtClean="0"/>
              <a:t>Személyek joga,</a:t>
            </a:r>
          </a:p>
          <a:p>
            <a:pPr>
              <a:buFontTx/>
              <a:buChar char="-"/>
            </a:pPr>
            <a:r>
              <a:rPr lang="hu-HU" dirty="0" smtClean="0"/>
              <a:t>Dologi jog,</a:t>
            </a:r>
          </a:p>
          <a:p>
            <a:pPr>
              <a:buFontTx/>
              <a:buChar char="-"/>
            </a:pPr>
            <a:r>
              <a:rPr lang="hu-HU" dirty="0" smtClean="0"/>
              <a:t>Kötelmi jog (szerződések joga),</a:t>
            </a:r>
          </a:p>
          <a:p>
            <a:pPr>
              <a:buFontTx/>
              <a:buChar char="-"/>
            </a:pPr>
            <a:r>
              <a:rPr lang="hu-HU" dirty="0" smtClean="0"/>
              <a:t>Öröklés,</a:t>
            </a:r>
          </a:p>
          <a:p>
            <a:pPr>
              <a:buFontTx/>
              <a:buChar char="-"/>
            </a:pPr>
            <a:r>
              <a:rPr lang="hu-HU" dirty="0" smtClean="0"/>
              <a:t>Családjog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411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  <a:p>
            <a:r>
              <a:rPr lang="hu-HU" u="sng" smtClean="0">
                <a:solidFill>
                  <a:schemeClr val="tx1"/>
                </a:solidFill>
                <a:hlinkClick r:id="rId2" tooltip="Munkajog (a lap nem létezik)"/>
              </a:rPr>
              <a:t>Munkajog</a:t>
            </a:r>
            <a:endParaRPr lang="hu-HU" u="sng" dirty="0">
              <a:solidFill>
                <a:schemeClr val="tx1"/>
              </a:solidFill>
            </a:endParaRPr>
          </a:p>
          <a:p>
            <a:r>
              <a:rPr lang="hu-HU" u="sng" dirty="0">
                <a:solidFill>
                  <a:schemeClr val="tx1"/>
                </a:solidFill>
                <a:hlinkClick r:id="rId3" tooltip="Polgári eljárásjog (a lap nem létezik)"/>
              </a:rPr>
              <a:t>Polgári eljárásjog</a:t>
            </a:r>
            <a:endParaRPr lang="hu-HU" u="sng" dirty="0">
              <a:solidFill>
                <a:schemeClr val="tx1"/>
              </a:solidFill>
            </a:endParaRPr>
          </a:p>
          <a:p>
            <a:r>
              <a:rPr lang="hu-HU" u="sng" dirty="0" smtClean="0">
                <a:solidFill>
                  <a:schemeClr val="tx1"/>
                </a:solidFill>
                <a:hlinkClick r:id="rId4" tooltip="Családi jog (a lap nem létezik)"/>
              </a:rPr>
              <a:t>Családjog</a:t>
            </a:r>
            <a:endParaRPr lang="hu-HU" u="sng" dirty="0">
              <a:solidFill>
                <a:schemeClr val="tx1"/>
              </a:solidFill>
            </a:endParaRPr>
          </a:p>
          <a:p>
            <a:r>
              <a:rPr lang="hu-HU" u="sng" dirty="0">
                <a:solidFill>
                  <a:schemeClr val="tx1"/>
                </a:solidFill>
                <a:hlinkClick r:id="rId5" tooltip="Kereskedelmi jog (a lap nem létezik)"/>
              </a:rPr>
              <a:t>Kereskedelmi jog</a:t>
            </a:r>
            <a:endParaRPr lang="hu-HU" u="sng" dirty="0">
              <a:solidFill>
                <a:schemeClr val="tx1"/>
              </a:solidFill>
            </a:endParaRPr>
          </a:p>
          <a:p>
            <a:r>
              <a:rPr lang="hu-HU" u="sng" dirty="0">
                <a:solidFill>
                  <a:schemeClr val="tx1"/>
                </a:solidFill>
                <a:hlinkClick r:id="rId6" tooltip="Agrárjog (a lap nem létezik)"/>
              </a:rPr>
              <a:t>Agrárjog</a:t>
            </a:r>
            <a:endParaRPr lang="hu-HU" u="sng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5458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Anyagi jog</a:t>
            </a:r>
          </a:p>
          <a:p>
            <a:r>
              <a:rPr lang="hu-HU" dirty="0" smtClean="0"/>
              <a:t>Eljárásjog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3502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Személy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Természetes személy</a:t>
            </a:r>
          </a:p>
          <a:p>
            <a:r>
              <a:rPr lang="hu-HU" dirty="0" smtClean="0"/>
              <a:t>Jogi személy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= szervezet, amely </a:t>
            </a:r>
            <a:r>
              <a:rPr lang="hu-HU" b="1" u="sng" dirty="0" smtClean="0"/>
              <a:t>jogképes,</a:t>
            </a:r>
            <a:r>
              <a:rPr lang="hu-HU" dirty="0" smtClean="0"/>
              <a:t>  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            ↓</a:t>
            </a:r>
          </a:p>
          <a:p>
            <a:pPr marL="0" indent="0" algn="ctr">
              <a:buNone/>
            </a:pPr>
            <a:r>
              <a:rPr lang="hu-HU" dirty="0" smtClean="0"/>
              <a:t>      azaz </a:t>
            </a:r>
            <a:r>
              <a:rPr lang="hu-HU" dirty="0"/>
              <a:t>a saját nevében 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jogokat </a:t>
            </a:r>
            <a:r>
              <a:rPr lang="hu-HU" dirty="0"/>
              <a:t>szerezhet 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és </a:t>
            </a:r>
          </a:p>
          <a:p>
            <a:pPr marL="0" indent="0" algn="ctr">
              <a:buNone/>
            </a:pPr>
            <a:r>
              <a:rPr lang="hu-HU" dirty="0" smtClean="0"/>
              <a:t>kötelezettségeket </a:t>
            </a:r>
            <a:r>
              <a:rPr lang="hu-HU" dirty="0"/>
              <a:t>vállalhat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smtClean="0"/>
              <a:t>Pl. : RT, Kft, Alapítvány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3977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 smtClean="0"/>
              <a:t>Saleilles</a:t>
            </a:r>
            <a:r>
              <a:rPr lang="hu-HU" b="1" dirty="0" smtClean="0"/>
              <a:t>, </a:t>
            </a:r>
            <a:r>
              <a:rPr lang="hu-HU" dirty="0" smtClean="0"/>
              <a:t>Raymond </a:t>
            </a:r>
            <a:br>
              <a:rPr lang="hu-HU" dirty="0" smtClean="0"/>
            </a:br>
            <a:r>
              <a:rPr lang="hu-HU" dirty="0" smtClean="0"/>
              <a:t>(1855-1912, francia jogtudós, ügyvéd)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„A jogi személyek elméletének problémája olyan kérdés, amely már régóta kétségbe ejti a jogászokat.”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17032"/>
            <a:ext cx="216024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10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Modern kor előtt</a:t>
            </a:r>
          </a:p>
          <a:p>
            <a:r>
              <a:rPr lang="hu-HU" dirty="0" smtClean="0"/>
              <a:t>az ember </a:t>
            </a:r>
            <a:r>
              <a:rPr lang="hu-HU" b="1" u="sng" dirty="0" smtClean="0"/>
              <a:t>közösségekhez </a:t>
            </a:r>
            <a:r>
              <a:rPr lang="hu-HU" dirty="0" smtClean="0"/>
              <a:t>van kötve</a:t>
            </a:r>
          </a:p>
          <a:p>
            <a:pPr marL="0" indent="0">
              <a:buNone/>
            </a:pPr>
            <a:r>
              <a:rPr lang="hu-HU" dirty="0" smtClean="0"/>
              <a:t>- vérségi, rokoni alapon</a:t>
            </a:r>
          </a:p>
          <a:p>
            <a:pPr marL="0" indent="0">
              <a:buNone/>
            </a:pPr>
            <a:r>
              <a:rPr lang="hu-HU" dirty="0" smtClean="0"/>
              <a:t>(kis-, nagycsalád, törzs, nemzetség, ág ↗apai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                              ↘anyai)</a:t>
            </a:r>
          </a:p>
          <a:p>
            <a:pPr marL="0" indent="0">
              <a:buNone/>
            </a:pPr>
            <a:r>
              <a:rPr lang="hu-HU" dirty="0" smtClean="0"/>
              <a:t>- nem vérségi alapon: hűbéri viszonyban,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földesúr „családja”</a:t>
            </a:r>
          </a:p>
          <a:p>
            <a:pPr>
              <a:buFontTx/>
              <a:buChar char="-"/>
            </a:pPr>
            <a:r>
              <a:rPr lang="hu-HU" dirty="0"/>
              <a:t>v</a:t>
            </a:r>
            <a:r>
              <a:rPr lang="hu-HU" dirty="0" smtClean="0"/>
              <a:t>agyoni, politikai, foglalkozási közösségek </a:t>
            </a:r>
          </a:p>
          <a:p>
            <a:pPr marL="0" indent="0">
              <a:buNone/>
            </a:pPr>
            <a:r>
              <a:rPr lang="hu-HU" dirty="0" smtClean="0"/>
              <a:t>Modern kor után</a:t>
            </a:r>
          </a:p>
          <a:p>
            <a:r>
              <a:rPr lang="hu-HU" dirty="0" smtClean="0"/>
              <a:t>Individuális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8232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694</TotalTime>
  <Words>1525</Words>
  <Application>Microsoft Office PowerPoint</Application>
  <PresentationFormat>Diavetítés a képernyőre (4:3 oldalarány)</PresentationFormat>
  <Paragraphs>242</Paragraphs>
  <Slides>38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38</vt:i4>
      </vt:variant>
    </vt:vector>
  </HeadingPairs>
  <TitlesOfParts>
    <vt:vector size="43" baseType="lpstr">
      <vt:lpstr>Arial</vt:lpstr>
      <vt:lpstr>Century Gothic</vt:lpstr>
      <vt:lpstr>Wingdings</vt:lpstr>
      <vt:lpstr>Wingdings 3</vt:lpstr>
      <vt:lpstr>Szálak</vt:lpstr>
      <vt:lpstr>Magánjog  </vt:lpstr>
      <vt:lpstr>Definíció</vt:lpstr>
      <vt:lpstr>PowerPoint-bemutató</vt:lpstr>
      <vt:lpstr>PowerPoint-bemutató</vt:lpstr>
      <vt:lpstr>PowerPoint-bemutató</vt:lpstr>
      <vt:lpstr>PowerPoint-bemutató</vt:lpstr>
      <vt:lpstr>Személy</vt:lpstr>
      <vt:lpstr>Saleilles, Raymond  (1855-1912, francia jogtudós, ügyvéd)</vt:lpstr>
      <vt:lpstr> </vt:lpstr>
      <vt:lpstr>PowerPoint-bemutató</vt:lpstr>
      <vt:lpstr>PowerPoint-bemutató</vt:lpstr>
      <vt:lpstr>PowerPoint-bemutató</vt:lpstr>
      <vt:lpstr>A férfi</vt:lpstr>
      <vt:lpstr>PowerPoint-bemutató</vt:lpstr>
      <vt:lpstr>Házasság</vt:lpstr>
      <vt:lpstr>PowerPoint-bemutató</vt:lpstr>
      <vt:lpstr>PowerPoint-bemutató</vt:lpstr>
      <vt:lpstr>PowerPoint-bemutató</vt:lpstr>
      <vt:lpstr>Abszolutizmus</vt:lpstr>
      <vt:lpstr>PowerPoint-bemutató</vt:lpstr>
      <vt:lpstr>Házassági akadályok</vt:lpstr>
      <vt:lpstr>Érvénytelenítő okok</vt:lpstr>
      <vt:lpstr>Házasság megszűnése</vt:lpstr>
      <vt:lpstr>PowerPoint-bemutató</vt:lpstr>
      <vt:lpstr>A gyermek</vt:lpstr>
      <vt:lpstr>PowerPoint-bemutató</vt:lpstr>
      <vt:lpstr>Gyámság</vt:lpstr>
      <vt:lpstr>Dologi jog</vt:lpstr>
      <vt:lpstr>PowerPoint-bemutató</vt:lpstr>
      <vt:lpstr>Tulajdonjog = legfőbb hatalom a dolog felett</vt:lpstr>
      <vt:lpstr>PowerPoint-bemutató</vt:lpstr>
      <vt:lpstr>Birtok</vt:lpstr>
      <vt:lpstr>Kötelmi jog =                 szerződések joga</vt:lpstr>
      <vt:lpstr> </vt:lpstr>
      <vt:lpstr>Öröklés</vt:lpstr>
      <vt:lpstr>Női különjogok 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Magánjog</dc:title>
  <dc:creator>PPKE</dc:creator>
  <cp:lastModifiedBy>Körmendy Renáta</cp:lastModifiedBy>
  <cp:revision>56</cp:revision>
  <dcterms:created xsi:type="dcterms:W3CDTF">2016-11-10T19:51:14Z</dcterms:created>
  <dcterms:modified xsi:type="dcterms:W3CDTF">2021-11-11T08:20:08Z</dcterms:modified>
</cp:coreProperties>
</file>