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0" r:id="rId4"/>
    <p:sldId id="257" r:id="rId5"/>
    <p:sldId id="258" r:id="rId6"/>
    <p:sldId id="259" r:id="rId7"/>
    <p:sldId id="278" r:id="rId8"/>
    <p:sldId id="279" r:id="rId9"/>
    <p:sldId id="260" r:id="rId10"/>
    <p:sldId id="261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63" r:id="rId19"/>
    <p:sldId id="264" r:id="rId20"/>
    <p:sldId id="273" r:id="rId21"/>
    <p:sldId id="274" r:id="rId22"/>
    <p:sldId id="276" r:id="rId23"/>
    <p:sldId id="277" r:id="rId24"/>
    <p:sldId id="275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7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48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68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95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81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8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104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5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30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075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275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FF05-7A74-41DB-B284-5D2E46AD7D1E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E79B-9699-4E2E-AECB-68CE2DCEBC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38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Modern büntetőjog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8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Edward </a:t>
            </a:r>
            <a:r>
              <a:rPr lang="hu-HU" dirty="0" err="1" smtClean="0"/>
              <a:t>Livingston-féle</a:t>
            </a:r>
            <a:r>
              <a:rPr lang="hu-HU" dirty="0" smtClean="0"/>
              <a:t>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1820. megbízás, 1826. beterjesztés</a:t>
            </a:r>
          </a:p>
          <a:p>
            <a:r>
              <a:rPr lang="hu-HU" dirty="0" smtClean="0"/>
              <a:t>4 rész: - bűntettek, büntetések,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- eljárásjog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- bizonyítás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- börtönügyi javaslat</a:t>
            </a:r>
          </a:p>
          <a:p>
            <a:r>
              <a:rPr lang="hu-HU" dirty="0" smtClean="0"/>
              <a:t>Ne legyen bírói jogalkotás (</a:t>
            </a:r>
            <a:r>
              <a:rPr lang="hu-HU" dirty="0" err="1" smtClean="0"/>
              <a:t>Bentham</a:t>
            </a:r>
            <a:r>
              <a:rPr lang="hu-HU" dirty="0" smtClean="0"/>
              <a:t> ellen), csak törvény alapján</a:t>
            </a:r>
          </a:p>
          <a:p>
            <a:r>
              <a:rPr lang="hu-HU" dirty="0" smtClean="0"/>
              <a:t>Halálbüntetés nincs (</a:t>
            </a:r>
            <a:r>
              <a:rPr lang="hu-HU" dirty="0" err="1" smtClean="0"/>
              <a:t>Pennsylvániában</a:t>
            </a:r>
            <a:r>
              <a:rPr lang="hu-HU" dirty="0" smtClean="0"/>
              <a:t> 1794 óta nincs)</a:t>
            </a:r>
          </a:p>
          <a:p>
            <a:r>
              <a:rPr lang="hu-HU" dirty="0" smtClean="0"/>
              <a:t>Bűncselekmény oka: szegénység, tétlenség</a:t>
            </a:r>
          </a:p>
          <a:p>
            <a:r>
              <a:rPr lang="hu-HU" dirty="0" smtClean="0"/>
              <a:t>Börtönben: foglalkoztatás, rendes ruha, étkezés,</a:t>
            </a:r>
          </a:p>
          <a:p>
            <a:r>
              <a:rPr lang="hu-HU" dirty="0" smtClean="0"/>
              <a:t>Börtönőrök képzése</a:t>
            </a:r>
          </a:p>
          <a:p>
            <a:r>
              <a:rPr lang="hu-HU" dirty="0" smtClean="0"/>
              <a:t>Cél: elrettentés, de a társadalomba visszavezetés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88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Olasz büntetőeljárási kódex</a:t>
            </a:r>
            <a:br>
              <a:rPr lang="hu-HU" dirty="0" smtClean="0"/>
            </a:br>
            <a:r>
              <a:rPr lang="hu-HU" dirty="0" smtClean="0"/>
              <a:t>(1865)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Előzmény: Szárd Királyság/1859 </a:t>
            </a:r>
          </a:p>
          <a:p>
            <a:r>
              <a:rPr lang="hu-HU" dirty="0" smtClean="0"/>
              <a:t>Perek gyorsabb elintézése</a:t>
            </a:r>
          </a:p>
          <a:p>
            <a:r>
              <a:rPr lang="hu-HU" dirty="0" smtClean="0"/>
              <a:t>Ok: gyors felderítés, ártatlanok nagyobb védelme, olcsóbb</a:t>
            </a:r>
          </a:p>
          <a:p>
            <a:r>
              <a:rPr lang="hu-HU" dirty="0" smtClean="0"/>
              <a:t>Kisebb súlyú </a:t>
            </a:r>
            <a:r>
              <a:rPr lang="hu-HU" dirty="0" err="1" smtClean="0"/>
              <a:t>bcs</a:t>
            </a:r>
            <a:r>
              <a:rPr lang="hu-HU" dirty="0" smtClean="0"/>
              <a:t>. – tettenérés – esetén  azonnali ítélet</a:t>
            </a:r>
          </a:p>
          <a:p>
            <a:r>
              <a:rPr lang="hu-HU" dirty="0" smtClean="0"/>
              <a:t>Járásbíró hatáskörének növelése: előzetes vizsgálatok körének bővítése, jelentés 15 napon belül az illetékes büntetőbíróságokhoz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4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Ideiglenes szabadlábra helyezés</a:t>
            </a:r>
          </a:p>
          <a:p>
            <a:pPr>
              <a:buFontTx/>
              <a:buChar char="-"/>
            </a:pPr>
            <a:r>
              <a:rPr lang="hu-HU" dirty="0"/>
              <a:t>Kérelem benyújtása: a bíróság </a:t>
            </a:r>
            <a:r>
              <a:rPr lang="hu-HU" b="1" dirty="0"/>
              <a:t>irodavezető</a:t>
            </a:r>
            <a:r>
              <a:rPr lang="hu-HU" dirty="0"/>
              <a:t>jéhez</a:t>
            </a:r>
          </a:p>
          <a:p>
            <a:pPr>
              <a:buFontTx/>
              <a:buChar char="-"/>
            </a:pPr>
            <a:r>
              <a:rPr lang="hu-HU" dirty="0"/>
              <a:t>továbbítja az </a:t>
            </a:r>
            <a:r>
              <a:rPr lang="hu-HU" b="1" dirty="0"/>
              <a:t>ügyész</a:t>
            </a:r>
            <a:r>
              <a:rPr lang="hu-HU" dirty="0"/>
              <a:t>hez - javaslatot tesz + kaucióra is</a:t>
            </a:r>
          </a:p>
          <a:p>
            <a:pPr>
              <a:buFontTx/>
              <a:buChar char="-"/>
            </a:pPr>
            <a:r>
              <a:rPr lang="hu-HU" b="1" dirty="0"/>
              <a:t>törvényszéki tanács </a:t>
            </a:r>
            <a:r>
              <a:rPr lang="hu-HU" dirty="0"/>
              <a:t>dönt – ellene fellebbezhet a kérelmező és az ügyész </a:t>
            </a:r>
            <a:r>
              <a:rPr lang="hu-HU" dirty="0" smtClean="0"/>
              <a:t>is</a:t>
            </a:r>
          </a:p>
          <a:p>
            <a:pPr>
              <a:buFontTx/>
              <a:buChar char="-"/>
            </a:pPr>
            <a:r>
              <a:rPr lang="hu-HU" dirty="0" smtClean="0"/>
              <a:t>Ha igen: kaució befizetése + kihallgatás, szembesítés után</a:t>
            </a:r>
          </a:p>
          <a:p>
            <a:pPr>
              <a:buFontTx/>
              <a:buChar char="-"/>
            </a:pPr>
            <a:r>
              <a:rPr lang="hu-HU" dirty="0" smtClean="0"/>
              <a:t>Kaució visszajár, ha nincs pénzbüntetés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• Kizárt az ideiglenes szabadlábra helyezés:</a:t>
            </a:r>
          </a:p>
          <a:p>
            <a:pPr>
              <a:buFontTx/>
              <a:buChar char="-"/>
            </a:pPr>
            <a:r>
              <a:rPr lang="hu-HU" dirty="0"/>
              <a:t>Ha a </a:t>
            </a:r>
            <a:r>
              <a:rPr lang="hu-HU" dirty="0" err="1"/>
              <a:t>bcs</a:t>
            </a:r>
            <a:r>
              <a:rPr lang="hu-HU" dirty="0"/>
              <a:t>. szankciója = életfogytig tartó börtön/fegyház</a:t>
            </a:r>
          </a:p>
          <a:p>
            <a:pPr>
              <a:buFontTx/>
              <a:buChar char="-"/>
            </a:pPr>
            <a:r>
              <a:rPr lang="hu-HU" dirty="0"/>
              <a:t>csavargó, dologkerülő, kéregető</a:t>
            </a:r>
          </a:p>
          <a:p>
            <a:pPr>
              <a:buFontTx/>
              <a:buChar char="-"/>
            </a:pPr>
            <a:r>
              <a:rPr lang="hu-HU" dirty="0"/>
              <a:t>Rendőri felügyelet alá helyezettek</a:t>
            </a:r>
          </a:p>
          <a:p>
            <a:pPr>
              <a:buFontTx/>
              <a:buChar char="-"/>
            </a:pPr>
            <a:r>
              <a:rPr lang="hu-HU" dirty="0"/>
              <a:t>Államellenes </a:t>
            </a:r>
            <a:r>
              <a:rPr lang="hu-HU" dirty="0" err="1"/>
              <a:t>bcs</a:t>
            </a:r>
            <a:r>
              <a:rPr lang="hu-HU" dirty="0"/>
              <a:t>.</a:t>
            </a:r>
          </a:p>
          <a:p>
            <a:pPr>
              <a:buFontTx/>
              <a:buChar char="-"/>
            </a:pPr>
            <a:r>
              <a:rPr lang="hu-HU" dirty="0"/>
              <a:t>Visszaesők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77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•tárgyalás szóbeli  </a:t>
            </a:r>
          </a:p>
          <a:p>
            <a:pPr marL="0" indent="0">
              <a:buNone/>
            </a:pPr>
            <a:r>
              <a:rPr lang="hu-HU" dirty="0" smtClean="0"/>
              <a:t>• ítélethirdetés: tárgyalás befejezése napján (korábban: másnap indoklással)</a:t>
            </a:r>
          </a:p>
          <a:p>
            <a:pPr marL="0" indent="0">
              <a:buNone/>
            </a:pPr>
            <a:r>
              <a:rPr lang="hu-HU" dirty="0" smtClean="0"/>
              <a:t>• fellebbezés „ésszerű korlátok között”</a:t>
            </a:r>
          </a:p>
          <a:p>
            <a:pPr marL="0" indent="0">
              <a:buNone/>
            </a:pPr>
            <a:r>
              <a:rPr lang="hu-HU" dirty="0" smtClean="0"/>
              <a:t>• zsűri-bíróságok: </a:t>
            </a:r>
          </a:p>
          <a:p>
            <a:pPr>
              <a:buFontTx/>
              <a:buChar char="-"/>
            </a:pPr>
            <a:r>
              <a:rPr lang="hu-HU" dirty="0" smtClean="0"/>
              <a:t>Szokásos feltételek /állampolgárság, politikai, polgári jogok birtoklása, 25 éves, stb./</a:t>
            </a:r>
          </a:p>
          <a:p>
            <a:pPr>
              <a:buFontTx/>
              <a:buChar char="-"/>
            </a:pPr>
            <a:r>
              <a:rPr lang="hu-HU" dirty="0" smtClean="0"/>
              <a:t>Kizárt: 65 év felett</a:t>
            </a:r>
          </a:p>
          <a:p>
            <a:pPr>
              <a:buFontTx/>
              <a:buChar char="-"/>
            </a:pPr>
            <a:r>
              <a:rPr lang="hu-HU" dirty="0" smtClean="0"/>
              <a:t>Nincs vagyoni cenzus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0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hu-HU" dirty="0"/>
              <a:t>21 társadalmi </a:t>
            </a:r>
            <a:r>
              <a:rPr lang="hu-HU" dirty="0" smtClean="0"/>
              <a:t>kategória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(jelentkezéssel lehet felkerülni)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pl.: </a:t>
            </a:r>
            <a:r>
              <a:rPr lang="hu-HU" dirty="0" smtClean="0"/>
              <a:t>- községi </a:t>
            </a:r>
            <a:r>
              <a:rPr lang="hu-HU" dirty="0"/>
              <a:t>tanácstagok csak 3000 lakosnál nagyobb községekben,</a:t>
            </a:r>
          </a:p>
          <a:p>
            <a:pPr marL="0" indent="0">
              <a:buNone/>
            </a:pPr>
            <a:r>
              <a:rPr lang="hu-HU" dirty="0" smtClean="0"/>
              <a:t>       - tisztviselők </a:t>
            </a:r>
            <a:r>
              <a:rPr lang="hu-HU" dirty="0"/>
              <a:t>csak bizonyos fizetéssel, vagy </a:t>
            </a:r>
            <a:r>
              <a:rPr lang="hu-HU" dirty="0" smtClean="0"/>
              <a:t>nyugdíjjal,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kizárt: miniszter, pap, katona,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fizikai, szellemi fogyatékos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analfabéta</a:t>
            </a:r>
          </a:p>
          <a:p>
            <a:pPr marL="0" indent="0">
              <a:buNone/>
            </a:pPr>
            <a:r>
              <a:rPr lang="hu-HU" dirty="0" smtClean="0"/>
              <a:t>                      háziszolga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általános feltételek hiánya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orvos felmentést kaphat kérelem alapján</a:t>
            </a:r>
          </a:p>
          <a:p>
            <a:pPr>
              <a:buFontTx/>
              <a:buChar char="-"/>
            </a:pPr>
            <a:r>
              <a:rPr lang="hu-HU" dirty="0" smtClean="0"/>
              <a:t>Megyei bíróság/prefektusi tanács felülbírál + törölhet neveket</a:t>
            </a:r>
          </a:p>
          <a:p>
            <a:pPr>
              <a:buFontTx/>
              <a:buChar char="-"/>
            </a:pPr>
            <a:r>
              <a:rPr lang="hu-HU" dirty="0" smtClean="0"/>
              <a:t>Kerületi listák, területenként változó számmal (min. 200 – Nápoly 1000)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8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Esküdtbíróság összeállítása:</a:t>
            </a:r>
          </a:p>
          <a:p>
            <a:pPr marL="0" indent="0">
              <a:buNone/>
            </a:pPr>
            <a:r>
              <a:rPr lang="hu-HU" dirty="0" smtClean="0"/>
              <a:t>- Tárgyalás előtt 2 héttel a bíróság elnöke kiválaszt 30 rendes + 10 póttagot</a:t>
            </a:r>
          </a:p>
          <a:p>
            <a:pPr>
              <a:buFontTx/>
              <a:buChar char="-"/>
            </a:pPr>
            <a:r>
              <a:rPr lang="hu-HU" dirty="0" smtClean="0"/>
              <a:t>Vád + védelem ebből választ 12 rendes + 2 póttagot</a:t>
            </a:r>
          </a:p>
          <a:p>
            <a:pPr>
              <a:buFontTx/>
              <a:buChar char="-"/>
            </a:pPr>
            <a:r>
              <a:rPr lang="hu-HU" dirty="0" smtClean="0"/>
              <a:t>8 jelöltet indoklás nélkül elutasíthatnak</a:t>
            </a:r>
          </a:p>
        </p:txBody>
      </p:sp>
    </p:spTree>
    <p:extLst>
      <p:ext uri="{BB962C8B-B14F-4D97-AF65-F5344CB8AC3E}">
        <p14:creationId xmlns:p14="http://schemas.microsoft.com/office/powerpoint/2010/main" val="32980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Bűnügyi nyilvántartás</a:t>
            </a:r>
          </a:p>
          <a:p>
            <a:pPr>
              <a:buFontTx/>
              <a:buChar char="-"/>
            </a:pPr>
            <a:r>
              <a:rPr lang="hu-HU" dirty="0" smtClean="0"/>
              <a:t>Minden büntető törvényszék mellett</a:t>
            </a:r>
          </a:p>
          <a:p>
            <a:pPr>
              <a:buFontTx/>
              <a:buChar char="-"/>
            </a:pPr>
            <a:r>
              <a:rPr lang="hu-HU" dirty="0" smtClean="0"/>
              <a:t>Nyilvántartás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az elítélés helyén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születés helyén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központi (igazságügyi minisztérium mellett)</a:t>
            </a:r>
          </a:p>
          <a:p>
            <a:pPr>
              <a:buFontTx/>
              <a:buChar char="-"/>
            </a:pPr>
            <a:r>
              <a:rPr lang="hu-HU" dirty="0" smtClean="0"/>
              <a:t>részletes szabályozás az adatokról, tárolás módjáról, meghaltak esetében megsemmisítik</a:t>
            </a:r>
          </a:p>
          <a:p>
            <a:pPr>
              <a:buFontTx/>
              <a:buChar char="-"/>
            </a:pPr>
            <a:r>
              <a:rPr lang="hu-HU" dirty="0" smtClean="0"/>
              <a:t>2 nyilvántartás (2 név miatt) - az asszonyokról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-  alvilági személyekről</a:t>
            </a:r>
          </a:p>
          <a:p>
            <a:pPr>
              <a:buFontTx/>
              <a:buChar char="-"/>
            </a:pPr>
            <a:r>
              <a:rPr lang="hu-HU" dirty="0" smtClean="0"/>
              <a:t>Kik használják? – hatóságok, indokolt esetben magánszemélyek (ekkor az ügyész dönt)</a:t>
            </a:r>
          </a:p>
          <a:p>
            <a:pPr marL="0" indent="0">
              <a:buNone/>
            </a:pPr>
            <a:r>
              <a:rPr lang="hu-HU" dirty="0" smtClean="0"/>
              <a:t>• Ügyész ellenőriz</a:t>
            </a:r>
          </a:p>
          <a:p>
            <a:pPr marL="0" indent="0">
              <a:buNone/>
            </a:pPr>
            <a:r>
              <a:rPr lang="hu-HU" dirty="0" smtClean="0"/>
              <a:t>• Minta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82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Giuseppe </a:t>
            </a:r>
            <a:r>
              <a:rPr lang="hu-HU" dirty="0" err="1" smtClean="0"/>
              <a:t>Zanardelli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(1826 – 1903)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3063974" cy="3317949"/>
          </a:xfrm>
        </p:spPr>
      </p:pic>
    </p:spTree>
    <p:extLst>
      <p:ext uri="{BB962C8B-B14F-4D97-AF65-F5344CB8AC3E}">
        <p14:creationId xmlns:p14="http://schemas.microsoft.com/office/powerpoint/2010/main" val="37786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Codice</a:t>
            </a:r>
            <a:r>
              <a:rPr lang="hu-HU" dirty="0" smtClean="0"/>
              <a:t> </a:t>
            </a:r>
            <a:r>
              <a:rPr lang="hu-HU" dirty="0" err="1" smtClean="0"/>
              <a:t>Zanardelli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(1890)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Zanardelli</a:t>
            </a:r>
            <a:r>
              <a:rPr lang="hu-HU" dirty="0" smtClean="0"/>
              <a:t> (igazságügy-miniszter)</a:t>
            </a:r>
          </a:p>
          <a:p>
            <a:r>
              <a:rPr lang="hu-HU" dirty="0" smtClean="0"/>
              <a:t>Halálbüntetés nincs, </a:t>
            </a:r>
            <a:r>
              <a:rPr lang="hu-HU" dirty="0" err="1" smtClean="0"/>
              <a:t>max</a:t>
            </a:r>
            <a:r>
              <a:rPr lang="hu-HU" dirty="0" smtClean="0"/>
              <a:t>. életfogytig tartó fegyház</a:t>
            </a:r>
          </a:p>
          <a:p>
            <a:r>
              <a:rPr lang="hu-HU" dirty="0" smtClean="0"/>
              <a:t>Tág szankciók: börtön: 3 nap – 24 év (egyéniesítés)</a:t>
            </a:r>
          </a:p>
          <a:p>
            <a:r>
              <a:rPr lang="hu-HU" dirty="0" smtClean="0"/>
              <a:t>Feltételes ítélet</a:t>
            </a:r>
          </a:p>
          <a:p>
            <a:r>
              <a:rPr lang="hu-HU" dirty="0" smtClean="0"/>
              <a:t>Bírói feddés, dorgálás</a:t>
            </a:r>
          </a:p>
          <a:p>
            <a:r>
              <a:rPr lang="hu-HU" dirty="0" smtClean="0"/>
              <a:t>Fiatalkorú + nő, férfi esetében, ha először: 1 hónapnál rövidebb elzárás/fogház/lakáson szobafogság (nincs kivétel születés alapján)</a:t>
            </a:r>
          </a:p>
          <a:p>
            <a:r>
              <a:rPr lang="hu-HU" dirty="0" smtClean="0"/>
              <a:t>Visszaesés: - általános</a:t>
            </a:r>
          </a:p>
          <a:p>
            <a:pPr marL="0" indent="0">
              <a:buNone/>
            </a:pPr>
            <a:r>
              <a:rPr lang="hu-HU" dirty="0" smtClean="0"/>
              <a:t>                         - speciális (mindig ugyanazt)</a:t>
            </a:r>
          </a:p>
          <a:p>
            <a:r>
              <a:rPr lang="hu-HU" dirty="0" smtClean="0"/>
              <a:t>Visszaesés esetén súlyosbítás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99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Fiatalkorúak: 3 kategória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- gyermekkorban nem büntethető</a:t>
            </a:r>
          </a:p>
          <a:p>
            <a:pPr marL="0" indent="0">
              <a:buNone/>
            </a:pPr>
            <a:r>
              <a:rPr lang="hu-HU" dirty="0" smtClean="0"/>
              <a:t>              -  bíró mérlegelhet  </a:t>
            </a:r>
          </a:p>
          <a:p>
            <a:r>
              <a:rPr lang="hu-HU" dirty="0" smtClean="0"/>
              <a:t>Fiatalkorúak büntetése</a:t>
            </a:r>
            <a:r>
              <a:rPr lang="hu-HU" smtClean="0"/>
              <a:t>: 2 </a:t>
            </a:r>
            <a:r>
              <a:rPr lang="hu-HU" dirty="0" smtClean="0"/>
              <a:t>– 1/3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3 – 1/6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67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Cesare</a:t>
            </a:r>
            <a:r>
              <a:rPr lang="hu-HU" dirty="0" smtClean="0"/>
              <a:t> </a:t>
            </a:r>
            <a:r>
              <a:rPr lang="hu-HU" dirty="0" err="1" smtClean="0"/>
              <a:t>Beccaria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(1738 – 1794)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904" y="1600200"/>
            <a:ext cx="3738192" cy="4525963"/>
          </a:xfrm>
        </p:spPr>
      </p:pic>
    </p:spTree>
    <p:extLst>
      <p:ext uri="{BB962C8B-B14F-4D97-AF65-F5344CB8AC3E}">
        <p14:creationId xmlns:p14="http://schemas.microsoft.com/office/powerpoint/2010/main" val="10052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Cesare</a:t>
            </a:r>
            <a:r>
              <a:rPr lang="hu-HU" dirty="0" smtClean="0"/>
              <a:t> Lombroso</a:t>
            </a:r>
            <a:br>
              <a:rPr lang="hu-HU" dirty="0" smtClean="0"/>
            </a:br>
            <a:r>
              <a:rPr lang="hu-HU" dirty="0" smtClean="0"/>
              <a:t>(1835 – 1909)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2002631"/>
            <a:ext cx="2794000" cy="3721100"/>
          </a:xfrm>
        </p:spPr>
      </p:pic>
    </p:spTree>
    <p:extLst>
      <p:ext uri="{BB962C8B-B14F-4D97-AF65-F5344CB8AC3E}">
        <p14:creationId xmlns:p14="http://schemas.microsoft.com/office/powerpoint/2010/main" val="42120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Kriminál-antropológiai</a:t>
            </a:r>
            <a:r>
              <a:rPr lang="hu-HU" dirty="0" smtClean="0"/>
              <a:t> iskola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 smtClean="0"/>
              <a:t>Orvos</a:t>
            </a:r>
          </a:p>
          <a:p>
            <a:pPr lvl="0"/>
            <a:r>
              <a:rPr lang="hu-HU" dirty="0" smtClean="0"/>
              <a:t>(1876)  „A bűnöző ember”:    A </a:t>
            </a:r>
            <a:r>
              <a:rPr lang="hu-HU" dirty="0"/>
              <a:t>bűnelkövetők túlnyomó többsége születésétől arra </a:t>
            </a:r>
            <a:r>
              <a:rPr lang="hu-HU" dirty="0" smtClean="0"/>
              <a:t>van rendeltetve</a:t>
            </a:r>
            <a:r>
              <a:rPr lang="hu-HU" dirty="0"/>
              <a:t>, hogy bűnözővé váljék. Ezek a lelki rendellenességek részben </a:t>
            </a:r>
            <a:r>
              <a:rPr lang="hu-HU" dirty="0" smtClean="0"/>
              <a:t>degeneráció, részben </a:t>
            </a:r>
            <a:r>
              <a:rPr lang="hu-HU" dirty="0"/>
              <a:t>atavizmus - (a fejlődés korábbi, primitívebb szakaszára való </a:t>
            </a:r>
            <a:r>
              <a:rPr lang="hu-HU" dirty="0" smtClean="0"/>
              <a:t>visszaütés) következményei</a:t>
            </a:r>
            <a:r>
              <a:rPr lang="hu-HU" dirty="0"/>
              <a:t>, </a:t>
            </a:r>
            <a:r>
              <a:rPr lang="hu-HU" dirty="0" smtClean="0"/>
              <a:t>és </a:t>
            </a:r>
            <a:r>
              <a:rPr lang="hu-HU" dirty="0"/>
              <a:t>testi jegyek révén felismerhetők. </a:t>
            </a:r>
            <a:endParaRPr lang="hu-HU" dirty="0" smtClean="0"/>
          </a:p>
          <a:p>
            <a:pPr lvl="0"/>
            <a:r>
              <a:rPr lang="hu-HU" dirty="0" smtClean="0"/>
              <a:t>kapcsolat </a:t>
            </a:r>
            <a:r>
              <a:rPr lang="hu-HU" dirty="0"/>
              <a:t>az </a:t>
            </a:r>
            <a:r>
              <a:rPr lang="hu-HU" dirty="0" smtClean="0"/>
              <a:t>egyes "stigmák</a:t>
            </a:r>
            <a:r>
              <a:rPr lang="hu-HU" dirty="0"/>
              <a:t>" és az egyes bűncselekményfajták között, </a:t>
            </a:r>
            <a:endParaRPr lang="hu-HU" dirty="0" smtClean="0"/>
          </a:p>
          <a:p>
            <a:pPr lvl="0">
              <a:buFontTx/>
              <a:buChar char="-"/>
            </a:pPr>
            <a:r>
              <a:rPr lang="hu-HU" dirty="0" smtClean="0"/>
              <a:t>pl.  </a:t>
            </a:r>
            <a:r>
              <a:rPr lang="hu-HU" dirty="0"/>
              <a:t>a </a:t>
            </a:r>
            <a:r>
              <a:rPr lang="hu-HU" dirty="0" smtClean="0"/>
              <a:t>gyilkos: </a:t>
            </a:r>
            <a:r>
              <a:rPr lang="hu-HU" dirty="0"/>
              <a:t>szűk koponya </a:t>
            </a:r>
            <a:r>
              <a:rPr lang="hu-HU" dirty="0" err="1" smtClean="0"/>
              <a:t>ésdomború</a:t>
            </a:r>
            <a:r>
              <a:rPr lang="hu-HU" dirty="0" smtClean="0"/>
              <a:t> </a:t>
            </a:r>
            <a:r>
              <a:rPr lang="hu-HU" dirty="0"/>
              <a:t>pofacsont, </a:t>
            </a:r>
            <a:endParaRPr lang="hu-HU" dirty="0" smtClean="0"/>
          </a:p>
          <a:p>
            <a:pPr lvl="0">
              <a:buFontTx/>
              <a:buChar char="-"/>
            </a:pPr>
            <a:r>
              <a:rPr lang="hu-HU" dirty="0" smtClean="0"/>
              <a:t>a tolvajok: sűrű </a:t>
            </a:r>
            <a:r>
              <a:rPr lang="hu-HU" dirty="0"/>
              <a:t>szemöldök és kicsi nyugtalan szemek, alacsony homlok</a:t>
            </a:r>
          </a:p>
          <a:p>
            <a:pPr marL="0" lv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7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4464496" cy="4608512"/>
          </a:xfrm>
        </p:spPr>
      </p:pic>
    </p:spTree>
    <p:extLst>
      <p:ext uri="{BB962C8B-B14F-4D97-AF65-F5344CB8AC3E}">
        <p14:creationId xmlns:p14="http://schemas.microsoft.com/office/powerpoint/2010/main" val="35654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04864"/>
            <a:ext cx="4176464" cy="3312368"/>
          </a:xfrm>
        </p:spPr>
      </p:pic>
    </p:spTree>
    <p:extLst>
      <p:ext uri="{BB962C8B-B14F-4D97-AF65-F5344CB8AC3E}">
        <p14:creationId xmlns:p14="http://schemas.microsoft.com/office/powerpoint/2010/main" val="36450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Stigma </a:t>
            </a:r>
            <a:r>
              <a:rPr lang="hu-HU" dirty="0"/>
              <a:t>tan</a:t>
            </a:r>
          </a:p>
          <a:p>
            <a:pPr lvl="0"/>
            <a:r>
              <a:rPr lang="hu-HU" dirty="0"/>
              <a:t>A bűnözési hajlam (atavisztikus hajlam) </a:t>
            </a:r>
            <a:r>
              <a:rPr lang="hu-HU" dirty="0" smtClean="0"/>
              <a:t>öröklődik</a:t>
            </a:r>
          </a:p>
          <a:p>
            <a:r>
              <a:rPr lang="hu-HU" dirty="0"/>
              <a:t>született bűnözők </a:t>
            </a:r>
            <a:r>
              <a:rPr lang="hu-HU" dirty="0" smtClean="0"/>
              <a:t> (halálbüntetés)</a:t>
            </a:r>
          </a:p>
          <a:p>
            <a:r>
              <a:rPr lang="hu-HU" dirty="0" smtClean="0"/>
              <a:t>elmebeteg bűnözők</a:t>
            </a:r>
          </a:p>
          <a:p>
            <a:r>
              <a:rPr lang="hu-HU" dirty="0" smtClean="0"/>
              <a:t>bűnözésre hajlamosak</a:t>
            </a:r>
          </a:p>
          <a:p>
            <a:r>
              <a:rPr lang="hu-HU" dirty="0" smtClean="0"/>
              <a:t>Nagy hatás</a:t>
            </a:r>
            <a:endParaRPr lang="hu-HU" dirty="0"/>
          </a:p>
          <a:p>
            <a:pPr lvl="0"/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61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Beccaria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Jogász és közgazdász</a:t>
            </a:r>
          </a:p>
          <a:p>
            <a:r>
              <a:rPr lang="hu-HU" dirty="0" smtClean="0"/>
              <a:t>Dei </a:t>
            </a:r>
            <a:r>
              <a:rPr lang="hu-HU" dirty="0" err="1"/>
              <a:t>delitti</a:t>
            </a:r>
            <a:r>
              <a:rPr lang="hu-HU" dirty="0"/>
              <a:t> e </a:t>
            </a:r>
            <a:r>
              <a:rPr lang="hu-HU" dirty="0" err="1"/>
              <a:t>delle</a:t>
            </a:r>
            <a:r>
              <a:rPr lang="hu-HU" dirty="0"/>
              <a:t> </a:t>
            </a:r>
            <a:r>
              <a:rPr lang="hu-HU" dirty="0" err="1"/>
              <a:t>pene</a:t>
            </a:r>
            <a:r>
              <a:rPr lang="hu-HU" dirty="0"/>
              <a:t> </a:t>
            </a:r>
            <a:r>
              <a:rPr lang="hu-HU" dirty="0" smtClean="0"/>
              <a:t>  1764  (A </a:t>
            </a:r>
            <a:r>
              <a:rPr lang="hu-HU" dirty="0"/>
              <a:t>bűnökről és </a:t>
            </a:r>
            <a:r>
              <a:rPr lang="hu-HU" dirty="0" smtClean="0"/>
              <a:t>büntetésekről)</a:t>
            </a:r>
          </a:p>
          <a:p>
            <a:r>
              <a:rPr lang="hu-HU" dirty="0" smtClean="0"/>
              <a:t>Előzmény: Calais – család tragédiája</a:t>
            </a:r>
          </a:p>
          <a:p>
            <a:r>
              <a:rPr lang="hu-HU" dirty="0" smtClean="0"/>
              <a:t>Halálbüntetés ellen</a:t>
            </a:r>
          </a:p>
          <a:p>
            <a:r>
              <a:rPr lang="hu-HU" smtClean="0"/>
              <a:t>Arányosság elve</a:t>
            </a:r>
            <a:endParaRPr lang="hu-HU" dirty="0" smtClean="0"/>
          </a:p>
          <a:p>
            <a:r>
              <a:rPr lang="hu-HU" dirty="0" smtClean="0"/>
              <a:t>Tortúra ellen</a:t>
            </a:r>
          </a:p>
          <a:p>
            <a:r>
              <a:rPr lang="hu-HU" dirty="0" smtClean="0"/>
              <a:t>Törvények homályossága</a:t>
            </a:r>
          </a:p>
          <a:p>
            <a:r>
              <a:rPr lang="hu-HU" dirty="0" smtClean="0"/>
              <a:t>Óriási hatás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60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Modern kori alapelvek</a:t>
            </a:r>
            <a:br>
              <a:rPr lang="hu-HU" dirty="0" smtClean="0"/>
            </a:br>
            <a:r>
              <a:rPr lang="hu-HU" dirty="0" smtClean="0"/>
              <a:t>(ismétlés)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Jogegyenlőség</a:t>
            </a:r>
          </a:p>
          <a:p>
            <a:r>
              <a:rPr lang="hu-HU" dirty="0" smtClean="0"/>
              <a:t>Ártatlanság vélelme</a:t>
            </a:r>
          </a:p>
          <a:p>
            <a:r>
              <a:rPr lang="hu-HU" dirty="0" err="1" smtClean="0"/>
              <a:t>Nullum</a:t>
            </a:r>
            <a:r>
              <a:rPr lang="hu-HU" dirty="0" smtClean="0"/>
              <a:t> </a:t>
            </a:r>
            <a:r>
              <a:rPr lang="hu-HU" dirty="0" err="1" smtClean="0"/>
              <a:t>crimen</a:t>
            </a:r>
            <a:r>
              <a:rPr lang="hu-HU" dirty="0" smtClean="0"/>
              <a:t> sine lege</a:t>
            </a:r>
          </a:p>
          <a:p>
            <a:r>
              <a:rPr lang="hu-HU" dirty="0" smtClean="0"/>
              <a:t>Nulla </a:t>
            </a:r>
            <a:r>
              <a:rPr lang="hu-HU" dirty="0" err="1" smtClean="0"/>
              <a:t>poena</a:t>
            </a:r>
            <a:r>
              <a:rPr lang="hu-HU" dirty="0" smtClean="0"/>
              <a:t> sine lege</a:t>
            </a:r>
          </a:p>
          <a:p>
            <a:r>
              <a:rPr lang="hu-HU" dirty="0" smtClean="0"/>
              <a:t>Visszaható hatály tilalma (Deklaráció!!!)</a:t>
            </a:r>
          </a:p>
          <a:p>
            <a:r>
              <a:rPr lang="hu-HU" dirty="0" smtClean="0"/>
              <a:t>Analógia alkalmazásának tilalma</a:t>
            </a:r>
          </a:p>
          <a:p>
            <a:r>
              <a:rPr lang="hu-HU" dirty="0" smtClean="0"/>
              <a:t>Arányosság elve /</a:t>
            </a:r>
            <a:r>
              <a:rPr lang="hu-HU" dirty="0" err="1" smtClean="0"/>
              <a:t>trichotómia</a:t>
            </a:r>
            <a:r>
              <a:rPr lang="hu-HU" dirty="0" smtClean="0"/>
              <a:t>/</a:t>
            </a:r>
          </a:p>
          <a:p>
            <a:r>
              <a:rPr lang="hu-HU" dirty="0" smtClean="0"/>
              <a:t>Kétszeres értékelés tilalma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11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Napóleon büntető törvénykönyve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pénal</a:t>
            </a:r>
            <a:r>
              <a:rPr lang="hu-HU" dirty="0" smtClean="0"/>
              <a:t>, 1810)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Részei: 4 könyv</a:t>
            </a:r>
          </a:p>
          <a:p>
            <a:r>
              <a:rPr lang="hu-HU" dirty="0" smtClean="0"/>
              <a:t>Bevezetés + 1. és 2. könyv = elvi kérdések</a:t>
            </a:r>
          </a:p>
          <a:p>
            <a:pPr>
              <a:buFontTx/>
              <a:buChar char="-"/>
            </a:pPr>
            <a:r>
              <a:rPr lang="hu-HU" dirty="0" smtClean="0"/>
              <a:t>Bűncselekmények osztályozása</a:t>
            </a:r>
          </a:p>
          <a:p>
            <a:pPr>
              <a:buFontTx/>
              <a:buChar char="-"/>
            </a:pPr>
            <a:r>
              <a:rPr lang="hu-HU" dirty="0" smtClean="0"/>
              <a:t>Kísérlet</a:t>
            </a:r>
          </a:p>
          <a:p>
            <a:pPr>
              <a:buFontTx/>
              <a:buChar char="-"/>
            </a:pPr>
            <a:r>
              <a:rPr lang="hu-HU" dirty="0" smtClean="0"/>
              <a:t>Törvénykönyv hatálya</a:t>
            </a:r>
          </a:p>
          <a:p>
            <a:pPr>
              <a:buFontTx/>
              <a:buChar char="-"/>
            </a:pPr>
            <a:r>
              <a:rPr lang="hu-HU" dirty="0" smtClean="0"/>
              <a:t>Büntetések nemei</a:t>
            </a:r>
          </a:p>
          <a:p>
            <a:pPr>
              <a:buFontTx/>
              <a:buChar char="-"/>
            </a:pPr>
            <a:r>
              <a:rPr lang="hu-HU" dirty="0" smtClean="0"/>
              <a:t>Büntetés-végrehajtás módja</a:t>
            </a:r>
          </a:p>
          <a:p>
            <a:pPr>
              <a:buFontTx/>
              <a:buChar char="-"/>
            </a:pPr>
            <a:r>
              <a:rPr lang="hu-HU" dirty="0" smtClean="0"/>
              <a:t>Elítélés következményei</a:t>
            </a:r>
          </a:p>
          <a:p>
            <a:pPr>
              <a:buFontTx/>
              <a:buChar char="-"/>
            </a:pPr>
            <a:r>
              <a:rPr lang="hu-HU" dirty="0" smtClean="0"/>
              <a:t>Visszaesés</a:t>
            </a:r>
          </a:p>
          <a:p>
            <a:pPr>
              <a:buFontTx/>
              <a:buChar char="-"/>
            </a:pPr>
            <a:r>
              <a:rPr lang="hu-HU" dirty="0" smtClean="0"/>
              <a:t>Részesség (felbujtás, bűnsegély, bűnpártolás)</a:t>
            </a:r>
          </a:p>
          <a:p>
            <a:pPr>
              <a:buFontTx/>
              <a:buChar char="-"/>
            </a:pPr>
            <a:r>
              <a:rPr lang="hu-HU" dirty="0" smtClean="0"/>
              <a:t>Büntetést kizáró, és enyhítő körülmények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31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3. könyv = bűntettek és vétségek (definíciók, + büntetések)</a:t>
            </a:r>
          </a:p>
          <a:p>
            <a:r>
              <a:rPr lang="hu-HU" dirty="0" smtClean="0"/>
              <a:t>4. könyv = kihágások</a:t>
            </a:r>
          </a:p>
          <a:p>
            <a:r>
              <a:rPr lang="hu-HU" dirty="0" smtClean="0"/>
              <a:t>Általános rész – Különös rész (összehasonlítás)</a:t>
            </a:r>
          </a:p>
          <a:p>
            <a:r>
              <a:rPr lang="hu-HU" dirty="0" smtClean="0"/>
              <a:t>Büntetések célja: elrettentés + bűnjavítás</a:t>
            </a:r>
          </a:p>
          <a:p>
            <a:r>
              <a:rPr lang="hu-HU" dirty="0" smtClean="0"/>
              <a:t>Bírói mérlegelés</a:t>
            </a:r>
          </a:p>
          <a:p>
            <a:r>
              <a:rPr lang="hu-HU" dirty="0" smtClean="0"/>
              <a:t>Súlyos büntetés a nem csalárdul vagyonbukottak számára is</a:t>
            </a:r>
          </a:p>
          <a:p>
            <a:r>
              <a:rPr lang="hu-HU" dirty="0" smtClean="0"/>
              <a:t>Hamis bukásban vétkes tőzsdeügynökök számára életfogytiglani kényszermunka</a:t>
            </a:r>
          </a:p>
          <a:p>
            <a:r>
              <a:rPr lang="hu-HU" dirty="0" smtClean="0"/>
              <a:t>Akik az árakat a piac ellenére (+/-) eltérítik: </a:t>
            </a:r>
          </a:p>
          <a:p>
            <a:pPr marL="0" indent="0">
              <a:buNone/>
            </a:pPr>
            <a:r>
              <a:rPr lang="hu-HU" dirty="0" smtClean="0"/>
              <a:t>1 hónaptól - 1 évig fogság + 500 – 10 000 Frank büntetés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40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Napóleon büntetőeljárási törvénykönyve (1808)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Bevezetés + 2 könyv</a:t>
            </a:r>
          </a:p>
          <a:p>
            <a:r>
              <a:rPr lang="hu-HU" dirty="0" smtClean="0"/>
              <a:t>Bevezetés: alapelvek (vád, védelem, ítélkezés elkülönítése), bíróságok illetékessége</a:t>
            </a:r>
          </a:p>
          <a:p>
            <a:r>
              <a:rPr lang="hu-HU" b="1" dirty="0" smtClean="0"/>
              <a:t>1. könyv</a:t>
            </a:r>
            <a:r>
              <a:rPr lang="hu-HU" dirty="0" smtClean="0"/>
              <a:t>: vizsgálati szakasz </a:t>
            </a:r>
          </a:p>
          <a:p>
            <a:pPr>
              <a:buFontTx/>
              <a:buChar char="-"/>
            </a:pPr>
            <a:r>
              <a:rPr lang="hu-HU" dirty="0" smtClean="0"/>
              <a:t>bűnügyi rendőrség 1795 óta, </a:t>
            </a:r>
          </a:p>
          <a:p>
            <a:pPr>
              <a:buFontTx/>
              <a:buChar char="-"/>
            </a:pPr>
            <a:r>
              <a:rPr lang="hu-HU" dirty="0" smtClean="0"/>
              <a:t>ügyész és vizsgálóbíró – elkülönítése nem pontos,</a:t>
            </a:r>
          </a:p>
          <a:p>
            <a:pPr>
              <a:buFontTx/>
              <a:buChar char="-"/>
            </a:pPr>
            <a:r>
              <a:rPr lang="hu-HU" dirty="0" smtClean="0"/>
              <a:t> titkos, </a:t>
            </a:r>
          </a:p>
          <a:p>
            <a:pPr>
              <a:buFontTx/>
              <a:buChar char="-"/>
            </a:pPr>
            <a:r>
              <a:rPr lang="hu-HU" dirty="0" smtClean="0"/>
              <a:t>vádemelés/vagy nem</a:t>
            </a:r>
          </a:p>
          <a:p>
            <a:r>
              <a:rPr lang="hu-HU" dirty="0" smtClean="0"/>
              <a:t>Megszűnik a vádesküdtszék, helyette 3 bíróból vádtanács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33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/>
              <a:t>2. könyv</a:t>
            </a:r>
            <a:r>
              <a:rPr lang="hu-HU" dirty="0" smtClean="0"/>
              <a:t>:</a:t>
            </a:r>
          </a:p>
          <a:p>
            <a:r>
              <a:rPr lang="hu-HU" dirty="0" smtClean="0"/>
              <a:t> fórumrendszer:  </a:t>
            </a:r>
          </a:p>
          <a:p>
            <a:pPr marL="0" indent="0">
              <a:buNone/>
            </a:pPr>
            <a:r>
              <a:rPr lang="hu-HU" dirty="0" smtClean="0"/>
              <a:t>- Nyilvános</a:t>
            </a:r>
          </a:p>
          <a:p>
            <a:pPr marL="0" indent="0">
              <a:buNone/>
            </a:pPr>
            <a:r>
              <a:rPr lang="hu-HU" dirty="0" smtClean="0"/>
              <a:t>- Megyei törvényszék: bűntett</a:t>
            </a:r>
          </a:p>
          <a:p>
            <a:pPr marL="0" indent="0">
              <a:buNone/>
            </a:pPr>
            <a:r>
              <a:rPr lang="hu-HU" dirty="0" smtClean="0"/>
              <a:t>- Kerületi bíróság: vétség</a:t>
            </a:r>
          </a:p>
          <a:p>
            <a:pPr marL="0" indent="0">
              <a:buNone/>
            </a:pPr>
            <a:r>
              <a:rPr lang="hu-HU" dirty="0" smtClean="0"/>
              <a:t>- Békebíróság: kihágás</a:t>
            </a:r>
          </a:p>
          <a:p>
            <a:r>
              <a:rPr lang="hu-HU" dirty="0"/>
              <a:t>bíróságok előtti </a:t>
            </a:r>
            <a:r>
              <a:rPr lang="hu-HU" dirty="0" smtClean="0"/>
              <a:t>eljárás</a:t>
            </a:r>
          </a:p>
          <a:p>
            <a:r>
              <a:rPr lang="hu-HU" dirty="0"/>
              <a:t>jogorvoslati </a:t>
            </a:r>
            <a:r>
              <a:rPr lang="hu-HU" dirty="0" smtClean="0"/>
              <a:t>rendszer: rendes és rendkívüli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fellebbezés, semmisségi panasz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bűntett: csak semmisségi panasz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rendkívüli:   </a:t>
            </a:r>
            <a:r>
              <a:rPr lang="hu-HU" dirty="0"/>
              <a:t>perújítás</a:t>
            </a:r>
            <a:endParaRPr lang="hu-HU" dirty="0" smtClean="0"/>
          </a:p>
          <a:p>
            <a:r>
              <a:rPr lang="hu-HU" dirty="0" smtClean="0"/>
              <a:t>rehabilitáció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27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Bajor büntetőtörvénykönyv</a:t>
            </a:r>
            <a:br>
              <a:rPr lang="hu-HU" dirty="0" smtClean="0"/>
            </a:br>
            <a:r>
              <a:rPr lang="hu-HU" dirty="0" smtClean="0"/>
              <a:t>(1813)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Anselm</a:t>
            </a:r>
            <a:r>
              <a:rPr lang="hu-HU" dirty="0" smtClean="0"/>
              <a:t> Feuerbach javaslatára</a:t>
            </a:r>
          </a:p>
          <a:p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pénal</a:t>
            </a:r>
            <a:r>
              <a:rPr lang="hu-HU" dirty="0" smtClean="0"/>
              <a:t> hatása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nullum</a:t>
            </a:r>
            <a:r>
              <a:rPr lang="hu-HU" dirty="0" smtClean="0"/>
              <a:t> </a:t>
            </a:r>
            <a:r>
              <a:rPr lang="hu-HU" dirty="0" err="1" smtClean="0"/>
              <a:t>crimen</a:t>
            </a:r>
            <a:r>
              <a:rPr lang="hu-HU" dirty="0" smtClean="0"/>
              <a:t> sine lege” – visszamenőlegesség tilalma, jogforrási feltétel (szokásjog nem keletkeztethet bűncselekményi tényállást)</a:t>
            </a:r>
          </a:p>
          <a:p>
            <a:r>
              <a:rPr lang="hu-HU" dirty="0" smtClean="0"/>
              <a:t>Cél: generális prevenció, bűncselekménytől való elrettentés</a:t>
            </a:r>
          </a:p>
          <a:p>
            <a:r>
              <a:rPr lang="hu-HU" dirty="0" smtClean="0"/>
              <a:t>Büntetés: cselekmény veszélyességéhez + tettes bűnösségéhez kell szabni, + „nulla </a:t>
            </a:r>
            <a:r>
              <a:rPr lang="hu-HU" dirty="0" err="1" smtClean="0"/>
              <a:t>poena</a:t>
            </a:r>
            <a:r>
              <a:rPr lang="hu-HU" dirty="0" smtClean="0"/>
              <a:t> sine lege”</a:t>
            </a:r>
          </a:p>
          <a:p>
            <a:r>
              <a:rPr lang="hu-HU" dirty="0" smtClean="0"/>
              <a:t>Fenyítés, de egyéb testi büntetést mellőz</a:t>
            </a:r>
          </a:p>
          <a:p>
            <a:r>
              <a:rPr lang="hu-HU" dirty="0" smtClean="0"/>
              <a:t>Halálbüntetés súlyosbítását elveti</a:t>
            </a:r>
          </a:p>
          <a:p>
            <a:r>
              <a:rPr lang="hu-HU" dirty="0" smtClean="0"/>
              <a:t>Nagy hatás német területen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63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979</Words>
  <Application>Microsoft Office PowerPoint</Application>
  <PresentationFormat>Diavetítés a képernyőre (4:3 oldalarány)</PresentationFormat>
  <Paragraphs>173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Office-téma</vt:lpstr>
      <vt:lpstr>Modern büntetőjog</vt:lpstr>
      <vt:lpstr>Cesare Beccaria (1738 – 1794)</vt:lpstr>
      <vt:lpstr>Beccaria</vt:lpstr>
      <vt:lpstr>Modern kori alapelvek (ismétlés)</vt:lpstr>
      <vt:lpstr>Napóleon büntető törvénykönyve (Code pénal, 1810)</vt:lpstr>
      <vt:lpstr>PowerPoint-bemutató</vt:lpstr>
      <vt:lpstr>Napóleon büntetőeljárási törvénykönyve (1808)</vt:lpstr>
      <vt:lpstr>PowerPoint-bemutató</vt:lpstr>
      <vt:lpstr>Bajor büntetőtörvénykönyv (1813)</vt:lpstr>
      <vt:lpstr>Az Edward Livingston-féle tervezet</vt:lpstr>
      <vt:lpstr>Olasz büntetőeljárási kódex (1865)</vt:lpstr>
      <vt:lpstr>PowerPoint-bemutató</vt:lpstr>
      <vt:lpstr>PowerPoint-bemutató</vt:lpstr>
      <vt:lpstr>PowerPoint-bemutató</vt:lpstr>
      <vt:lpstr>PowerPoint-bemutató</vt:lpstr>
      <vt:lpstr>PowerPoint-bemutató</vt:lpstr>
      <vt:lpstr>Giuseppe Zanardelli (1826 – 1903)</vt:lpstr>
      <vt:lpstr>Codice Zanardelli (1890)</vt:lpstr>
      <vt:lpstr>PowerPoint-bemutató</vt:lpstr>
      <vt:lpstr>Cesare Lombroso (1835 – 1909)</vt:lpstr>
      <vt:lpstr>Kriminál-antropológiai iskola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büntetőjog</dc:title>
  <dc:creator>Szigeti Magdolna Dr.</dc:creator>
  <cp:lastModifiedBy>Körmendy Renáta</cp:lastModifiedBy>
  <cp:revision>27</cp:revision>
  <dcterms:created xsi:type="dcterms:W3CDTF">2016-04-20T11:56:59Z</dcterms:created>
  <dcterms:modified xsi:type="dcterms:W3CDTF">2021-03-25T10:25:59Z</dcterms:modified>
</cp:coreProperties>
</file>