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446" r:id="rId2"/>
    <p:sldId id="552" r:id="rId3"/>
    <p:sldId id="551" r:id="rId4"/>
    <p:sldId id="504" r:id="rId5"/>
    <p:sldId id="505" r:id="rId6"/>
    <p:sldId id="506" r:id="rId7"/>
    <p:sldId id="507" r:id="rId8"/>
    <p:sldId id="488" r:id="rId9"/>
    <p:sldId id="307" r:id="rId10"/>
    <p:sldId id="348" r:id="rId11"/>
    <p:sldId id="536" r:id="rId12"/>
    <p:sldId id="509" r:id="rId13"/>
    <p:sldId id="514" r:id="rId14"/>
    <p:sldId id="515" r:id="rId15"/>
    <p:sldId id="537" r:id="rId16"/>
    <p:sldId id="546" r:id="rId17"/>
    <p:sldId id="547" r:id="rId18"/>
    <p:sldId id="548" r:id="rId19"/>
    <p:sldId id="549" r:id="rId20"/>
    <p:sldId id="550" r:id="rId21"/>
    <p:sldId id="553" r:id="rId22"/>
    <p:sldId id="554" r:id="rId23"/>
    <p:sldId id="516" r:id="rId24"/>
    <p:sldId id="523" r:id="rId25"/>
    <p:sldId id="517" r:id="rId26"/>
    <p:sldId id="518" r:id="rId27"/>
    <p:sldId id="519" r:id="rId28"/>
    <p:sldId id="521" r:id="rId29"/>
    <p:sldId id="524" r:id="rId30"/>
    <p:sldId id="525" r:id="rId31"/>
    <p:sldId id="539" r:id="rId32"/>
    <p:sldId id="540" r:id="rId33"/>
    <p:sldId id="541" r:id="rId34"/>
    <p:sldId id="542" r:id="rId35"/>
    <p:sldId id="543" r:id="rId36"/>
    <p:sldId id="544" r:id="rId37"/>
    <p:sldId id="545" r:id="rId38"/>
    <p:sldId id="526" r:id="rId39"/>
    <p:sldId id="528" r:id="rId40"/>
    <p:sldId id="555" r:id="rId41"/>
    <p:sldId id="556" r:id="rId42"/>
    <p:sldId id="527" r:id="rId43"/>
    <p:sldId id="494" r:id="rId44"/>
    <p:sldId id="453" r:id="rId45"/>
    <p:sldId id="423" r:id="rId46"/>
    <p:sldId id="449" r:id="rId47"/>
    <p:sldId id="499" r:id="rId48"/>
    <p:sldId id="481" r:id="rId49"/>
    <p:sldId id="482" r:id="rId50"/>
    <p:sldId id="500" r:id="rId51"/>
    <p:sldId id="483" r:id="rId52"/>
    <p:sldId id="538" r:id="rId53"/>
    <p:sldId id="531" r:id="rId54"/>
    <p:sldId id="532" r:id="rId55"/>
    <p:sldId id="502" r:id="rId56"/>
    <p:sldId id="503" r:id="rId57"/>
    <p:sldId id="485" r:id="rId58"/>
    <p:sldId id="533" r:id="rId59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FD708-8A9A-471A-B8B7-AA1216B1B270}" type="doc">
      <dgm:prSet loTypeId="urn:microsoft.com/office/officeart/2005/8/layout/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5DAA3EC-1332-4746-A7E8-C1014D0EDCE6}">
      <dgm:prSet/>
      <dgm:spPr/>
      <dgm:t>
        <a:bodyPr/>
        <a:lstStyle/>
        <a:p>
          <a:r>
            <a:rPr lang="hu-HU" dirty="0"/>
            <a:t>Tevékenység:</a:t>
          </a:r>
          <a:endParaRPr lang="en-US" dirty="0"/>
        </a:p>
      </dgm:t>
    </dgm:pt>
    <dgm:pt modelId="{630ABFE1-68ED-4A97-B403-3FCC8B34E54E}" type="parTrans" cxnId="{E8D57D87-8BF9-48E1-8D74-C38C6D49C133}">
      <dgm:prSet/>
      <dgm:spPr/>
      <dgm:t>
        <a:bodyPr/>
        <a:lstStyle/>
        <a:p>
          <a:endParaRPr lang="en-US"/>
        </a:p>
      </dgm:t>
    </dgm:pt>
    <dgm:pt modelId="{35604DD0-5BBD-4C46-BEDE-6129200A1EE0}" type="sibTrans" cxnId="{E8D57D87-8BF9-48E1-8D74-C38C6D49C133}">
      <dgm:prSet/>
      <dgm:spPr/>
      <dgm:t>
        <a:bodyPr/>
        <a:lstStyle/>
        <a:p>
          <a:endParaRPr lang="en-US"/>
        </a:p>
      </dgm:t>
    </dgm:pt>
    <dgm:pt modelId="{202D5D12-2617-4506-8BB7-B868F7EBF525}">
      <dgm:prSet/>
      <dgm:spPr/>
      <dgm:t>
        <a:bodyPr/>
        <a:lstStyle/>
        <a:p>
          <a:r>
            <a:rPr lang="hu-HU" dirty="0"/>
            <a:t>A munkáltató tevékenysége – egy munkáltatónál több tevékenység is folyhat (pl. wellness szálló)</a:t>
          </a:r>
          <a:endParaRPr lang="en-US" dirty="0"/>
        </a:p>
      </dgm:t>
    </dgm:pt>
    <dgm:pt modelId="{931A1DA5-83E7-4DFC-88F2-53C89D3E9A11}" type="parTrans" cxnId="{B8671FE3-F69D-48ED-BE9F-C8D12D3FA141}">
      <dgm:prSet/>
      <dgm:spPr/>
      <dgm:t>
        <a:bodyPr/>
        <a:lstStyle/>
        <a:p>
          <a:endParaRPr lang="en-US"/>
        </a:p>
      </dgm:t>
    </dgm:pt>
    <dgm:pt modelId="{2E7EF65E-EB8F-47D8-8295-D5273E888FBD}" type="sibTrans" cxnId="{B8671FE3-F69D-48ED-BE9F-C8D12D3FA141}">
      <dgm:prSet/>
      <dgm:spPr/>
      <dgm:t>
        <a:bodyPr/>
        <a:lstStyle/>
        <a:p>
          <a:endParaRPr lang="en-US"/>
        </a:p>
      </dgm:t>
    </dgm:pt>
    <dgm:pt modelId="{B86ABF38-754F-4E16-8454-853B284ABAA7}">
      <dgm:prSet/>
      <dgm:spPr/>
      <dgm:t>
        <a:bodyPr/>
        <a:lstStyle/>
        <a:p>
          <a:r>
            <a:rPr lang="hu-HU"/>
            <a:t>Nevesített speciális tevékenységek az Mt.-ben: többműszakos, megszakítás nélküli, idényjellegű TEVÉKENYSÉG</a:t>
          </a:r>
          <a:endParaRPr lang="en-US"/>
        </a:p>
      </dgm:t>
    </dgm:pt>
    <dgm:pt modelId="{454156E1-FDAB-477D-B71B-456812A97A91}" type="parTrans" cxnId="{904A6582-F637-479E-92A6-F75440EBE21C}">
      <dgm:prSet/>
      <dgm:spPr/>
      <dgm:t>
        <a:bodyPr/>
        <a:lstStyle/>
        <a:p>
          <a:endParaRPr lang="en-US"/>
        </a:p>
      </dgm:t>
    </dgm:pt>
    <dgm:pt modelId="{2DFE7F1F-7CE1-4E66-9AFC-EBEB38F8B986}" type="sibTrans" cxnId="{904A6582-F637-479E-92A6-F75440EBE21C}">
      <dgm:prSet/>
      <dgm:spPr/>
      <dgm:t>
        <a:bodyPr/>
        <a:lstStyle/>
        <a:p>
          <a:endParaRPr lang="en-US"/>
        </a:p>
      </dgm:t>
    </dgm:pt>
    <dgm:pt modelId="{90BC9EB8-1B1A-4247-9223-85500C8D3AFE}">
      <dgm:prSet/>
      <dgm:spPr/>
      <dgm:t>
        <a:bodyPr/>
        <a:lstStyle/>
        <a:p>
          <a:r>
            <a:rPr lang="hu-HU"/>
            <a:t>Munkarend:</a:t>
          </a:r>
          <a:endParaRPr lang="en-US"/>
        </a:p>
      </dgm:t>
    </dgm:pt>
    <dgm:pt modelId="{67B2C660-B3FF-4EF6-8350-6BD4B0449C05}" type="parTrans" cxnId="{F1A5D345-8F92-4535-9E7B-CB75C5CA6DDA}">
      <dgm:prSet/>
      <dgm:spPr/>
      <dgm:t>
        <a:bodyPr/>
        <a:lstStyle/>
        <a:p>
          <a:endParaRPr lang="en-US"/>
        </a:p>
      </dgm:t>
    </dgm:pt>
    <dgm:pt modelId="{BECF44AA-3533-4C9A-8F58-E0811937860D}" type="sibTrans" cxnId="{F1A5D345-8F92-4535-9E7B-CB75C5CA6DDA}">
      <dgm:prSet/>
      <dgm:spPr/>
      <dgm:t>
        <a:bodyPr/>
        <a:lstStyle/>
        <a:p>
          <a:endParaRPr lang="en-US"/>
        </a:p>
      </dgm:t>
    </dgm:pt>
    <dgm:pt modelId="{D36BC20E-5890-4EAC-834B-9CB2BF44E913}">
      <dgm:prSet/>
      <dgm:spPr/>
      <dgm:t>
        <a:bodyPr/>
        <a:lstStyle/>
        <a:p>
          <a:r>
            <a:rPr lang="hu-HU"/>
            <a:t>Egy adott munkavállaló munkaidő-beosztásának struktúrája</a:t>
          </a:r>
          <a:endParaRPr lang="en-US"/>
        </a:p>
      </dgm:t>
    </dgm:pt>
    <dgm:pt modelId="{42A15BE9-8A51-4268-85FF-896484943C69}" type="parTrans" cxnId="{CDAD4C3E-6C6C-4123-BFC0-95E9DE615798}">
      <dgm:prSet/>
      <dgm:spPr/>
      <dgm:t>
        <a:bodyPr/>
        <a:lstStyle/>
        <a:p>
          <a:endParaRPr lang="en-US"/>
        </a:p>
      </dgm:t>
    </dgm:pt>
    <dgm:pt modelId="{6E6FE4F4-AFD9-4A2F-B06B-0B1669ADA20F}" type="sibTrans" cxnId="{CDAD4C3E-6C6C-4123-BFC0-95E9DE615798}">
      <dgm:prSet/>
      <dgm:spPr/>
      <dgm:t>
        <a:bodyPr/>
        <a:lstStyle/>
        <a:p>
          <a:endParaRPr lang="en-US"/>
        </a:p>
      </dgm:t>
    </dgm:pt>
    <dgm:pt modelId="{0686ACC8-5393-4CD0-8DBB-AB0B4FA5BE28}">
      <dgm:prSet/>
      <dgm:spPr/>
      <dgm:t>
        <a:bodyPr/>
        <a:lstStyle/>
        <a:p>
          <a:r>
            <a:rPr lang="hu-HU" dirty="0"/>
            <a:t>Az adott munkáltatói tevékenységbe </a:t>
          </a:r>
          <a:r>
            <a:rPr lang="hu-HU" dirty="0" err="1"/>
            <a:t>ágyazódik</a:t>
          </a:r>
          <a:endParaRPr lang="en-US" dirty="0"/>
        </a:p>
      </dgm:t>
    </dgm:pt>
    <dgm:pt modelId="{B3C8EC7B-AD34-4ACE-887D-7B288B67EEEC}" type="parTrans" cxnId="{E76A1915-6F24-4759-941E-DAB66B16C6D6}">
      <dgm:prSet/>
      <dgm:spPr/>
      <dgm:t>
        <a:bodyPr/>
        <a:lstStyle/>
        <a:p>
          <a:endParaRPr lang="en-US"/>
        </a:p>
      </dgm:t>
    </dgm:pt>
    <dgm:pt modelId="{96C79BF7-CAE1-4883-9199-09FBF12DB094}" type="sibTrans" cxnId="{E76A1915-6F24-4759-941E-DAB66B16C6D6}">
      <dgm:prSet/>
      <dgm:spPr/>
      <dgm:t>
        <a:bodyPr/>
        <a:lstStyle/>
        <a:p>
          <a:endParaRPr lang="en-US"/>
        </a:p>
      </dgm:t>
    </dgm:pt>
    <dgm:pt modelId="{3804D975-547C-48AC-AC16-FDA3F2CA2E86}">
      <dgm:prSet/>
      <dgm:spPr/>
      <dgm:t>
        <a:bodyPr/>
        <a:lstStyle/>
        <a:p>
          <a:r>
            <a:rPr lang="hu-HU" dirty="0"/>
            <a:t>Nevesített speciális munkarendek az Mt.-ben (ld. később)</a:t>
          </a:r>
          <a:endParaRPr lang="en-US" dirty="0"/>
        </a:p>
      </dgm:t>
    </dgm:pt>
    <dgm:pt modelId="{D0827132-B097-41C1-A2B9-27052DA1FF5C}" type="parTrans" cxnId="{2EFCC3BE-11FA-4679-8926-190C53B9B5BF}">
      <dgm:prSet/>
      <dgm:spPr/>
      <dgm:t>
        <a:bodyPr/>
        <a:lstStyle/>
        <a:p>
          <a:endParaRPr lang="en-US"/>
        </a:p>
      </dgm:t>
    </dgm:pt>
    <dgm:pt modelId="{D628052A-666A-4B43-9352-E2AEF6C790A0}" type="sibTrans" cxnId="{2EFCC3BE-11FA-4679-8926-190C53B9B5BF}">
      <dgm:prSet/>
      <dgm:spPr/>
      <dgm:t>
        <a:bodyPr/>
        <a:lstStyle/>
        <a:p>
          <a:endParaRPr lang="en-US"/>
        </a:p>
      </dgm:t>
    </dgm:pt>
    <dgm:pt modelId="{411F0925-57CD-4E0E-91B8-2E99E8368F7A}">
      <dgm:prSet/>
      <dgm:spPr/>
      <dgm:t>
        <a:bodyPr/>
        <a:lstStyle/>
        <a:p>
          <a:r>
            <a:rPr lang="hu-HU" u="sng" dirty="0"/>
            <a:t>A díjazási struktúra ehhez igazodik </a:t>
          </a:r>
          <a:r>
            <a:rPr lang="hu-HU" dirty="0"/>
            <a:t>(pl. bérpótlékok, pótlékátalány)</a:t>
          </a:r>
          <a:endParaRPr lang="en-US" dirty="0"/>
        </a:p>
      </dgm:t>
    </dgm:pt>
    <dgm:pt modelId="{599DD6F9-727B-489E-A24A-0C351821048C}" type="parTrans" cxnId="{B0DC81C9-FFD8-4039-93DB-49CC1055A57D}">
      <dgm:prSet/>
      <dgm:spPr/>
      <dgm:t>
        <a:bodyPr/>
        <a:lstStyle/>
        <a:p>
          <a:endParaRPr lang="en-US"/>
        </a:p>
      </dgm:t>
    </dgm:pt>
    <dgm:pt modelId="{6EB59A8B-5154-484F-AE79-FFF281FE5FED}" type="sibTrans" cxnId="{B0DC81C9-FFD8-4039-93DB-49CC1055A57D}">
      <dgm:prSet/>
      <dgm:spPr/>
      <dgm:t>
        <a:bodyPr/>
        <a:lstStyle/>
        <a:p>
          <a:endParaRPr lang="en-US"/>
        </a:p>
      </dgm:t>
    </dgm:pt>
    <dgm:pt modelId="{2F6F6704-1768-4398-B7F6-2D25291F4ABE}">
      <dgm:prSet/>
      <dgm:spPr/>
      <dgm:t>
        <a:bodyPr/>
        <a:lstStyle/>
        <a:p>
          <a:r>
            <a:rPr lang="hu-HU"/>
            <a:t>Munkaidő-beosztás:</a:t>
          </a:r>
          <a:endParaRPr lang="en-US"/>
        </a:p>
      </dgm:t>
    </dgm:pt>
    <dgm:pt modelId="{D911A005-57FC-4592-964B-D0F7195D286D}" type="parTrans" cxnId="{66AB2DF6-9B95-4C54-9E11-C0194DFDE056}">
      <dgm:prSet/>
      <dgm:spPr/>
      <dgm:t>
        <a:bodyPr/>
        <a:lstStyle/>
        <a:p>
          <a:endParaRPr lang="en-US"/>
        </a:p>
      </dgm:t>
    </dgm:pt>
    <dgm:pt modelId="{CACE209E-7FAE-4F39-B327-B73705B7EE13}" type="sibTrans" cxnId="{66AB2DF6-9B95-4C54-9E11-C0194DFDE056}">
      <dgm:prSet/>
      <dgm:spPr/>
      <dgm:t>
        <a:bodyPr/>
        <a:lstStyle/>
        <a:p>
          <a:endParaRPr lang="en-US"/>
        </a:p>
      </dgm:t>
    </dgm:pt>
    <dgm:pt modelId="{884F496D-6C5E-4040-873A-0D457A5CD81D}">
      <dgm:prSet/>
      <dgm:spPr/>
      <dgm:t>
        <a:bodyPr/>
        <a:lstStyle/>
        <a:p>
          <a:r>
            <a:rPr lang="hu-HU" dirty="0"/>
            <a:t>Az egyes munkavállalók konkrét, napi szintű beosztása</a:t>
          </a:r>
          <a:endParaRPr lang="en-US" dirty="0"/>
        </a:p>
      </dgm:t>
    </dgm:pt>
    <dgm:pt modelId="{FBABE55B-6F9F-45FB-A3E0-C94FF41A6B22}" type="parTrans" cxnId="{9438EC68-09B0-4BDC-A7C6-8250F9C369D8}">
      <dgm:prSet/>
      <dgm:spPr/>
      <dgm:t>
        <a:bodyPr/>
        <a:lstStyle/>
        <a:p>
          <a:endParaRPr lang="en-US"/>
        </a:p>
      </dgm:t>
    </dgm:pt>
    <dgm:pt modelId="{C8948F7A-CE07-46B9-A85C-339D6518B6E1}" type="sibTrans" cxnId="{9438EC68-09B0-4BDC-A7C6-8250F9C369D8}">
      <dgm:prSet/>
      <dgm:spPr/>
      <dgm:t>
        <a:bodyPr/>
        <a:lstStyle/>
        <a:p>
          <a:endParaRPr lang="en-US"/>
        </a:p>
      </dgm:t>
    </dgm:pt>
    <dgm:pt modelId="{6485FDF3-F5A9-4B05-A7DD-5C035995FE1F}">
      <dgm:prSet/>
      <dgm:spPr/>
      <dgm:t>
        <a:bodyPr/>
        <a:lstStyle/>
        <a:p>
          <a:r>
            <a:rPr lang="hu-HU" dirty="0"/>
            <a:t>Alapkategória: „beosztás szerinti napi/heti munkaidő”</a:t>
          </a:r>
          <a:endParaRPr lang="en-US" dirty="0"/>
        </a:p>
      </dgm:t>
    </dgm:pt>
    <dgm:pt modelId="{47217C47-2CAC-4547-85A7-15F7724C0716}" type="parTrans" cxnId="{B00ADE0E-2ECE-4125-8464-E3D325924B09}">
      <dgm:prSet/>
      <dgm:spPr/>
    </dgm:pt>
    <dgm:pt modelId="{602C487A-A23C-4B9C-A73A-3DF41E2A2EAC}" type="sibTrans" cxnId="{B00ADE0E-2ECE-4125-8464-E3D325924B09}">
      <dgm:prSet/>
      <dgm:spPr/>
    </dgm:pt>
    <dgm:pt modelId="{18366FB4-8CE6-42D3-B8B8-3D097D7406A9}" type="pres">
      <dgm:prSet presAssocID="{6ABFD708-8A9A-471A-B8B7-AA1216B1B2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493243F-2A0E-458C-82FF-8FECF186BD29}" type="pres">
      <dgm:prSet presAssocID="{75DAA3EC-1332-4746-A7E8-C1014D0EDCE6}" presName="parentLin" presStyleCnt="0"/>
      <dgm:spPr/>
    </dgm:pt>
    <dgm:pt modelId="{47479832-D8F7-40E9-ACBD-9CCAE0361715}" type="pres">
      <dgm:prSet presAssocID="{75DAA3EC-1332-4746-A7E8-C1014D0EDCE6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45FB65E6-03DF-49BB-AB3A-154FDFFA1227}" type="pres">
      <dgm:prSet presAssocID="{75DAA3EC-1332-4746-A7E8-C1014D0EDCE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B97D2E0-8794-4D72-AD65-DDDF91C0C5EA}" type="pres">
      <dgm:prSet presAssocID="{75DAA3EC-1332-4746-A7E8-C1014D0EDCE6}" presName="negativeSpace" presStyleCnt="0"/>
      <dgm:spPr/>
    </dgm:pt>
    <dgm:pt modelId="{5585786A-6F2D-4619-8C08-0A4AFDEE668F}" type="pres">
      <dgm:prSet presAssocID="{75DAA3EC-1332-4746-A7E8-C1014D0EDCE6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CF8956A-12ED-495D-8425-F94C84EB0746}" type="pres">
      <dgm:prSet presAssocID="{35604DD0-5BBD-4C46-BEDE-6129200A1EE0}" presName="spaceBetweenRectangles" presStyleCnt="0"/>
      <dgm:spPr/>
    </dgm:pt>
    <dgm:pt modelId="{4B730EC0-DE93-4E3B-B43C-12779AAD0C98}" type="pres">
      <dgm:prSet presAssocID="{90BC9EB8-1B1A-4247-9223-85500C8D3AFE}" presName="parentLin" presStyleCnt="0"/>
      <dgm:spPr/>
    </dgm:pt>
    <dgm:pt modelId="{7AB4C418-FEC7-4F64-912E-0683958515ED}" type="pres">
      <dgm:prSet presAssocID="{90BC9EB8-1B1A-4247-9223-85500C8D3AFE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560C7175-0159-493A-BD97-DCBA95393ED7}" type="pres">
      <dgm:prSet presAssocID="{90BC9EB8-1B1A-4247-9223-85500C8D3AF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CE6D0F3-DAE6-49F6-BF09-3CA3C68D7BC2}" type="pres">
      <dgm:prSet presAssocID="{90BC9EB8-1B1A-4247-9223-85500C8D3AFE}" presName="negativeSpace" presStyleCnt="0"/>
      <dgm:spPr/>
    </dgm:pt>
    <dgm:pt modelId="{D78F2A3A-C01C-4383-907C-FEE885750A81}" type="pres">
      <dgm:prSet presAssocID="{90BC9EB8-1B1A-4247-9223-85500C8D3AF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008A81C-AA20-4A5F-A606-3E068152C7A9}" type="pres">
      <dgm:prSet presAssocID="{BECF44AA-3533-4C9A-8F58-E0811937860D}" presName="spaceBetweenRectangles" presStyleCnt="0"/>
      <dgm:spPr/>
    </dgm:pt>
    <dgm:pt modelId="{02646519-44C1-4E82-AAC0-5AA719F793ED}" type="pres">
      <dgm:prSet presAssocID="{2F6F6704-1768-4398-B7F6-2D25291F4ABE}" presName="parentLin" presStyleCnt="0"/>
      <dgm:spPr/>
    </dgm:pt>
    <dgm:pt modelId="{DE54EA52-83E2-4E28-8695-C57DA915CE28}" type="pres">
      <dgm:prSet presAssocID="{2F6F6704-1768-4398-B7F6-2D25291F4ABE}" presName="parentLeftMargin" presStyleLbl="node1" presStyleIdx="1" presStyleCnt="3"/>
      <dgm:spPr/>
      <dgm:t>
        <a:bodyPr/>
        <a:lstStyle/>
        <a:p>
          <a:endParaRPr lang="hu-HU"/>
        </a:p>
      </dgm:t>
    </dgm:pt>
    <dgm:pt modelId="{3D32E3FA-EB82-406A-9603-18B749A03E96}" type="pres">
      <dgm:prSet presAssocID="{2F6F6704-1768-4398-B7F6-2D25291F4AB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E4C83FD-3FC5-4D55-B885-80E94B125A7F}" type="pres">
      <dgm:prSet presAssocID="{2F6F6704-1768-4398-B7F6-2D25291F4ABE}" presName="negativeSpace" presStyleCnt="0"/>
      <dgm:spPr/>
    </dgm:pt>
    <dgm:pt modelId="{C5D86482-8797-4B2B-8178-BF035E3A1DF7}" type="pres">
      <dgm:prSet presAssocID="{2F6F6704-1768-4398-B7F6-2D25291F4AB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00ADE0E-2ECE-4125-8464-E3D325924B09}" srcId="{2F6F6704-1768-4398-B7F6-2D25291F4ABE}" destId="{6485FDF3-F5A9-4B05-A7DD-5C035995FE1F}" srcOrd="1" destOrd="0" parTransId="{47217C47-2CAC-4547-85A7-15F7724C0716}" sibTransId="{602C487A-A23C-4B9C-A73A-3DF41E2A2EAC}"/>
    <dgm:cxn modelId="{F0F4660C-2119-4D41-88F4-8C0266A83539}" type="presOf" srcId="{90BC9EB8-1B1A-4247-9223-85500C8D3AFE}" destId="{7AB4C418-FEC7-4F64-912E-0683958515ED}" srcOrd="0" destOrd="0" presId="urn:microsoft.com/office/officeart/2005/8/layout/list1"/>
    <dgm:cxn modelId="{0EEAEE57-6F52-4E80-A745-BE95F2007ABC}" type="presOf" srcId="{90BC9EB8-1B1A-4247-9223-85500C8D3AFE}" destId="{560C7175-0159-493A-BD97-DCBA95393ED7}" srcOrd="1" destOrd="0" presId="urn:microsoft.com/office/officeart/2005/8/layout/list1"/>
    <dgm:cxn modelId="{F0EF56E5-BC9C-433C-A524-965D16E7BE03}" type="presOf" srcId="{D36BC20E-5890-4EAC-834B-9CB2BF44E913}" destId="{D78F2A3A-C01C-4383-907C-FEE885750A81}" srcOrd="0" destOrd="0" presId="urn:microsoft.com/office/officeart/2005/8/layout/list1"/>
    <dgm:cxn modelId="{96026E60-9188-4F0E-BDC5-B5DE713CFF72}" type="presOf" srcId="{75DAA3EC-1332-4746-A7E8-C1014D0EDCE6}" destId="{47479832-D8F7-40E9-ACBD-9CCAE0361715}" srcOrd="0" destOrd="0" presId="urn:microsoft.com/office/officeart/2005/8/layout/list1"/>
    <dgm:cxn modelId="{5784F9CC-8277-401A-A203-F7FFE07EB4EC}" type="presOf" srcId="{3804D975-547C-48AC-AC16-FDA3F2CA2E86}" destId="{D78F2A3A-C01C-4383-907C-FEE885750A81}" srcOrd="0" destOrd="2" presId="urn:microsoft.com/office/officeart/2005/8/layout/list1"/>
    <dgm:cxn modelId="{66AB2DF6-9B95-4C54-9E11-C0194DFDE056}" srcId="{6ABFD708-8A9A-471A-B8B7-AA1216B1B270}" destId="{2F6F6704-1768-4398-B7F6-2D25291F4ABE}" srcOrd="2" destOrd="0" parTransId="{D911A005-57FC-4592-964B-D0F7195D286D}" sibTransId="{CACE209E-7FAE-4F39-B327-B73705B7EE13}"/>
    <dgm:cxn modelId="{CDAD4C3E-6C6C-4123-BFC0-95E9DE615798}" srcId="{90BC9EB8-1B1A-4247-9223-85500C8D3AFE}" destId="{D36BC20E-5890-4EAC-834B-9CB2BF44E913}" srcOrd="0" destOrd="0" parTransId="{42A15BE9-8A51-4268-85FF-896484943C69}" sibTransId="{6E6FE4F4-AFD9-4A2F-B06B-0B1669ADA20F}"/>
    <dgm:cxn modelId="{07C03439-8F3C-4DE2-90A7-31FBF5EBF652}" type="presOf" srcId="{0686ACC8-5393-4CD0-8DBB-AB0B4FA5BE28}" destId="{D78F2A3A-C01C-4383-907C-FEE885750A81}" srcOrd="0" destOrd="1" presId="urn:microsoft.com/office/officeart/2005/8/layout/list1"/>
    <dgm:cxn modelId="{C9D3B7DB-6447-40B2-AB94-212A8B098306}" type="presOf" srcId="{2F6F6704-1768-4398-B7F6-2D25291F4ABE}" destId="{DE54EA52-83E2-4E28-8695-C57DA915CE28}" srcOrd="0" destOrd="0" presId="urn:microsoft.com/office/officeart/2005/8/layout/list1"/>
    <dgm:cxn modelId="{B8671FE3-F69D-48ED-BE9F-C8D12D3FA141}" srcId="{75DAA3EC-1332-4746-A7E8-C1014D0EDCE6}" destId="{202D5D12-2617-4506-8BB7-B868F7EBF525}" srcOrd="0" destOrd="0" parTransId="{931A1DA5-83E7-4DFC-88F2-53C89D3E9A11}" sibTransId="{2E7EF65E-EB8F-47D8-8295-D5273E888FBD}"/>
    <dgm:cxn modelId="{DC29250F-9423-4FE6-B66E-552CFF5F26C3}" type="presOf" srcId="{411F0925-57CD-4E0E-91B8-2E99E8368F7A}" destId="{D78F2A3A-C01C-4383-907C-FEE885750A81}" srcOrd="0" destOrd="3" presId="urn:microsoft.com/office/officeart/2005/8/layout/list1"/>
    <dgm:cxn modelId="{692FDC6E-173C-4AE4-91F7-16B670C55B23}" type="presOf" srcId="{202D5D12-2617-4506-8BB7-B868F7EBF525}" destId="{5585786A-6F2D-4619-8C08-0A4AFDEE668F}" srcOrd="0" destOrd="0" presId="urn:microsoft.com/office/officeart/2005/8/layout/list1"/>
    <dgm:cxn modelId="{904A6582-F637-479E-92A6-F75440EBE21C}" srcId="{75DAA3EC-1332-4746-A7E8-C1014D0EDCE6}" destId="{B86ABF38-754F-4E16-8454-853B284ABAA7}" srcOrd="1" destOrd="0" parTransId="{454156E1-FDAB-477D-B71B-456812A97A91}" sibTransId="{2DFE7F1F-7CE1-4E66-9AFC-EBEB38F8B986}"/>
    <dgm:cxn modelId="{B16F4C29-FBDA-495F-9D74-A21C809E67BD}" type="presOf" srcId="{2F6F6704-1768-4398-B7F6-2D25291F4ABE}" destId="{3D32E3FA-EB82-406A-9603-18B749A03E96}" srcOrd="1" destOrd="0" presId="urn:microsoft.com/office/officeart/2005/8/layout/list1"/>
    <dgm:cxn modelId="{B0DC81C9-FFD8-4039-93DB-49CC1055A57D}" srcId="{90BC9EB8-1B1A-4247-9223-85500C8D3AFE}" destId="{411F0925-57CD-4E0E-91B8-2E99E8368F7A}" srcOrd="3" destOrd="0" parTransId="{599DD6F9-727B-489E-A24A-0C351821048C}" sibTransId="{6EB59A8B-5154-484F-AE79-FFF281FE5FED}"/>
    <dgm:cxn modelId="{2EFCC3BE-11FA-4679-8926-190C53B9B5BF}" srcId="{90BC9EB8-1B1A-4247-9223-85500C8D3AFE}" destId="{3804D975-547C-48AC-AC16-FDA3F2CA2E86}" srcOrd="2" destOrd="0" parTransId="{D0827132-B097-41C1-A2B9-27052DA1FF5C}" sibTransId="{D628052A-666A-4B43-9352-E2AEF6C790A0}"/>
    <dgm:cxn modelId="{C5C67C4F-427C-4C16-B4DA-9377718113B8}" type="presOf" srcId="{75DAA3EC-1332-4746-A7E8-C1014D0EDCE6}" destId="{45FB65E6-03DF-49BB-AB3A-154FDFFA1227}" srcOrd="1" destOrd="0" presId="urn:microsoft.com/office/officeart/2005/8/layout/list1"/>
    <dgm:cxn modelId="{E76A1915-6F24-4759-941E-DAB66B16C6D6}" srcId="{90BC9EB8-1B1A-4247-9223-85500C8D3AFE}" destId="{0686ACC8-5393-4CD0-8DBB-AB0B4FA5BE28}" srcOrd="1" destOrd="0" parTransId="{B3C8EC7B-AD34-4ACE-887D-7B288B67EEEC}" sibTransId="{96C79BF7-CAE1-4883-9199-09FBF12DB094}"/>
    <dgm:cxn modelId="{9438EC68-09B0-4BDC-A7C6-8250F9C369D8}" srcId="{2F6F6704-1768-4398-B7F6-2D25291F4ABE}" destId="{884F496D-6C5E-4040-873A-0D457A5CD81D}" srcOrd="0" destOrd="0" parTransId="{FBABE55B-6F9F-45FB-A3E0-C94FF41A6B22}" sibTransId="{C8948F7A-CE07-46B9-A85C-339D6518B6E1}"/>
    <dgm:cxn modelId="{2133FE27-6B52-4E60-A173-36A1BB8450A7}" type="presOf" srcId="{6485FDF3-F5A9-4B05-A7DD-5C035995FE1F}" destId="{C5D86482-8797-4B2B-8178-BF035E3A1DF7}" srcOrd="0" destOrd="1" presId="urn:microsoft.com/office/officeart/2005/8/layout/list1"/>
    <dgm:cxn modelId="{CA0DAFA7-3F3D-447C-B2B4-E401B45CC395}" type="presOf" srcId="{6ABFD708-8A9A-471A-B8B7-AA1216B1B270}" destId="{18366FB4-8CE6-42D3-B8B8-3D097D7406A9}" srcOrd="0" destOrd="0" presId="urn:microsoft.com/office/officeart/2005/8/layout/list1"/>
    <dgm:cxn modelId="{EB736F18-9D04-42FA-B168-EF9B540976C5}" type="presOf" srcId="{B86ABF38-754F-4E16-8454-853B284ABAA7}" destId="{5585786A-6F2D-4619-8C08-0A4AFDEE668F}" srcOrd="0" destOrd="1" presId="urn:microsoft.com/office/officeart/2005/8/layout/list1"/>
    <dgm:cxn modelId="{3142D93C-D60E-4F9E-9D41-3AB2D60042A3}" type="presOf" srcId="{884F496D-6C5E-4040-873A-0D457A5CD81D}" destId="{C5D86482-8797-4B2B-8178-BF035E3A1DF7}" srcOrd="0" destOrd="0" presId="urn:microsoft.com/office/officeart/2005/8/layout/list1"/>
    <dgm:cxn modelId="{F1A5D345-8F92-4535-9E7B-CB75C5CA6DDA}" srcId="{6ABFD708-8A9A-471A-B8B7-AA1216B1B270}" destId="{90BC9EB8-1B1A-4247-9223-85500C8D3AFE}" srcOrd="1" destOrd="0" parTransId="{67B2C660-B3FF-4EF6-8350-6BD4B0449C05}" sibTransId="{BECF44AA-3533-4C9A-8F58-E0811937860D}"/>
    <dgm:cxn modelId="{E8D57D87-8BF9-48E1-8D74-C38C6D49C133}" srcId="{6ABFD708-8A9A-471A-B8B7-AA1216B1B270}" destId="{75DAA3EC-1332-4746-A7E8-C1014D0EDCE6}" srcOrd="0" destOrd="0" parTransId="{630ABFE1-68ED-4A97-B403-3FCC8B34E54E}" sibTransId="{35604DD0-5BBD-4C46-BEDE-6129200A1EE0}"/>
    <dgm:cxn modelId="{734071E0-0E4B-4B7B-A1BE-A1F90B0482E1}" type="presParOf" srcId="{18366FB4-8CE6-42D3-B8B8-3D097D7406A9}" destId="{7493243F-2A0E-458C-82FF-8FECF186BD29}" srcOrd="0" destOrd="0" presId="urn:microsoft.com/office/officeart/2005/8/layout/list1"/>
    <dgm:cxn modelId="{C3782239-0942-4317-B114-C99006C161CB}" type="presParOf" srcId="{7493243F-2A0E-458C-82FF-8FECF186BD29}" destId="{47479832-D8F7-40E9-ACBD-9CCAE0361715}" srcOrd="0" destOrd="0" presId="urn:microsoft.com/office/officeart/2005/8/layout/list1"/>
    <dgm:cxn modelId="{8A5B76E3-9A91-4B8D-A3EC-4430A8D12BAD}" type="presParOf" srcId="{7493243F-2A0E-458C-82FF-8FECF186BD29}" destId="{45FB65E6-03DF-49BB-AB3A-154FDFFA1227}" srcOrd="1" destOrd="0" presId="urn:microsoft.com/office/officeart/2005/8/layout/list1"/>
    <dgm:cxn modelId="{8E57D2A5-5DF6-4F22-BDBF-10C28FFD32F9}" type="presParOf" srcId="{18366FB4-8CE6-42D3-B8B8-3D097D7406A9}" destId="{5B97D2E0-8794-4D72-AD65-DDDF91C0C5EA}" srcOrd="1" destOrd="0" presId="urn:microsoft.com/office/officeart/2005/8/layout/list1"/>
    <dgm:cxn modelId="{548F23C4-883E-44B7-BCC7-729BD81F548D}" type="presParOf" srcId="{18366FB4-8CE6-42D3-B8B8-3D097D7406A9}" destId="{5585786A-6F2D-4619-8C08-0A4AFDEE668F}" srcOrd="2" destOrd="0" presId="urn:microsoft.com/office/officeart/2005/8/layout/list1"/>
    <dgm:cxn modelId="{85B8C042-E935-4924-B62C-103847D29C0B}" type="presParOf" srcId="{18366FB4-8CE6-42D3-B8B8-3D097D7406A9}" destId="{8CF8956A-12ED-495D-8425-F94C84EB0746}" srcOrd="3" destOrd="0" presId="urn:microsoft.com/office/officeart/2005/8/layout/list1"/>
    <dgm:cxn modelId="{BF3CF8AA-A772-4697-B506-7A4CBE01C03E}" type="presParOf" srcId="{18366FB4-8CE6-42D3-B8B8-3D097D7406A9}" destId="{4B730EC0-DE93-4E3B-B43C-12779AAD0C98}" srcOrd="4" destOrd="0" presId="urn:microsoft.com/office/officeart/2005/8/layout/list1"/>
    <dgm:cxn modelId="{9CD50521-3F63-4DFD-A171-F486387546A2}" type="presParOf" srcId="{4B730EC0-DE93-4E3B-B43C-12779AAD0C98}" destId="{7AB4C418-FEC7-4F64-912E-0683958515ED}" srcOrd="0" destOrd="0" presId="urn:microsoft.com/office/officeart/2005/8/layout/list1"/>
    <dgm:cxn modelId="{95FC7B79-71E9-431D-BE6D-6269AAE681CC}" type="presParOf" srcId="{4B730EC0-DE93-4E3B-B43C-12779AAD0C98}" destId="{560C7175-0159-493A-BD97-DCBA95393ED7}" srcOrd="1" destOrd="0" presId="urn:microsoft.com/office/officeart/2005/8/layout/list1"/>
    <dgm:cxn modelId="{AB2DDC43-BBDF-41A1-853F-42F308870A9D}" type="presParOf" srcId="{18366FB4-8CE6-42D3-B8B8-3D097D7406A9}" destId="{8CE6D0F3-DAE6-49F6-BF09-3CA3C68D7BC2}" srcOrd="5" destOrd="0" presId="urn:microsoft.com/office/officeart/2005/8/layout/list1"/>
    <dgm:cxn modelId="{E77CB90F-D559-4137-8DB9-B80E2BBFEE09}" type="presParOf" srcId="{18366FB4-8CE6-42D3-B8B8-3D097D7406A9}" destId="{D78F2A3A-C01C-4383-907C-FEE885750A81}" srcOrd="6" destOrd="0" presId="urn:microsoft.com/office/officeart/2005/8/layout/list1"/>
    <dgm:cxn modelId="{D4483CA7-08DB-4A27-A6B1-8A1F4ED18FCB}" type="presParOf" srcId="{18366FB4-8CE6-42D3-B8B8-3D097D7406A9}" destId="{5008A81C-AA20-4A5F-A606-3E068152C7A9}" srcOrd="7" destOrd="0" presId="urn:microsoft.com/office/officeart/2005/8/layout/list1"/>
    <dgm:cxn modelId="{4C56D46B-4B83-4D6E-8A0A-7B824015A1CC}" type="presParOf" srcId="{18366FB4-8CE6-42D3-B8B8-3D097D7406A9}" destId="{02646519-44C1-4E82-AAC0-5AA719F793ED}" srcOrd="8" destOrd="0" presId="urn:microsoft.com/office/officeart/2005/8/layout/list1"/>
    <dgm:cxn modelId="{05E3B911-D351-4266-9D18-96E9DB7D6003}" type="presParOf" srcId="{02646519-44C1-4E82-AAC0-5AA719F793ED}" destId="{DE54EA52-83E2-4E28-8695-C57DA915CE28}" srcOrd="0" destOrd="0" presId="urn:microsoft.com/office/officeart/2005/8/layout/list1"/>
    <dgm:cxn modelId="{7CFEBBB5-72F6-4EA1-A72F-EF22A1FC8032}" type="presParOf" srcId="{02646519-44C1-4E82-AAC0-5AA719F793ED}" destId="{3D32E3FA-EB82-406A-9603-18B749A03E96}" srcOrd="1" destOrd="0" presId="urn:microsoft.com/office/officeart/2005/8/layout/list1"/>
    <dgm:cxn modelId="{F157C53A-C919-4E97-854D-DB1B114E187C}" type="presParOf" srcId="{18366FB4-8CE6-42D3-B8B8-3D097D7406A9}" destId="{2E4C83FD-3FC5-4D55-B885-80E94B125A7F}" srcOrd="9" destOrd="0" presId="urn:microsoft.com/office/officeart/2005/8/layout/list1"/>
    <dgm:cxn modelId="{7A3DF989-7391-4D3A-A556-BBB147E858C6}" type="presParOf" srcId="{18366FB4-8CE6-42D3-B8B8-3D097D7406A9}" destId="{C5D86482-8797-4B2B-8178-BF035E3A1DF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5786A-6F2D-4619-8C08-0A4AFDEE668F}">
      <dsp:nvSpPr>
        <dsp:cNvPr id="0" name=""/>
        <dsp:cNvSpPr/>
      </dsp:nvSpPr>
      <dsp:spPr>
        <a:xfrm>
          <a:off x="0" y="245779"/>
          <a:ext cx="8158656" cy="138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3202" tIns="333248" rIns="63320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/>
            <a:t>A munkáltató tevékenysége – egy munkáltatónál több tevékenység is folyhat (pl. wellness szálló)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/>
            <a:t>Nevesített speciális tevékenységek az Mt.-ben: többműszakos, megszakítás nélküli, idényjellegű TEVÉKENYSÉG</a:t>
          </a:r>
          <a:endParaRPr lang="en-US" sz="1600" kern="1200"/>
        </a:p>
      </dsp:txBody>
      <dsp:txXfrm>
        <a:off x="0" y="245779"/>
        <a:ext cx="8158656" cy="1386000"/>
      </dsp:txXfrm>
    </dsp:sp>
    <dsp:sp modelId="{45FB65E6-03DF-49BB-AB3A-154FDFFA1227}">
      <dsp:nvSpPr>
        <dsp:cNvPr id="0" name=""/>
        <dsp:cNvSpPr/>
      </dsp:nvSpPr>
      <dsp:spPr>
        <a:xfrm>
          <a:off x="407932" y="9619"/>
          <a:ext cx="5711059" cy="472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864" tIns="0" rIns="21586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/>
            <a:t>Tevékenység:</a:t>
          </a:r>
          <a:endParaRPr lang="en-US" sz="1600" kern="1200" dirty="0"/>
        </a:p>
      </dsp:txBody>
      <dsp:txXfrm>
        <a:off x="430989" y="32676"/>
        <a:ext cx="5664945" cy="426206"/>
      </dsp:txXfrm>
    </dsp:sp>
    <dsp:sp modelId="{D78F2A3A-C01C-4383-907C-FEE885750A81}">
      <dsp:nvSpPr>
        <dsp:cNvPr id="0" name=""/>
        <dsp:cNvSpPr/>
      </dsp:nvSpPr>
      <dsp:spPr>
        <a:xfrm>
          <a:off x="0" y="1954340"/>
          <a:ext cx="8158656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3202" tIns="333248" rIns="63320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/>
            <a:t>Egy adott munkavállaló munkaidő-beosztásának struktúrája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/>
            <a:t>Az adott munkáltatói tevékenységbe </a:t>
          </a:r>
          <a:r>
            <a:rPr lang="hu-HU" sz="1600" kern="1200" dirty="0" err="1"/>
            <a:t>ágyazódik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/>
            <a:t>Nevesített speciális munkarendek az Mt.-ben (ld. később)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u="sng" kern="1200" dirty="0"/>
            <a:t>A díjazási struktúra ehhez igazodik </a:t>
          </a:r>
          <a:r>
            <a:rPr lang="hu-HU" sz="1600" kern="1200" dirty="0"/>
            <a:t>(pl. bérpótlékok, pótlékátalány)</a:t>
          </a:r>
          <a:endParaRPr lang="en-US" sz="1600" kern="1200" dirty="0"/>
        </a:p>
      </dsp:txBody>
      <dsp:txXfrm>
        <a:off x="0" y="1954340"/>
        <a:ext cx="8158656" cy="1461600"/>
      </dsp:txXfrm>
    </dsp:sp>
    <dsp:sp modelId="{560C7175-0159-493A-BD97-DCBA95393ED7}">
      <dsp:nvSpPr>
        <dsp:cNvPr id="0" name=""/>
        <dsp:cNvSpPr/>
      </dsp:nvSpPr>
      <dsp:spPr>
        <a:xfrm>
          <a:off x="407932" y="1718180"/>
          <a:ext cx="5711059" cy="472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864" tIns="0" rIns="21586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/>
            <a:t>Munkarend:</a:t>
          </a:r>
          <a:endParaRPr lang="en-US" sz="1600" kern="1200"/>
        </a:p>
      </dsp:txBody>
      <dsp:txXfrm>
        <a:off x="430989" y="1741237"/>
        <a:ext cx="5664945" cy="426206"/>
      </dsp:txXfrm>
    </dsp:sp>
    <dsp:sp modelId="{C5D86482-8797-4B2B-8178-BF035E3A1DF7}">
      <dsp:nvSpPr>
        <dsp:cNvPr id="0" name=""/>
        <dsp:cNvSpPr/>
      </dsp:nvSpPr>
      <dsp:spPr>
        <a:xfrm>
          <a:off x="0" y="3738500"/>
          <a:ext cx="8158656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3202" tIns="333248" rIns="63320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/>
            <a:t>Az egyes munkavállalók konkrét, napi szintű beosztása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kern="1200" dirty="0"/>
            <a:t>Alapkategória: „beosztás szerinti napi/heti munkaidő”</a:t>
          </a:r>
          <a:endParaRPr lang="en-US" sz="1600" kern="1200" dirty="0"/>
        </a:p>
      </dsp:txBody>
      <dsp:txXfrm>
        <a:off x="0" y="3738500"/>
        <a:ext cx="8158656" cy="932400"/>
      </dsp:txXfrm>
    </dsp:sp>
    <dsp:sp modelId="{3D32E3FA-EB82-406A-9603-18B749A03E96}">
      <dsp:nvSpPr>
        <dsp:cNvPr id="0" name=""/>
        <dsp:cNvSpPr/>
      </dsp:nvSpPr>
      <dsp:spPr>
        <a:xfrm>
          <a:off x="407932" y="3502340"/>
          <a:ext cx="5711059" cy="472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864" tIns="0" rIns="21586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/>
            <a:t>Munkaidő-beosztás:</a:t>
          </a:r>
          <a:endParaRPr lang="en-US" sz="1600" kern="1200"/>
        </a:p>
      </dsp:txBody>
      <dsp:txXfrm>
        <a:off x="430989" y="3525397"/>
        <a:ext cx="5664945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BD9467-8E60-4324-A2CC-7C609901393D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8B0C69-4934-4326-868A-43C533AC2D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6396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A3C7E3-458D-485B-8D54-006E6FFD66B4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A3C7E3-458D-485B-8D54-006E6FFD66B4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1505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A3C7E3-458D-485B-8D54-006E6FFD66B4}" type="slidenum">
              <a:rPr lang="hu-HU" smtClean="0"/>
              <a:pPr>
                <a:defRPr/>
              </a:pPr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741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C15CDA-7D0E-47B5-B0C4-4C2A1524E263}" type="slidenum">
              <a:rPr lang="hu-HU" smtClean="0"/>
              <a:pPr>
                <a:defRPr/>
              </a:pPr>
              <a:t>33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063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9DDB7-007B-4DD3-95E7-0D7F9F23E13F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0FE7-430A-46A1-9653-E9A50C169E8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07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8BCA2-A843-448E-9396-D959BB6348E5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EB635-BBAD-45C1-B03B-BD491D13DF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906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33D2D-C861-4232-91B3-A932A0F33F41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4A5DA-9D37-41C4-9842-C448DEE2836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243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6088-2AC1-40EC-84E7-9B83BDBA3D94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069DD-EE6E-47CA-BFE4-90EE72C4B85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326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836E6-5AC2-4FC1-AED5-EB8755F4ADA7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1B9F6-805D-487D-A825-34F7D052E0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605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FAA8F-E6DF-4B56-AE88-6F9A9DCFA82E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5671E-B9F8-4628-81EC-4800DF7D76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052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B59A9-674E-449D-B9BC-084D7CF906C3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44A9B-4B73-4AA2-BE64-12187B99BDA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077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FA55F-4B75-4FDF-A775-78999D1095E1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364CA-1069-4E6D-8813-C329DC9CEB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755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A9261-E89F-4A49-9268-48CE407EBA6A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A4E4-8E83-4F44-B835-970D89878F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186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3C25B-B22C-4A78-B154-F0BDB438F336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A2403-26AE-4F7E-99E4-ED3612D7D54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07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E52BE-82C7-4D50-A8E6-24769800056C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B86F7-C0A3-4F32-999E-94DA890488F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277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4999">
              <a:srgbClr val="F0EBD5"/>
            </a:gs>
            <a:gs pos="100000">
              <a:srgbClr val="D1C39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F30330-4AE5-4313-B6B7-F6091907C048}" type="datetimeFigureOut">
              <a:rPr lang="hu-HU"/>
              <a:pPr>
                <a:defRPr/>
              </a:pPr>
              <a:t>2025. 02. 14.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492467-E96E-49F7-97E2-CA9C7CCCDC5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21892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hu-H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hu-H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Munkaidő</a:t>
            </a:r>
            <a:endParaRPr lang="hu-HU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2856"/>
            <a:ext cx="3131840" cy="394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0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 munkaidő fogalma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07950" y="2132856"/>
            <a:ext cx="9001125" cy="275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400" b="1" dirty="0" smtClean="0"/>
              <a:t>Munkaidő: a munkavégzésre előírt idő kezdetétől annak befejezéséig tartó idő</a:t>
            </a:r>
            <a:endParaRPr lang="hu-HU" sz="2400" b="1" dirty="0"/>
          </a:p>
          <a:p>
            <a:pPr>
              <a:spcBef>
                <a:spcPct val="30000"/>
              </a:spcBef>
              <a:defRPr/>
            </a:pPr>
            <a:r>
              <a:rPr lang="hu-HU" sz="2400" u="sng" dirty="0" smtClean="0"/>
              <a:t>Ide tartozik: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/>
              <a:t>s</a:t>
            </a:r>
            <a:r>
              <a:rPr lang="hu-HU" sz="2400" dirty="0" smtClean="0"/>
              <a:t>zokásos előkészítő és befejező tevékenységek időtartama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/>
              <a:t>k</a:t>
            </a:r>
            <a:r>
              <a:rPr lang="hu-HU" sz="2400" dirty="0" smtClean="0"/>
              <a:t>észenléti jellegű munkakörnél a munkaközi szünet</a:t>
            </a:r>
            <a:endParaRPr lang="hu-HU" sz="2400" dirty="0"/>
          </a:p>
          <a:p>
            <a:pPr>
              <a:spcBef>
                <a:spcPct val="30000"/>
              </a:spcBef>
              <a:defRPr/>
            </a:pPr>
            <a:endParaRPr lang="hu-HU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 munkaidő fogalma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42875" y="1341438"/>
            <a:ext cx="90011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endParaRPr lang="hu-HU" sz="2400" u="sng" dirty="0" smtClean="0"/>
          </a:p>
          <a:p>
            <a:pPr>
              <a:spcBef>
                <a:spcPct val="30000"/>
              </a:spcBef>
              <a:defRPr/>
            </a:pPr>
            <a:r>
              <a:rPr lang="hu-HU" sz="2400" u="sng" dirty="0" smtClean="0"/>
              <a:t>Nem tartozik ide:</a:t>
            </a:r>
            <a:endParaRPr lang="hu-HU" sz="2400" u="sng" dirty="0"/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/>
              <a:t>o</a:t>
            </a:r>
            <a:r>
              <a:rPr lang="hu-HU" sz="2400" dirty="0" smtClean="0"/>
              <a:t>tthonról a munkába és a munkából otthonra utazás tartama</a:t>
            </a:r>
            <a:endParaRPr lang="hu-HU" sz="2400" dirty="0"/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 smtClean="0"/>
              <a:t>munkaközi szünet (kivéve a készenléti jellegű munkakört)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endParaRPr lang="hu-HU" sz="2400" dirty="0" smtClean="0"/>
          </a:p>
          <a:p>
            <a:pPr>
              <a:spcBef>
                <a:spcPct val="30000"/>
              </a:spcBef>
              <a:defRPr/>
            </a:pPr>
            <a:r>
              <a:rPr lang="hu-HU" sz="2400" dirty="0" smtClean="0"/>
              <a:t>TYCO ítélet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811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3</a:t>
            </a: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.</a:t>
            </a:r>
            <a:b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Munkaidő mértéke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099" y="4653136"/>
            <a:ext cx="413518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3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ED0DD7A-8399-4B88-A947-0A07DF3A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84584" y="1295585"/>
            <a:ext cx="7543800" cy="1028700"/>
          </a:xfrm>
        </p:spPr>
        <p:txBody>
          <a:bodyPr/>
          <a:lstStyle/>
          <a:p>
            <a:r>
              <a:rPr lang="hu-HU" dirty="0"/>
              <a:t>	A rendes munkaidő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AF3A7C9A-B683-4141-8661-2A434362150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54042046"/>
              </p:ext>
            </p:extLst>
          </p:nvPr>
        </p:nvGraphicFramePr>
        <p:xfrm>
          <a:off x="6508225" y="1700808"/>
          <a:ext cx="2247900" cy="16993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23931">
                  <a:extLst>
                    <a:ext uri="{9D8B030D-6E8A-4147-A177-3AD203B41FA5}">
                      <a16:colId xmlns:a16="http://schemas.microsoft.com/office/drawing/2014/main" val="2228761107"/>
                    </a:ext>
                  </a:extLst>
                </a:gridCol>
                <a:gridCol w="923969">
                  <a:extLst>
                    <a:ext uri="{9D8B030D-6E8A-4147-A177-3AD203B41FA5}">
                      <a16:colId xmlns:a16="http://schemas.microsoft.com/office/drawing/2014/main" val="3492155786"/>
                    </a:ext>
                  </a:extLst>
                </a:gridCol>
              </a:tblGrid>
              <a:tr h="2103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</a:rPr>
                        <a:t>Munkaidő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027960"/>
                  </a:ext>
                </a:extLst>
              </a:tr>
              <a:tr h="5039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rendes munkaidő</a:t>
                      </a:r>
                      <a:endParaRPr lang="hu-H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800" dirty="0">
                          <a:effectLst/>
                        </a:rPr>
                        <a:t> </a:t>
                      </a:r>
                      <a:endParaRPr lang="hu-H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86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rendkívüli munkaidő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4025011"/>
                  </a:ext>
                </a:extLst>
              </a:tr>
              <a:tr h="7534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(ügyelet), készenlét</a:t>
                      </a:r>
                      <a:endParaRPr lang="hu-H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Utasítás-megtagadás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78990"/>
                  </a:ext>
                </a:extLst>
              </a:tr>
            </a:tbl>
          </a:graphicData>
        </a:graphic>
      </p:graphicFrame>
      <p:sp>
        <p:nvSpPr>
          <p:cNvPr id="4" name="Tartalom helye 3">
            <a:extLst>
              <a:ext uri="{FF2B5EF4-FFF2-40B4-BE49-F238E27FC236}">
                <a16:creationId xmlns:a16="http://schemas.microsoft.com/office/drawing/2014/main" id="{90E14572-8CD1-4B16-A271-E0144F381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4537" y="2403917"/>
            <a:ext cx="5108477" cy="2811780"/>
          </a:xfrm>
        </p:spPr>
        <p:txBody>
          <a:bodyPr/>
          <a:lstStyle/>
          <a:p>
            <a:endParaRPr lang="hu-HU" dirty="0"/>
          </a:p>
          <a:p>
            <a:endParaRPr lang="hu-HU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34FFC86-C57E-4937-A793-8FA2F218F75B}"/>
              </a:ext>
            </a:extLst>
          </p:cNvPr>
          <p:cNvCxnSpPr/>
          <p:nvPr/>
        </p:nvCxnSpPr>
        <p:spPr>
          <a:xfrm flipH="1">
            <a:off x="1647496" y="2205202"/>
            <a:ext cx="961697" cy="47303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8E956245-FE64-49A8-A8D2-990BBD4FDBB4}"/>
              </a:ext>
            </a:extLst>
          </p:cNvPr>
          <p:cNvCxnSpPr>
            <a:cxnSpLocks/>
          </p:cNvCxnSpPr>
          <p:nvPr/>
        </p:nvCxnSpPr>
        <p:spPr>
          <a:xfrm flipH="1" flipV="1">
            <a:off x="3961367" y="2172758"/>
            <a:ext cx="961697" cy="47303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áblázat 10">
            <a:extLst>
              <a:ext uri="{FF2B5EF4-FFF2-40B4-BE49-F238E27FC236}">
                <a16:creationId xmlns:a16="http://schemas.microsoft.com/office/drawing/2014/main" id="{728C0DB5-024B-43AF-B4AA-B5CA591885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71919" y="2837502"/>
          <a:ext cx="4642496" cy="16992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21248">
                  <a:extLst>
                    <a:ext uri="{9D8B030D-6E8A-4147-A177-3AD203B41FA5}">
                      <a16:colId xmlns:a16="http://schemas.microsoft.com/office/drawing/2014/main" val="2785259267"/>
                    </a:ext>
                  </a:extLst>
                </a:gridCol>
                <a:gridCol w="2321248">
                  <a:extLst>
                    <a:ext uri="{9D8B030D-6E8A-4147-A177-3AD203B41FA5}">
                      <a16:colId xmlns:a16="http://schemas.microsoft.com/office/drawing/2014/main" val="147496447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hu-HU" sz="1400" dirty="0"/>
                        <a:t>Mértéke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Beosztása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78486619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hu-HU" sz="1400" dirty="0"/>
                        <a:t>Alapkategória: „napi munkaidő”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Alapkategória: „beosztás szerinti napi/heti munkaidő”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53689085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hu-HU" sz="1400" dirty="0"/>
                        <a:t>Szerződéses tárgykör (a munkaviszonyra von. szabályok keretei közt)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Meghatározó szerepe van a munkáltatónak (a munkaviszonyra von. Szabályok keretei közt)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41418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0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54868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 munkaidő mértéke</a:t>
            </a:r>
          </a:p>
        </p:txBody>
      </p:sp>
      <p:sp>
        <p:nvSpPr>
          <p:cNvPr id="6" name="Text Box 81"/>
          <p:cNvSpPr txBox="1">
            <a:spLocks noChangeArrowheads="1"/>
          </p:cNvSpPr>
          <p:nvPr/>
        </p:nvSpPr>
        <p:spPr bwMode="auto">
          <a:xfrm>
            <a:off x="503237" y="2060848"/>
            <a:ext cx="8605838" cy="208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200" b="1" dirty="0">
                <a:latin typeface="+mn-lt"/>
              </a:rPr>
              <a:t>Alapkategória: „napi munkaidő”</a:t>
            </a:r>
          </a:p>
          <a:p>
            <a:pPr>
              <a:spcBef>
                <a:spcPct val="30000"/>
              </a:spcBef>
              <a:defRPr/>
            </a:pPr>
            <a:r>
              <a:rPr lang="hu-HU" sz="2200" b="1" dirty="0">
                <a:latin typeface="+mn-lt"/>
              </a:rPr>
              <a:t>Teljes munkaidő: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dirty="0">
                <a:latin typeface="+mn-lt"/>
              </a:rPr>
              <a:t>Általános teljes munkaidő </a:t>
            </a:r>
            <a:r>
              <a:rPr lang="hu-HU" sz="2200" dirty="0" smtClean="0">
                <a:latin typeface="+mn-lt"/>
              </a:rPr>
              <a:t>napi 8 óra, heti 40 – </a:t>
            </a:r>
            <a:r>
              <a:rPr lang="hu-HU" sz="2200" dirty="0">
                <a:latin typeface="+mn-lt"/>
              </a:rPr>
              <a:t>természetes szerződéses elem, ha nincs más megállapodás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dirty="0">
                <a:latin typeface="+mn-lt"/>
              </a:rPr>
              <a:t>Rövidebb teljes munkaidő </a:t>
            </a:r>
          </a:p>
        </p:txBody>
      </p:sp>
    </p:spTree>
    <p:extLst>
      <p:ext uri="{BB962C8B-B14F-4D97-AF65-F5344CB8AC3E}">
        <p14:creationId xmlns:p14="http://schemas.microsoft.com/office/powerpoint/2010/main" val="10112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239" y="40466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 munkaidő mértéke</a:t>
            </a:r>
          </a:p>
        </p:txBody>
      </p:sp>
      <p:sp>
        <p:nvSpPr>
          <p:cNvPr id="6" name="Text Box 81"/>
          <p:cNvSpPr txBox="1">
            <a:spLocks noChangeArrowheads="1"/>
          </p:cNvSpPr>
          <p:nvPr/>
        </p:nvSpPr>
        <p:spPr bwMode="auto">
          <a:xfrm>
            <a:off x="395536" y="1700808"/>
            <a:ext cx="8605838" cy="307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b="1" dirty="0" smtClean="0">
                <a:latin typeface="+mn-lt"/>
              </a:rPr>
              <a:t>Hosszabb </a:t>
            </a:r>
            <a:r>
              <a:rPr lang="hu-HU" sz="2200" b="1" dirty="0">
                <a:latin typeface="+mn-lt"/>
              </a:rPr>
              <a:t>teljes munkaidő </a:t>
            </a:r>
            <a:r>
              <a:rPr lang="hu-HU" sz="2200" dirty="0">
                <a:latin typeface="+mn-lt"/>
              </a:rPr>
              <a:t>(napi 12)</a:t>
            </a:r>
          </a:p>
          <a:p>
            <a:pPr>
              <a:spcBef>
                <a:spcPct val="30000"/>
              </a:spcBef>
              <a:defRPr/>
            </a:pPr>
            <a:r>
              <a:rPr lang="hu-HU" sz="2200" dirty="0">
                <a:latin typeface="+mn-lt"/>
              </a:rPr>
              <a:t>	Korlátozottan:</a:t>
            </a:r>
          </a:p>
          <a:p>
            <a:pPr marL="1257300" lvl="2" indent="-342900">
              <a:spcBef>
                <a:spcPct val="30000"/>
              </a:spcBef>
              <a:buFont typeface="Courier New" pitchFamily="49" charset="0"/>
              <a:buChar char="o"/>
              <a:defRPr/>
            </a:pPr>
            <a:r>
              <a:rPr lang="hu-HU" sz="2200" dirty="0">
                <a:latin typeface="+mn-lt"/>
              </a:rPr>
              <a:t>készenléti jellegű munkakör</a:t>
            </a:r>
          </a:p>
          <a:p>
            <a:pPr marL="1257300" lvl="2" indent="-342900">
              <a:spcBef>
                <a:spcPct val="30000"/>
              </a:spcBef>
              <a:buFont typeface="Courier New" pitchFamily="49" charset="0"/>
              <a:buChar char="o"/>
              <a:defRPr/>
            </a:pPr>
            <a:r>
              <a:rPr lang="hu-HU" sz="2200" dirty="0">
                <a:latin typeface="+mn-lt"/>
              </a:rPr>
              <a:t>munkáltató hozzátartozója</a:t>
            </a:r>
            <a:endParaRPr lang="hu-HU" sz="2200" b="1" dirty="0">
              <a:latin typeface="+mn-lt"/>
            </a:endParaRPr>
          </a:p>
          <a:p>
            <a:pPr marL="0" lvl="2">
              <a:spcBef>
                <a:spcPct val="30000"/>
              </a:spcBef>
              <a:defRPr/>
            </a:pPr>
            <a:r>
              <a:rPr lang="hu-HU" sz="2200" b="1" dirty="0">
                <a:latin typeface="+mn-lt"/>
              </a:rPr>
              <a:t>Részmunkaidő:</a:t>
            </a:r>
          </a:p>
          <a:p>
            <a:pPr marL="0" lvl="2">
              <a:spcBef>
                <a:spcPct val="30000"/>
              </a:spcBef>
              <a:defRPr/>
            </a:pPr>
            <a:r>
              <a:rPr lang="hu-HU" sz="2200" dirty="0">
                <a:latin typeface="+mn-lt"/>
              </a:rPr>
              <a:t>Általános teljes munkaidőnél rövidebb (nincs minimum)</a:t>
            </a:r>
          </a:p>
          <a:p>
            <a:pPr marL="0" lvl="2">
              <a:spcBef>
                <a:spcPct val="30000"/>
              </a:spcBef>
              <a:defRPr/>
            </a:pPr>
            <a:r>
              <a:rPr lang="hu-HU" sz="2200" dirty="0">
                <a:latin typeface="+mn-lt"/>
              </a:rPr>
              <a:t>de: egyenlő bér elvénél időarányosság!</a:t>
            </a:r>
          </a:p>
        </p:txBody>
      </p:sp>
    </p:spTree>
    <p:extLst>
      <p:ext uri="{BB962C8B-B14F-4D97-AF65-F5344CB8AC3E}">
        <p14:creationId xmlns:p14="http://schemas.microsoft.com/office/powerpoint/2010/main" val="18286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4.</a:t>
            </a:r>
            <a:b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Rendkívüli munkaidő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4149081"/>
            <a:ext cx="3720412" cy="223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4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3557C3-B0CE-4885-811D-88B820739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769761"/>
            <a:ext cx="7543800" cy="1028700"/>
          </a:xfrm>
        </p:spPr>
        <p:txBody>
          <a:bodyPr/>
          <a:lstStyle/>
          <a:p>
            <a:r>
              <a:rPr lang="hu-HU" dirty="0"/>
              <a:t>A munkaidővel, pihenőidőkkel kapcsolatos </a:t>
            </a:r>
            <a:r>
              <a:rPr lang="hu-HU" dirty="0" smtClean="0"/>
              <a:t>kategóriák</a:t>
            </a:r>
            <a:endParaRPr lang="hu-HU" dirty="0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113E82D6-9188-475A-8CD7-E53AC1A317E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5695" y="2600678"/>
          <a:ext cx="3221450" cy="28995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10725">
                  <a:extLst>
                    <a:ext uri="{9D8B030D-6E8A-4147-A177-3AD203B41FA5}">
                      <a16:colId xmlns:a16="http://schemas.microsoft.com/office/drawing/2014/main" val="2127531167"/>
                    </a:ext>
                  </a:extLst>
                </a:gridCol>
                <a:gridCol w="1610725">
                  <a:extLst>
                    <a:ext uri="{9D8B030D-6E8A-4147-A177-3AD203B41FA5}">
                      <a16:colId xmlns:a16="http://schemas.microsoft.com/office/drawing/2014/main" val="562099001"/>
                    </a:ext>
                  </a:extLst>
                </a:gridCol>
              </a:tblGrid>
              <a:tr h="3883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</a:rPr>
                        <a:t>Munkaidő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74064"/>
                  </a:ext>
                </a:extLst>
              </a:tr>
              <a:tr h="9947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highlight>
                            <a:srgbClr val="FF0000"/>
                          </a:highlight>
                        </a:rPr>
                        <a:t>rendes munkaidő</a:t>
                      </a:r>
                      <a:endParaRPr lang="hu-HU" sz="14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800" dirty="0">
                          <a:effectLst/>
                        </a:rPr>
                        <a:t> </a:t>
                      </a:r>
                      <a:endParaRPr lang="hu-H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086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dirty="0">
                        <a:effectLst/>
                      </a:endParaRPr>
                    </a:p>
                    <a:p>
                      <a:pPr marL="3086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highlight>
                            <a:srgbClr val="800000"/>
                          </a:highlight>
                        </a:rPr>
                        <a:t>rendkívüli munkaidő</a:t>
                      </a:r>
                      <a:endParaRPr lang="hu-HU" sz="1400" dirty="0">
                        <a:effectLst/>
                        <a:highlight>
                          <a:srgbClr val="800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817133"/>
                  </a:ext>
                </a:extLst>
              </a:tr>
              <a:tr h="15163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(ügyelet), készenlét</a:t>
                      </a:r>
                      <a:endParaRPr lang="hu-H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Utasítás-megtagadás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840744"/>
                  </a:ext>
                </a:extLst>
              </a:tr>
            </a:tbl>
          </a:graphicData>
        </a:graphic>
      </p:graphicFrame>
      <p:graphicFrame>
        <p:nvGraphicFramePr>
          <p:cNvPr id="19" name="Táblázat 18">
            <a:extLst>
              <a:ext uri="{FF2B5EF4-FFF2-40B4-BE49-F238E27FC236}">
                <a16:creationId xmlns:a16="http://schemas.microsoft.com/office/drawing/2014/main" id="{BEBF666A-58CA-4375-B763-E8750A4DA012}"/>
              </a:ext>
            </a:extLst>
          </p:cNvPr>
          <p:cNvGraphicFramePr>
            <a:graphicFrameLocks noGrp="1"/>
          </p:cNvGraphicFramePr>
          <p:nvPr/>
        </p:nvGraphicFramePr>
        <p:xfrm>
          <a:off x="4194787" y="2600681"/>
          <a:ext cx="4697693" cy="34875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11185">
                  <a:extLst>
                    <a:ext uri="{9D8B030D-6E8A-4147-A177-3AD203B41FA5}">
                      <a16:colId xmlns:a16="http://schemas.microsoft.com/office/drawing/2014/main" val="1796646431"/>
                    </a:ext>
                  </a:extLst>
                </a:gridCol>
                <a:gridCol w="2186508">
                  <a:extLst>
                    <a:ext uri="{9D8B030D-6E8A-4147-A177-3AD203B41FA5}">
                      <a16:colId xmlns:a16="http://schemas.microsoft.com/office/drawing/2014/main" val="3017346930"/>
                    </a:ext>
                  </a:extLst>
                </a:gridCol>
              </a:tblGrid>
              <a:tr h="25802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solidFill>
                            <a:schemeClr val="bg1"/>
                          </a:solidFill>
                          <a:effectLst/>
                        </a:rPr>
                        <a:t>Szabadidő</a:t>
                      </a:r>
                      <a:endParaRPr lang="hu-HU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84473"/>
                  </a:ext>
                </a:extLst>
              </a:tr>
              <a:tr h="5918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</a:rPr>
                        <a:t>               Pihenőidők</a:t>
                      </a:r>
                      <a:endParaRPr lang="hu-HU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540187"/>
                  </a:ext>
                </a:extLst>
              </a:tr>
              <a:tr h="4765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Szabadság</a:t>
                      </a: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u-HU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350053"/>
                  </a:ext>
                </a:extLst>
              </a:tr>
              <a:tr h="4517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Betegszabadság</a:t>
                      </a: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316579"/>
                  </a:ext>
                </a:extLst>
              </a:tr>
              <a:tr h="4417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Munkaszüneti nap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778582"/>
                  </a:ext>
                </a:extLst>
              </a:tr>
              <a:tr h="4225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Mentesülési esetek (Mt. 55. §)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082236"/>
                  </a:ext>
                </a:extLst>
              </a:tr>
              <a:tr h="4225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Szülési szab., </a:t>
                      </a:r>
                      <a:r>
                        <a:rPr lang="hu-HU" sz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fiz.nélk</a:t>
                      </a: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szab.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007841"/>
                  </a:ext>
                </a:extLst>
              </a:tr>
              <a:tr h="4225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Állásidő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487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40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823913"/>
            <a:ext cx="8229600" cy="5400675"/>
          </a:xfrm>
        </p:spPr>
        <p:txBody>
          <a:bodyPr/>
          <a:lstStyle/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Típusai:</a:t>
            </a:r>
          </a:p>
          <a:p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 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munkaidő-beosztástól eltérő,</a:t>
            </a:r>
          </a:p>
          <a:p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 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munkaidőkereten felüli,</a:t>
            </a:r>
          </a:p>
          <a:p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az 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elszámolási időszak alkalmazása esetén az ennek alapjául szolgáló heti munkaidőt </a:t>
            </a: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meghaladó munkaidő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, továbbá</a:t>
            </a:r>
          </a:p>
          <a:p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az 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ügyelet tartama.</a:t>
            </a: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Munkaszüneti napon korlátozottan rendelhető el</a:t>
            </a: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400" b="1" dirty="0">
              <a:ea typeface="Verdana" pitchFamily="34" charset="0"/>
              <a:cs typeface="Verdana" pitchFamily="34" charset="0"/>
            </a:endParaRPr>
          </a:p>
          <a:p>
            <a:pPr marL="0" lvl="1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Nincs korlátozva </a:t>
            </a:r>
            <a:r>
              <a:rPr lang="hu-HU" sz="2400" dirty="0">
                <a:ea typeface="Verdana" pitchFamily="34" charset="0"/>
                <a:cs typeface="Verdana" pitchFamily="34" charset="0"/>
              </a:rPr>
              <a:t>baleset, elemi csapás, súlyos kár, az egészséget vagy a környezetet fenyegető közvetlen és súlyos veszély megelőzése, elhárítása érdekében</a:t>
            </a: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000" b="1" dirty="0" smtClean="0">
              <a:ea typeface="Verdana" pitchFamily="34" charset="0"/>
              <a:cs typeface="Verdana" pitchFamily="34" charset="0"/>
            </a:endParaRPr>
          </a:p>
          <a:p>
            <a:pPr marL="182563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Rendkívüli </a:t>
            </a: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munkaidő - 107. §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61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556792"/>
            <a:ext cx="8229600" cy="4693319"/>
          </a:xfrm>
        </p:spPr>
        <p:txBody>
          <a:bodyPr/>
          <a:lstStyle/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Mértéke: 250 óra/év (KSZ: 300 óra/év)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hu-HU" sz="2400" dirty="0" smtClean="0">
                <a:ea typeface="Verdana" pitchFamily="34" charset="0"/>
                <a:cs typeface="Verdana" pitchFamily="34" charset="0"/>
              </a:rPr>
              <a:t>De: heti korlátok is vannak (pl. általános teljes munkaidő esetén </a:t>
            </a:r>
            <a:r>
              <a:rPr lang="hu-HU" sz="2400" dirty="0" err="1" smtClean="0">
                <a:ea typeface="Verdana" pitchFamily="34" charset="0"/>
                <a:cs typeface="Verdana" pitchFamily="34" charset="0"/>
              </a:rPr>
              <a:t>max</a:t>
            </a:r>
            <a:r>
              <a:rPr lang="hu-HU" sz="2400" dirty="0" smtClean="0">
                <a:ea typeface="Verdana" pitchFamily="34" charset="0"/>
                <a:cs typeface="Verdana" pitchFamily="34" charset="0"/>
              </a:rPr>
              <a:t>. heti 8 óra)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MSZ 400 óra/év</a:t>
            </a:r>
            <a:endParaRPr lang="hu-HU" sz="2400" b="1" dirty="0">
              <a:ea typeface="Verdana" pitchFamily="34" charset="0"/>
              <a:cs typeface="Verdana" pitchFamily="34" charset="0"/>
            </a:endParaRPr>
          </a:p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Rendkívüli </a:t>
            </a: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munkaidő mértéke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149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hu-HU" sz="4000" b="1" dirty="0" smtClean="0">
                <a:solidFill>
                  <a:srgbClr val="FF0000"/>
                </a:solidFill>
              </a:rPr>
              <a:t>Munkaidő-pihenőidő szabályainak rendszere</a:t>
            </a:r>
          </a:p>
          <a:p>
            <a:pPr marL="514350" indent="-514350">
              <a:buAutoNum type="arabicPeriod"/>
            </a:pPr>
            <a:r>
              <a:rPr lang="hu-HU" sz="4000" b="1" dirty="0" smtClean="0">
                <a:solidFill>
                  <a:srgbClr val="FF0000"/>
                </a:solidFill>
              </a:rPr>
              <a:t>Munkaidő fogalma</a:t>
            </a:r>
          </a:p>
          <a:p>
            <a:pPr marL="514350" indent="-514350">
              <a:buAutoNum type="arabicPeriod"/>
            </a:pPr>
            <a:r>
              <a:rPr lang="hu-HU" sz="4000" b="1" dirty="0" smtClean="0">
                <a:solidFill>
                  <a:srgbClr val="FF0000"/>
                </a:solidFill>
              </a:rPr>
              <a:t>Munkaidő mértéke</a:t>
            </a:r>
          </a:p>
          <a:p>
            <a:pPr marL="514350" indent="-514350">
              <a:buAutoNum type="arabicPeriod"/>
            </a:pPr>
            <a:r>
              <a:rPr lang="hu-HU" sz="4000" b="1" dirty="0" smtClean="0">
                <a:solidFill>
                  <a:srgbClr val="FF0000"/>
                </a:solidFill>
              </a:rPr>
              <a:t>Rendkívüli munkaidő</a:t>
            </a:r>
          </a:p>
          <a:p>
            <a:pPr marL="514350" indent="-514350">
              <a:buAutoNum type="arabicPeriod"/>
            </a:pPr>
            <a:r>
              <a:rPr lang="hu-HU" sz="4000" b="1" dirty="0" smtClean="0">
                <a:solidFill>
                  <a:srgbClr val="FF0000"/>
                </a:solidFill>
              </a:rPr>
              <a:t>Munkaidő beosztása, munkarend</a:t>
            </a:r>
          </a:p>
          <a:p>
            <a:pPr marL="514350" indent="-514350">
              <a:buAutoNum type="arabicPeriod"/>
            </a:pPr>
            <a:r>
              <a:rPr lang="hu-HU" sz="4000" b="1" dirty="0" smtClean="0">
                <a:solidFill>
                  <a:srgbClr val="FF0000"/>
                </a:solidFill>
              </a:rPr>
              <a:t>Egyenlő és egyenlőtlen beosztás</a:t>
            </a:r>
          </a:p>
        </p:txBody>
      </p:sp>
    </p:spTree>
    <p:extLst>
      <p:ext uri="{BB962C8B-B14F-4D97-AF65-F5344CB8AC3E}">
        <p14:creationId xmlns:p14="http://schemas.microsoft.com/office/powerpoint/2010/main" val="4026239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5</a:t>
            </a: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.</a:t>
            </a:r>
            <a:b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Munkaidő beosztása, munkarend</a:t>
            </a:r>
          </a:p>
        </p:txBody>
      </p:sp>
    </p:spTree>
    <p:extLst>
      <p:ext uri="{BB962C8B-B14F-4D97-AF65-F5344CB8AC3E}">
        <p14:creationId xmlns:p14="http://schemas.microsoft.com/office/powerpoint/2010/main" val="276797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772816"/>
            <a:ext cx="8229600" cy="4032448"/>
          </a:xfrm>
        </p:spPr>
        <p:txBody>
          <a:bodyPr/>
          <a:lstStyle/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182563" algn="l"/>
              </a:tabLst>
            </a:pPr>
            <a:r>
              <a:rPr lang="hu-HU" sz="2400" b="1" dirty="0">
                <a:ea typeface="Verdana" pitchFamily="34" charset="0"/>
                <a:cs typeface="Verdana" pitchFamily="34" charset="0"/>
              </a:rPr>
              <a:t>Egy héttel korábban, hét napra előre, írásban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182563" algn="l"/>
              </a:tabLst>
            </a:pPr>
            <a:r>
              <a:rPr lang="hu-HU" sz="2400" dirty="0">
                <a:ea typeface="Verdana" pitchFamily="34" charset="0"/>
                <a:cs typeface="Verdana" pitchFamily="34" charset="0"/>
              </a:rPr>
              <a:t>(hétfőn a jövő hetit)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182563" algn="l"/>
              </a:tabLst>
            </a:pPr>
            <a:r>
              <a:rPr lang="hu-HU" sz="2400" b="1" dirty="0">
                <a:ea typeface="Verdana" pitchFamily="34" charset="0"/>
                <a:cs typeface="Verdana" pitchFamily="34" charset="0"/>
              </a:rPr>
              <a:t>Közlés hiányában az utolsó irányadó.</a:t>
            </a:r>
          </a:p>
          <a:p>
            <a:pPr marL="0" indent="0">
              <a:buNone/>
            </a:pPr>
            <a:r>
              <a:rPr lang="hu-HU" sz="2400" b="1" dirty="0">
                <a:ea typeface="Verdana" pitchFamily="34" charset="0"/>
                <a:cs typeface="Verdana" pitchFamily="34" charset="0"/>
              </a:rPr>
              <a:t>4 nappal korábban lehet módosítani: </a:t>
            </a:r>
            <a:r>
              <a:rPr lang="hu-HU" sz="2400" dirty="0">
                <a:ea typeface="Verdana" pitchFamily="34" charset="0"/>
                <a:cs typeface="Verdana" pitchFamily="34" charset="0"/>
              </a:rPr>
              <a:t>ha a munkáltató gazdálkodásában vagy működésében előre nem látható körülmény merül fel</a:t>
            </a:r>
          </a:p>
          <a:p>
            <a:pPr marL="0" indent="0">
              <a:buNone/>
            </a:pPr>
            <a:r>
              <a:rPr lang="hu-HU" sz="2400" b="1" dirty="0">
                <a:ea typeface="Verdana" pitchFamily="34" charset="0"/>
                <a:cs typeface="Verdana" pitchFamily="34" charset="0"/>
              </a:rPr>
              <a:t>KSZ eltérhet</a:t>
            </a:r>
          </a:p>
          <a:p>
            <a:pPr marL="0" indent="0">
              <a:buNone/>
            </a:pPr>
            <a:r>
              <a:rPr lang="hu-HU" sz="2400" b="1" dirty="0">
                <a:ea typeface="Verdana" pitchFamily="34" charset="0"/>
                <a:cs typeface="Verdana" pitchFamily="34" charset="0"/>
              </a:rPr>
              <a:t>A MV írásbeli kérésére is el lehet térni.</a:t>
            </a:r>
          </a:p>
          <a:p>
            <a:pPr marL="0" indent="0">
              <a:buNone/>
            </a:pPr>
            <a:endParaRPr lang="hu-HU" sz="2400" b="1" dirty="0"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hu-HU" sz="2400" b="1" u="sng" dirty="0">
                <a:ea typeface="Verdana" pitchFamily="34" charset="0"/>
                <a:cs typeface="Verdana" pitchFamily="34" charset="0"/>
              </a:rPr>
              <a:t>Jelentősége</a:t>
            </a:r>
            <a:r>
              <a:rPr lang="hu-HU" sz="2400" b="1" dirty="0">
                <a:ea typeface="Verdana" pitchFamily="34" charset="0"/>
                <a:cs typeface="Verdana" pitchFamily="34" charset="0"/>
              </a:rPr>
              <a:t>: a módosítás időben való közlés hiányában az eltérés rendkívüli munkaidőt/állásidőt eredményez!</a:t>
            </a:r>
          </a:p>
          <a:p>
            <a:pPr marL="182563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4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 munkaidő </a:t>
            </a: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beosztása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4EB6FD0F-DEC3-4C80-AAE0-C767B950F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4553" y="1052736"/>
            <a:ext cx="9144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30000"/>
              </a:spcBef>
              <a:defRPr/>
            </a:pPr>
            <a:r>
              <a:rPr lang="hu-HU" sz="3200" b="1" dirty="0"/>
              <a:t>A munkaidő-beosztás közlése:</a:t>
            </a:r>
          </a:p>
          <a:p>
            <a:pPr marL="457200" indent="-457200" algn="ctr">
              <a:defRPr/>
            </a:pP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413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33363" y="404664"/>
            <a:ext cx="85960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spcBef>
                <a:spcPct val="30000"/>
              </a:spcBef>
              <a:defRPr/>
            </a:pPr>
            <a:r>
              <a:rPr lang="hu-HU" sz="3200" b="1" dirty="0"/>
              <a:t>Minimális-maximális beosztás szerinti munkaidők</a:t>
            </a:r>
          </a:p>
          <a:p>
            <a:pPr marL="457200" indent="-457200" algn="ctr">
              <a:defRPr/>
            </a:pP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33363" y="1844675"/>
            <a:ext cx="860742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defRPr/>
            </a:pPr>
            <a:r>
              <a:rPr lang="hu-HU" sz="2400" dirty="0">
                <a:latin typeface="+mn-lt"/>
              </a:rPr>
              <a:t>Beosztás szerinti munkaidő </a:t>
            </a:r>
            <a:r>
              <a:rPr lang="hu-HU" sz="2400" b="1" dirty="0">
                <a:latin typeface="+mn-lt"/>
              </a:rPr>
              <a:t>napi mértéke: 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minimum 	4 óra (</a:t>
            </a:r>
            <a:r>
              <a:rPr lang="hu-HU" sz="2400" dirty="0" err="1">
                <a:latin typeface="+mn-lt"/>
              </a:rPr>
              <a:t>kiv</a:t>
            </a:r>
            <a:r>
              <a:rPr lang="hu-HU" sz="2400" dirty="0">
                <a:latin typeface="+mn-lt"/>
              </a:rPr>
              <a:t>. részmunkaidő esetén) </a:t>
            </a:r>
            <a:r>
              <a:rPr lang="hu-HU" sz="2400" dirty="0">
                <a:latin typeface="+mn-lt"/>
                <a:sym typeface="Wingdings" pitchFamily="2" charset="2"/>
              </a:rPr>
              <a:t> csak a </a:t>
            </a:r>
            <a:r>
              <a:rPr lang="hu-HU" sz="2400" dirty="0">
                <a:latin typeface="+mn-lt"/>
              </a:rPr>
              <a:t>rendes munkaidőre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legfeljebb 	12 óra </a:t>
            </a:r>
            <a:r>
              <a:rPr lang="hu-HU" sz="2400" dirty="0" smtClean="0">
                <a:latin typeface="+mn-lt"/>
              </a:rPr>
              <a:t> </a:t>
            </a:r>
            <a:r>
              <a:rPr lang="hu-HU" sz="2400" dirty="0">
                <a:latin typeface="+mn-lt"/>
                <a:sym typeface="Wingdings" pitchFamily="2" charset="2"/>
              </a:rPr>
              <a:t> </a:t>
            </a:r>
            <a:r>
              <a:rPr lang="hu-HU" sz="2400" dirty="0">
                <a:latin typeface="+mn-lt"/>
              </a:rPr>
              <a:t>a rendkívüli munkaidővel együtt!</a:t>
            </a:r>
          </a:p>
          <a:p>
            <a:pPr marL="701675" lvl="2" indent="-342900">
              <a:spcBef>
                <a:spcPct val="30000"/>
              </a:spcBef>
              <a:defRPr/>
            </a:pPr>
            <a:endParaRPr lang="hu-HU" sz="2400" dirty="0">
              <a:latin typeface="+mn-lt"/>
            </a:endParaRPr>
          </a:p>
          <a:p>
            <a:pPr marL="342900" indent="-342900">
              <a:spcBef>
                <a:spcPct val="30000"/>
              </a:spcBef>
              <a:defRPr/>
            </a:pPr>
            <a:r>
              <a:rPr lang="hu-HU" sz="2400" dirty="0">
                <a:latin typeface="+mn-lt"/>
              </a:rPr>
              <a:t>Beosztás szerinti munkaidő </a:t>
            </a:r>
            <a:r>
              <a:rPr lang="hu-HU" sz="2400" b="1" dirty="0">
                <a:latin typeface="+mn-lt"/>
              </a:rPr>
              <a:t>heti mértéke: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legfeljebb 	48 óra </a:t>
            </a:r>
            <a:r>
              <a:rPr lang="hu-HU" sz="2400" dirty="0" smtClean="0">
                <a:latin typeface="+mn-lt"/>
              </a:rPr>
              <a:t> </a:t>
            </a:r>
            <a:r>
              <a:rPr lang="hu-HU" sz="2400" dirty="0">
                <a:sym typeface="Wingdings" pitchFamily="2" charset="2"/>
              </a:rPr>
              <a:t> </a:t>
            </a:r>
            <a:r>
              <a:rPr lang="hu-HU" sz="2400" dirty="0"/>
              <a:t>a rendkívüli munkaidővel együtt!</a:t>
            </a:r>
          </a:p>
        </p:txBody>
      </p:sp>
    </p:spTree>
    <p:extLst>
      <p:ext uri="{BB962C8B-B14F-4D97-AF65-F5344CB8AC3E}">
        <p14:creationId xmlns:p14="http://schemas.microsoft.com/office/powerpoint/2010/main" val="3173830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9DC71C22-2EEF-4C24-81EF-DE090422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2596" y="5383530"/>
            <a:ext cx="2169784" cy="274320"/>
          </a:xfrm>
        </p:spPr>
        <p:txBody>
          <a:bodyPr/>
          <a:lstStyle/>
          <a:p>
            <a:pPr>
              <a:spcAft>
                <a:spcPts val="450"/>
              </a:spcAft>
            </a:pPr>
            <a:fld id="{7B7A52B9-A8AB-438E-B534-4C40C3A9E74F}" type="datetime1">
              <a:rPr lang="hu-HU" smtClean="0"/>
              <a:pPr>
                <a:spcAft>
                  <a:spcPts val="450"/>
                </a:spcAft>
              </a:pPr>
              <a:t>2025. 02. 14.</a:t>
            </a:fld>
            <a:endParaRPr lang="en-US"/>
          </a:p>
        </p:txBody>
      </p:sp>
      <p:graphicFrame>
        <p:nvGraphicFramePr>
          <p:cNvPr id="13" name="Tartalom helye 2">
            <a:extLst>
              <a:ext uri="{FF2B5EF4-FFF2-40B4-BE49-F238E27FC236}">
                <a16:creationId xmlns:a16="http://schemas.microsoft.com/office/drawing/2014/main" id="{A7ACC86C-02CD-4B6F-8CA4-1821A07EED7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72816"/>
          <a:ext cx="815865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Box 5">
            <a:extLst>
              <a:ext uri="{FF2B5EF4-FFF2-40B4-BE49-F238E27FC236}">
                <a16:creationId xmlns:a16="http://schemas.microsoft.com/office/drawing/2014/main" id="{CA9CB603-DAFF-49EB-955C-CB447FDA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261363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 munkaidő beosztása 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E262D77-9E92-4EBD-A581-E52E4EF66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56" y="846138"/>
            <a:ext cx="8229600" cy="1143000"/>
          </a:xfrm>
        </p:spPr>
        <p:txBody>
          <a:bodyPr/>
          <a:lstStyle/>
          <a:p>
            <a:pPr algn="l"/>
            <a:r>
              <a:rPr lang="hu-HU" sz="3200" dirty="0"/>
              <a:t>Alapfogalmak: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363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79388" y="1125538"/>
            <a:ext cx="8715375" cy="452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hu-HU" sz="2400" b="1" dirty="0" smtClean="0"/>
              <a:t>Fogalma: </a:t>
            </a:r>
            <a:r>
              <a:rPr lang="hu-HU" sz="2400" dirty="0" smtClean="0"/>
              <a:t>a munkaidő-beosztás keretszabályai</a:t>
            </a:r>
          </a:p>
          <a:p>
            <a:pPr algn="just" eaLnBrk="1" hangingPunct="1">
              <a:defRPr/>
            </a:pPr>
            <a:endParaRPr lang="hu-HU" sz="2400" dirty="0" smtClean="0"/>
          </a:p>
          <a:p>
            <a:pPr algn="just" eaLnBrk="1" hangingPunct="1">
              <a:defRPr/>
            </a:pPr>
            <a:r>
              <a:rPr lang="hu-HU" sz="2400" b="1" dirty="0" smtClean="0"/>
              <a:t>Elemei: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hu-HU" sz="2400" dirty="0" smtClean="0"/>
              <a:t>a munkanapok meghatározása;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hu-HU" sz="2400" dirty="0" smtClean="0"/>
              <a:t>a munkavállalót megillető munkaközi szünet;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hu-HU" sz="2400" dirty="0" smtClean="0"/>
              <a:t>a munkaidőkeret/elszámolási időszak, ha a munkáltató alkalmazni kívánja;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hu-HU" sz="2400" dirty="0" smtClean="0"/>
              <a:t>a munkáltató működésére és a munkakörre jellemző sajátosságok (műszakrend, megszakítás nélküli működés, idénymunka, stb.);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hu-HU" sz="2400" dirty="0" smtClean="0"/>
              <a:t>a napi pihenőidő mértéke;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hu-HU" sz="2400" dirty="0" smtClean="0"/>
              <a:t>a heti pihenőnapok vagy a heti pihenőidők alkalmazása és kiadásának rendszere.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A munkarend</a:t>
            </a:r>
          </a:p>
        </p:txBody>
      </p:sp>
    </p:spTree>
    <p:extLst>
      <p:ext uri="{BB962C8B-B14F-4D97-AF65-F5344CB8AC3E}">
        <p14:creationId xmlns:p14="http://schemas.microsoft.com/office/powerpoint/2010/main" val="27673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DE262D77-9E92-4EBD-A581-E52E4EF66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060848"/>
            <a:ext cx="8229600" cy="1143000"/>
          </a:xfrm>
        </p:spPr>
        <p:txBody>
          <a:bodyPr/>
          <a:lstStyle/>
          <a:p>
            <a:pPr algn="l"/>
            <a:r>
              <a:rPr lang="hu-HU" dirty="0"/>
              <a:t>Nevesített munkarendek</a:t>
            </a:r>
          </a:p>
        </p:txBody>
      </p:sp>
      <p:sp>
        <p:nvSpPr>
          <p:cNvPr id="8" name="Text Box 81">
            <a:extLst>
              <a:ext uri="{FF2B5EF4-FFF2-40B4-BE49-F238E27FC236}">
                <a16:creationId xmlns:a16="http://schemas.microsoft.com/office/drawing/2014/main" id="{4CEC0715-3144-4A01-9759-98FD516E19C6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564704" y="3543412"/>
            <a:ext cx="8229600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200" b="1" dirty="0">
                <a:latin typeface="+mn-lt"/>
              </a:rPr>
              <a:t>Osztatlan és osztott munkarend</a:t>
            </a:r>
          </a:p>
          <a:p>
            <a:pPr>
              <a:spcBef>
                <a:spcPct val="30000"/>
              </a:spcBef>
              <a:defRPr/>
            </a:pPr>
            <a:r>
              <a:rPr lang="hu-HU" sz="2200" b="1" dirty="0"/>
              <a:t>Kötött és kötetlen munkarend</a:t>
            </a:r>
            <a:endParaRPr lang="hu-HU" sz="2200" b="1" dirty="0">
              <a:latin typeface="+mn-lt"/>
            </a:endParaRP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b="1" dirty="0">
                <a:latin typeface="+mn-lt"/>
              </a:rPr>
              <a:t>Általános (egyenlő) és egyenlőtlen munkarend</a:t>
            </a:r>
          </a:p>
        </p:txBody>
      </p:sp>
    </p:spTree>
    <p:extLst>
      <p:ext uri="{BB962C8B-B14F-4D97-AF65-F5344CB8AC3E}">
        <p14:creationId xmlns:p14="http://schemas.microsoft.com/office/powerpoint/2010/main" val="354054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:a16="http://schemas.microsoft.com/office/drawing/2014/main" id="{CA9CB603-DAFF-49EB-955C-CB447FDA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261363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Általános munkarend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8" name="Text Box 81">
            <a:extLst>
              <a:ext uri="{FF2B5EF4-FFF2-40B4-BE49-F238E27FC236}">
                <a16:creationId xmlns:a16="http://schemas.microsoft.com/office/drawing/2014/main" id="{4CEC0715-3144-4A01-9759-98FD516E19C6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564704" y="2244054"/>
            <a:ext cx="8229600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200" b="1" dirty="0">
                <a:latin typeface="+mn-lt"/>
              </a:rPr>
              <a:t>97. § (2) ”Általános munkarend: a munkáltató a munkaidőt heti öt napra, hétfőtől péntekig osztja be.”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b="1" dirty="0">
                <a:latin typeface="+mn-lt"/>
              </a:rPr>
              <a:t>Eltérés: </a:t>
            </a:r>
          </a:p>
          <a:p>
            <a:pPr lvl="1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1800" b="1" dirty="0">
                <a:latin typeface="+mn-lt"/>
              </a:rPr>
              <a:t>munkaviszonyra von. szabály, </a:t>
            </a:r>
          </a:p>
          <a:p>
            <a:pPr lvl="1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1800" b="1" dirty="0">
                <a:latin typeface="+mn-lt"/>
              </a:rPr>
              <a:t>munkaszerződés, </a:t>
            </a:r>
          </a:p>
          <a:p>
            <a:pPr lvl="1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1800" b="1" dirty="0"/>
              <a:t>A </a:t>
            </a:r>
            <a:r>
              <a:rPr lang="hu-HU" sz="1800" b="1" dirty="0">
                <a:latin typeface="+mn-lt"/>
              </a:rPr>
              <a:t>munkáltató egyoldalúan bevezet egyenlőtlen munkarendet</a:t>
            </a:r>
          </a:p>
        </p:txBody>
      </p:sp>
      <p:sp>
        <p:nvSpPr>
          <p:cNvPr id="6" name="Cím 2">
            <a:extLst>
              <a:ext uri="{FF2B5EF4-FFF2-40B4-BE49-F238E27FC236}">
                <a16:creationId xmlns:a16="http://schemas.microsoft.com/office/drawing/2014/main" id="{8EB55BCE-0138-430E-A3A5-CF34B5F1AD84}"/>
              </a:ext>
            </a:extLst>
          </p:cNvPr>
          <p:cNvSpPr txBox="1">
            <a:spLocks/>
          </p:cNvSpPr>
          <p:nvPr/>
        </p:nvSpPr>
        <p:spPr bwMode="auto">
          <a:xfrm>
            <a:off x="349696" y="414908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17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2">
            <a:extLst>
              <a:ext uri="{FF2B5EF4-FFF2-40B4-BE49-F238E27FC236}">
                <a16:creationId xmlns:a16="http://schemas.microsoft.com/office/drawing/2014/main" id="{C6E67FDD-3FC5-4902-9DC3-6349D08286A6}"/>
              </a:ext>
            </a:extLst>
          </p:cNvPr>
          <p:cNvSpPr txBox="1">
            <a:spLocks/>
          </p:cNvSpPr>
          <p:nvPr/>
        </p:nvSpPr>
        <p:spPr bwMode="auto">
          <a:xfrm>
            <a:off x="611560" y="54868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hu-HU" dirty="0"/>
              <a:t>Egyenlőtlen munkarend:</a:t>
            </a:r>
          </a:p>
        </p:txBody>
      </p:sp>
      <p:sp>
        <p:nvSpPr>
          <p:cNvPr id="5" name="Text Box 81">
            <a:extLst>
              <a:ext uri="{FF2B5EF4-FFF2-40B4-BE49-F238E27FC236}">
                <a16:creationId xmlns:a16="http://schemas.microsoft.com/office/drawing/2014/main" id="{AE429CD7-1DD1-44C0-BD4C-5E9ECF5B095D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142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hu-HU" sz="2400" b="1" dirty="0"/>
              <a:t>Eszköze: munkaidő-keret (MIK), [elszámolási időszak]</a:t>
            </a:r>
          </a:p>
          <a:p>
            <a:pPr>
              <a:spcBef>
                <a:spcPct val="30000"/>
              </a:spcBef>
              <a:defRPr/>
            </a:pPr>
            <a:r>
              <a:rPr lang="hu-HU" sz="2400" b="1" dirty="0"/>
              <a:t>A hét bármely napjára beosztható munkaidő, eltérő óraszám</a:t>
            </a:r>
          </a:p>
          <a:p>
            <a:pPr>
              <a:spcBef>
                <a:spcPct val="30000"/>
              </a:spcBef>
              <a:defRPr/>
            </a:pPr>
            <a:r>
              <a:rPr lang="hu-HU" sz="2400" b="1" dirty="0"/>
              <a:t>A beosztás </a:t>
            </a:r>
            <a:r>
              <a:rPr lang="hu-HU" sz="2400" b="1" dirty="0" err="1"/>
              <a:t>korlátai</a:t>
            </a:r>
            <a:r>
              <a:rPr lang="hu-HU" sz="2400" b="1" dirty="0"/>
              <a:t>:</a:t>
            </a:r>
          </a:p>
          <a:p>
            <a:pPr lvl="1">
              <a:spcBef>
                <a:spcPct val="30000"/>
              </a:spcBef>
              <a:defRPr/>
            </a:pPr>
            <a:r>
              <a:rPr lang="hu-HU" sz="2000" b="1" dirty="0"/>
              <a:t>Egészséges és biztonságos munkavégzés alapelve + egyéb alapelvek</a:t>
            </a:r>
          </a:p>
          <a:p>
            <a:pPr lvl="1">
              <a:spcBef>
                <a:spcPct val="30000"/>
              </a:spcBef>
              <a:defRPr/>
            </a:pPr>
            <a:r>
              <a:rPr lang="hu-HU" sz="2000" b="1" dirty="0"/>
              <a:t>Minimális pihenőidők</a:t>
            </a:r>
          </a:p>
          <a:p>
            <a:pPr lvl="1">
              <a:spcBef>
                <a:spcPct val="30000"/>
              </a:spcBef>
              <a:defRPr/>
            </a:pPr>
            <a:r>
              <a:rPr lang="hu-HU" sz="2000" b="1" dirty="0"/>
              <a:t>Minimális-maximális beosztás szerinti munkaidők</a:t>
            </a:r>
          </a:p>
          <a:p>
            <a:pPr lvl="1">
              <a:spcBef>
                <a:spcPct val="30000"/>
              </a:spcBef>
              <a:defRPr/>
            </a:pPr>
            <a:r>
              <a:rPr lang="hu-HU" sz="2000" b="1" dirty="0"/>
              <a:t>Vasárnapi és munkaszüneti napi munkavégzés</a:t>
            </a:r>
          </a:p>
          <a:p>
            <a:pPr>
              <a:spcBef>
                <a:spcPct val="30000"/>
              </a:spcBef>
              <a:defRPr/>
            </a:pPr>
            <a:r>
              <a:rPr lang="hu-HU" sz="2400" b="1" dirty="0"/>
              <a:t>A MIK bevezetése: </a:t>
            </a:r>
          </a:p>
          <a:p>
            <a:pPr lvl="1">
              <a:spcBef>
                <a:spcPct val="30000"/>
              </a:spcBef>
              <a:defRPr/>
            </a:pPr>
            <a:r>
              <a:rPr lang="hu-HU" sz="1600" b="1" dirty="0"/>
              <a:t>Tv-ben meghatározott tartam (MÓ: </a:t>
            </a:r>
            <a:r>
              <a:rPr lang="hu-HU" sz="1600" b="1" dirty="0" err="1"/>
              <a:t>max</a:t>
            </a:r>
            <a:r>
              <a:rPr lang="hu-HU" sz="1600" b="1" dirty="0"/>
              <a:t>. 4 havi/16 heti, extrém esetben: </a:t>
            </a:r>
            <a:r>
              <a:rPr lang="hu-HU" sz="1600" b="1" dirty="0" err="1"/>
              <a:t>max</a:t>
            </a:r>
            <a:r>
              <a:rPr lang="hu-HU" sz="1600" b="1" dirty="0"/>
              <a:t> 36 hó)</a:t>
            </a:r>
          </a:p>
          <a:p>
            <a:pPr lvl="1">
              <a:spcBef>
                <a:spcPct val="30000"/>
              </a:spcBef>
              <a:defRPr/>
            </a:pPr>
            <a:r>
              <a:rPr lang="hu-HU" sz="1600" b="1" dirty="0"/>
              <a:t>Írásban meghatározni + közzétenni</a:t>
            </a:r>
          </a:p>
        </p:txBody>
      </p:sp>
    </p:spTree>
    <p:extLst>
      <p:ext uri="{BB962C8B-B14F-4D97-AF65-F5344CB8AC3E}">
        <p14:creationId xmlns:p14="http://schemas.microsoft.com/office/powerpoint/2010/main" val="3899855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2">
            <a:extLst>
              <a:ext uri="{FF2B5EF4-FFF2-40B4-BE49-F238E27FC236}">
                <a16:creationId xmlns:a16="http://schemas.microsoft.com/office/drawing/2014/main" id="{C6E67FDD-3FC5-4902-9DC3-6349D08286A6}"/>
              </a:ext>
            </a:extLst>
          </p:cNvPr>
          <p:cNvSpPr txBox="1">
            <a:spLocks/>
          </p:cNvSpPr>
          <p:nvPr/>
        </p:nvSpPr>
        <p:spPr bwMode="auto">
          <a:xfrm>
            <a:off x="611560" y="54868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hu-HU" dirty="0"/>
              <a:t>Kötetlen munkarend:</a:t>
            </a:r>
          </a:p>
        </p:txBody>
      </p:sp>
      <p:sp>
        <p:nvSpPr>
          <p:cNvPr id="5" name="Text Box 81">
            <a:extLst>
              <a:ext uri="{FF2B5EF4-FFF2-40B4-BE49-F238E27FC236}">
                <a16:creationId xmlns:a16="http://schemas.microsoft.com/office/drawing/2014/main" id="{AE429CD7-1DD1-44C0-BD4C-5E9ECF5B095D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68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hu-HU" sz="2400" b="1" dirty="0"/>
              <a:t>Feltételei: </a:t>
            </a:r>
          </a:p>
          <a:p>
            <a:pPr lvl="1">
              <a:spcBef>
                <a:spcPct val="30000"/>
              </a:spcBef>
              <a:defRPr/>
            </a:pPr>
            <a:r>
              <a:rPr lang="hu-HU" sz="2000" b="1" dirty="0"/>
              <a:t>A munkavégzés önállóan megszervezhető</a:t>
            </a:r>
          </a:p>
          <a:p>
            <a:pPr lvl="1">
              <a:spcBef>
                <a:spcPct val="30000"/>
              </a:spcBef>
              <a:defRPr/>
            </a:pPr>
            <a:r>
              <a:rPr lang="hu-HU" sz="2000" b="1" dirty="0"/>
              <a:t>A MÓ (akár egyoldalúan) írásban átengedi a munkaidő beosztásának jogát.</a:t>
            </a:r>
          </a:p>
          <a:p>
            <a:pPr lvl="1">
              <a:spcBef>
                <a:spcPct val="30000"/>
              </a:spcBef>
              <a:defRPr/>
            </a:pPr>
            <a:r>
              <a:rPr lang="hu-HU" sz="2000" b="1" dirty="0"/>
              <a:t>Nem érinti, ha a MV a munkaköri feladatok egy részét sajátos jellegüknél fogva meghatározott időpontban vagy időszakban teljesítheti.</a:t>
            </a:r>
          </a:p>
          <a:p>
            <a:pPr lvl="1">
              <a:spcBef>
                <a:spcPct val="30000"/>
              </a:spcBef>
              <a:defRPr/>
            </a:pPr>
            <a:endParaRPr lang="hu-HU" sz="2000" b="1" dirty="0"/>
          </a:p>
          <a:p>
            <a:pPr>
              <a:spcBef>
                <a:spcPct val="30000"/>
              </a:spcBef>
              <a:defRPr/>
            </a:pPr>
            <a:r>
              <a:rPr lang="hu-HU" sz="2400" b="1" dirty="0"/>
              <a:t>Nem alkalmazandó a legtöbb, beosztással és nyilvántartással kapcsolatos szabályok (Mt. 96. § (2) </a:t>
            </a:r>
            <a:r>
              <a:rPr lang="hu-HU" sz="2400" b="1" dirty="0" err="1"/>
              <a:t>bek</a:t>
            </a:r>
            <a:r>
              <a:rPr lang="hu-HU" sz="2400" b="1" dirty="0"/>
              <a:t>.)</a:t>
            </a:r>
          </a:p>
          <a:p>
            <a:pPr>
              <a:spcBef>
                <a:spcPct val="30000"/>
              </a:spcBef>
              <a:defRPr/>
            </a:pPr>
            <a:r>
              <a:rPr lang="hu-HU" sz="2400" b="1" dirty="0"/>
              <a:t>Változatlanul alkalmazandók: mértékszabályok!!!, védett csoportok, szabadság és nyilvántartása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303626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hu-HU" b="1" dirty="0" smtClean="0">
                <a:ea typeface="Verdana" pitchFamily="34" charset="0"/>
                <a:cs typeface="Verdana" pitchFamily="34" charset="0"/>
              </a:rPr>
              <a:t>Több műszakos tevékenység: </a:t>
            </a:r>
            <a:r>
              <a:rPr lang="hu-HU" dirty="0" smtClean="0">
                <a:ea typeface="Verdana" pitchFamily="34" charset="0"/>
                <a:cs typeface="Verdana" pitchFamily="34" charset="0"/>
              </a:rPr>
              <a:t>ha tartama hetente eléri a nyolcvan órát.</a:t>
            </a:r>
          </a:p>
          <a:p>
            <a:pPr marL="0" indent="0" eaLnBrk="1" hangingPunct="1">
              <a:lnSpc>
                <a:spcPct val="80000"/>
              </a:lnSpc>
            </a:pPr>
            <a:endParaRPr lang="hu-HU" dirty="0" smtClean="0">
              <a:ea typeface="Verdana" pitchFamily="34" charset="0"/>
              <a:cs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hu-HU" b="1" dirty="0" smtClean="0">
                <a:ea typeface="Verdana" pitchFamily="34" charset="0"/>
                <a:cs typeface="Verdana" pitchFamily="34" charset="0"/>
              </a:rPr>
              <a:t>Idényjellegű tevékenység: </a:t>
            </a:r>
            <a:r>
              <a:rPr lang="hu-HU" dirty="0" smtClean="0">
                <a:ea typeface="Verdana" pitchFamily="34" charset="0"/>
                <a:cs typeface="Verdana" pitchFamily="34" charset="0"/>
              </a:rPr>
              <a:t>ha a munkaszervezéstől függetlenül az év valamely időszakához vagy időpontjához kötődik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7950" y="42863"/>
            <a:ext cx="8624888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Munkáltatói tevékenység</a:t>
            </a:r>
          </a:p>
          <a:p>
            <a:pPr eaLnBrk="1" hangingPunct="1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(munkarendek)</a:t>
            </a:r>
          </a:p>
        </p:txBody>
      </p:sp>
    </p:spTree>
    <p:extLst>
      <p:ext uri="{BB962C8B-B14F-4D97-AF65-F5344CB8AC3E}">
        <p14:creationId xmlns:p14="http://schemas.microsoft.com/office/powerpoint/2010/main" val="320403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hu-HU" sz="4400" b="1" dirty="0" smtClean="0">
                <a:solidFill>
                  <a:srgbClr val="FF0000"/>
                </a:solidFill>
              </a:rPr>
              <a:t>7. Mentesülés</a:t>
            </a:r>
          </a:p>
          <a:p>
            <a:pPr marL="0" indent="0">
              <a:buNone/>
            </a:pPr>
            <a:r>
              <a:rPr lang="hu-HU" sz="4400" b="1" dirty="0" smtClean="0">
                <a:solidFill>
                  <a:srgbClr val="FF0000"/>
                </a:solidFill>
              </a:rPr>
              <a:t>8. Rendelkezésre állás korlátai</a:t>
            </a:r>
          </a:p>
          <a:p>
            <a:pPr marL="0" indent="0">
              <a:buNone/>
            </a:pPr>
            <a:r>
              <a:rPr lang="hu-HU" sz="4400" b="1" dirty="0" smtClean="0">
                <a:solidFill>
                  <a:srgbClr val="FF0000"/>
                </a:solidFill>
              </a:rPr>
              <a:t>9. Védett munkavállalók</a:t>
            </a:r>
          </a:p>
          <a:p>
            <a:pPr marL="0" indent="0">
              <a:buNone/>
            </a:pPr>
            <a:r>
              <a:rPr lang="hu-HU" sz="4400" b="1" dirty="0" smtClean="0">
                <a:solidFill>
                  <a:srgbClr val="FF0000"/>
                </a:solidFill>
              </a:rPr>
              <a:t>10. Nyilvántartás</a:t>
            </a:r>
          </a:p>
          <a:p>
            <a:pPr marL="0" indent="0">
              <a:buNone/>
            </a:pPr>
            <a:r>
              <a:rPr lang="hu-HU" sz="4400" b="1" dirty="0" smtClean="0">
                <a:solidFill>
                  <a:srgbClr val="FF0000"/>
                </a:solidFill>
              </a:rPr>
              <a:t>11. EU jog</a:t>
            </a:r>
          </a:p>
          <a:p>
            <a:pPr marL="514350" indent="-514350">
              <a:buAutoNum type="arabicPeriod"/>
            </a:pPr>
            <a:endParaRPr lang="hu-HU" dirty="0" smtClean="0"/>
          </a:p>
          <a:p>
            <a:pPr marL="514350" indent="-514350">
              <a:buAutoNum type="arabicPeriod"/>
            </a:pPr>
            <a:endParaRPr lang="hu-HU" dirty="0" smtClean="0"/>
          </a:p>
          <a:p>
            <a:pPr marL="514350" indent="-514350">
              <a:buAutoNum type="arabicPeriod"/>
            </a:pPr>
            <a:endParaRPr lang="hu-HU" dirty="0" smtClean="0"/>
          </a:p>
          <a:p>
            <a:pPr marL="514350" indent="-514350">
              <a:buAutoNum type="arabicPeriod"/>
            </a:pPr>
            <a:endParaRPr lang="hu-HU" dirty="0" smtClean="0"/>
          </a:p>
          <a:p>
            <a:pPr marL="514350" indent="-514350">
              <a:buAutoNum type="arabicPeriod"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1785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Készenléti jellegű munkakör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42875" y="823913"/>
            <a:ext cx="90011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hu-HU" sz="2400" b="1" dirty="0" smtClean="0"/>
          </a:p>
          <a:p>
            <a:endParaRPr lang="hu-HU" sz="2400" b="1" dirty="0"/>
          </a:p>
          <a:p>
            <a:r>
              <a:rPr lang="hu-HU" sz="2400" b="1" dirty="0" smtClean="0"/>
              <a:t>Készenléti </a:t>
            </a:r>
            <a:r>
              <a:rPr lang="hu-HU" sz="2400" b="1" dirty="0"/>
              <a:t>jellegű a munkakör</a:t>
            </a:r>
            <a:r>
              <a:rPr lang="hu-HU" sz="2400" dirty="0"/>
              <a:t>, </a:t>
            </a:r>
            <a:r>
              <a:rPr lang="hu-HU" sz="2400" dirty="0" smtClean="0"/>
              <a:t>ha</a:t>
            </a:r>
          </a:p>
          <a:p>
            <a:endParaRPr lang="hu-HU" sz="2400" dirty="0"/>
          </a:p>
          <a:p>
            <a:pPr marL="342900" indent="-342900">
              <a:buFont typeface="Arial" pitchFamily="34" charset="0"/>
              <a:buChar char="•"/>
              <a:tabLst>
                <a:tab pos="176213" algn="l"/>
              </a:tabLst>
            </a:pPr>
            <a:r>
              <a:rPr lang="hu-HU" sz="2400" dirty="0" smtClean="0"/>
              <a:t>a </a:t>
            </a:r>
            <a:r>
              <a:rPr lang="hu-HU" sz="2400" dirty="0"/>
              <a:t>munkavállaló a feladatainak jellege miatt - hosszabb időszak alapulvételével - a rendes munkaidő legalább egyharmadában munkavégzés nélkül áll a munkáltató rendelkezésére, </a:t>
            </a:r>
            <a:r>
              <a:rPr lang="hu-HU" sz="2400" dirty="0" smtClean="0"/>
              <a:t>vagy</a:t>
            </a:r>
          </a:p>
          <a:p>
            <a:pPr marL="342900" indent="-342900">
              <a:buFont typeface="Arial" pitchFamily="34" charset="0"/>
              <a:buChar char="•"/>
              <a:tabLst>
                <a:tab pos="176213" algn="l"/>
              </a:tabLst>
            </a:pPr>
            <a:endParaRPr lang="hu-HU" sz="2400" dirty="0"/>
          </a:p>
          <a:p>
            <a:pPr marL="342900" indent="-342900">
              <a:buFont typeface="Arial" pitchFamily="34" charset="0"/>
              <a:buChar char="•"/>
              <a:tabLst>
                <a:tab pos="176213" algn="l"/>
              </a:tabLst>
            </a:pPr>
            <a:r>
              <a:rPr lang="hu-HU" sz="2400" dirty="0" smtClean="0"/>
              <a:t>a </a:t>
            </a:r>
            <a:r>
              <a:rPr lang="hu-HU" sz="2400" dirty="0"/>
              <a:t>munkavégzés - különösen a munkakör sajátosságára, a munkavégzés feltételeire tekintettel - a munkavállaló számára az általánoshoz képest lényegesen alacsonyabb igénybevétellel jár.</a:t>
            </a:r>
          </a:p>
        </p:txBody>
      </p:sp>
    </p:spTree>
    <p:extLst>
      <p:ext uri="{BB962C8B-B14F-4D97-AF65-F5344CB8AC3E}">
        <p14:creationId xmlns:p14="http://schemas.microsoft.com/office/powerpoint/2010/main" val="260556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6</a:t>
            </a: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.</a:t>
            </a:r>
            <a:b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Egyenlő és egyenlőtlen munkaidő-beosztás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94116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8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79388" y="1125538"/>
            <a:ext cx="87153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hu-HU" sz="2400" b="1" dirty="0" smtClean="0"/>
              <a:t>Munkanapok: </a:t>
            </a:r>
            <a:r>
              <a:rPr lang="hu-HU" sz="2400" dirty="0" smtClean="0"/>
              <a:t>hétfő-péntek</a:t>
            </a:r>
          </a:p>
          <a:p>
            <a:pPr algn="just" eaLnBrk="1" hangingPunct="1">
              <a:defRPr/>
            </a:pPr>
            <a:endParaRPr lang="hu-HU" sz="2400" dirty="0" smtClean="0"/>
          </a:p>
          <a:p>
            <a:pPr algn="just" eaLnBrk="1" hangingPunct="1">
              <a:defRPr/>
            </a:pPr>
            <a:r>
              <a:rPr lang="hu-HU" sz="2400" b="1" dirty="0" smtClean="0"/>
              <a:t>Pihenőnapok: </a:t>
            </a:r>
            <a:r>
              <a:rPr lang="hu-HU" sz="2400" dirty="0" smtClean="0"/>
              <a:t>szombat-vasárnap</a:t>
            </a:r>
          </a:p>
          <a:p>
            <a:pPr algn="just" eaLnBrk="1" hangingPunct="1">
              <a:defRPr/>
            </a:pPr>
            <a:endParaRPr lang="hu-HU" sz="2400" b="1" dirty="0" smtClean="0"/>
          </a:p>
          <a:p>
            <a:pPr algn="just" eaLnBrk="1" hangingPunct="1">
              <a:defRPr/>
            </a:pPr>
            <a:r>
              <a:rPr lang="hu-HU" sz="2400" b="1" dirty="0" smtClean="0"/>
              <a:t>Beosztás szerinti napi (rendes) munkaidő mértéke: </a:t>
            </a:r>
            <a:r>
              <a:rPr lang="hu-HU" sz="2400" dirty="0" smtClean="0"/>
              <a:t>a munkaszerződés szerinti napi munkaidő</a:t>
            </a:r>
          </a:p>
          <a:p>
            <a:pPr algn="just" eaLnBrk="1" hangingPunct="1">
              <a:defRPr/>
            </a:pPr>
            <a:endParaRPr lang="hu-HU" sz="2400" dirty="0" smtClean="0"/>
          </a:p>
          <a:p>
            <a:pPr algn="just" eaLnBrk="1" hangingPunct="1">
              <a:defRPr/>
            </a:pPr>
            <a:r>
              <a:rPr lang="hu-HU" sz="2400" dirty="0" smtClean="0"/>
              <a:t>Az általános munkarend szerinti munkanapra eső munkaszüneti napra eső napi munkaidő „kiesik”</a:t>
            </a:r>
            <a:endParaRPr lang="hu-HU" sz="2400" dirty="0"/>
          </a:p>
          <a:p>
            <a:pPr algn="just" eaLnBrk="1" hangingPunct="1">
              <a:defRPr/>
            </a:pPr>
            <a:endParaRPr lang="hu-HU" sz="2400" dirty="0"/>
          </a:p>
          <a:p>
            <a:pPr algn="just" eaLnBrk="1" hangingPunct="1">
              <a:defRPr/>
            </a:pPr>
            <a:r>
              <a:rPr lang="hu-HU" sz="2400" dirty="0" smtClean="0"/>
              <a:t>A munkáltató a munkaidő-beosztásakor az általános munkarendben teljesítendő munkaidőt oszthatja be</a:t>
            </a:r>
            <a:endParaRPr lang="hu-HU" sz="2400" dirty="0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Általános, egyenlő, kötött </a:t>
            </a: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munkarend</a:t>
            </a:r>
          </a:p>
        </p:txBody>
      </p:sp>
    </p:spTree>
    <p:extLst>
      <p:ext uri="{BB962C8B-B14F-4D97-AF65-F5344CB8AC3E}">
        <p14:creationId xmlns:p14="http://schemas.microsoft.com/office/powerpoint/2010/main" val="163269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79388" y="1341438"/>
            <a:ext cx="871537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400" b="1" dirty="0">
                <a:latin typeface="+mn-lt"/>
              </a:rPr>
              <a:t>Típusai: </a:t>
            </a:r>
            <a:r>
              <a:rPr lang="hu-HU" sz="2400" dirty="0">
                <a:latin typeface="+mn-lt"/>
              </a:rPr>
              <a:t>munkaidőkeret vagy elszámolási időszak</a:t>
            </a:r>
          </a:p>
          <a:p>
            <a:pPr>
              <a:spcBef>
                <a:spcPct val="30000"/>
              </a:spcBef>
              <a:defRPr/>
            </a:pPr>
            <a:endParaRPr lang="hu-HU" sz="2400" dirty="0">
              <a:latin typeface="+mn-lt"/>
            </a:endParaRPr>
          </a:p>
          <a:p>
            <a:pPr>
              <a:spcBef>
                <a:spcPct val="30000"/>
              </a:spcBef>
              <a:defRPr/>
            </a:pPr>
            <a:r>
              <a:rPr lang="hu-HU" sz="2400" b="1" dirty="0">
                <a:latin typeface="+mn-lt"/>
              </a:rPr>
              <a:t>Jellemzői: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Napi egyenlőtlen munkaidő-beosztás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Munkaidő beosztása szombatra vagy vasárnapra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Munkaidő beosztása munkaszüneti napra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Beosztás szerinti heti munkaidő átlagosan számít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Heti pihenőnapok összevonása</a:t>
            </a:r>
          </a:p>
          <a:p>
            <a:pPr marL="342900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Heti átlag 48 órás pihenőidő alkalmazása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Egyenlőtlen munkaidő-beosztás</a:t>
            </a:r>
          </a:p>
        </p:txBody>
      </p:sp>
    </p:spTree>
    <p:extLst>
      <p:ext uri="{BB962C8B-B14F-4D97-AF65-F5344CB8AC3E}">
        <p14:creationId xmlns:p14="http://schemas.microsoft.com/office/powerpoint/2010/main" val="204621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Munkaidőkeret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790" y="1340768"/>
            <a:ext cx="860583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2" algn="just">
              <a:spcBef>
                <a:spcPct val="30000"/>
              </a:spcBef>
              <a:defRPr/>
            </a:pPr>
            <a:r>
              <a:rPr lang="hu-HU" sz="2400" dirty="0" smtClean="0"/>
              <a:t>A </a:t>
            </a:r>
            <a:r>
              <a:rPr lang="hu-HU" sz="2400" dirty="0"/>
              <a:t>munkaidő-keretben teljesítendő </a:t>
            </a:r>
            <a:r>
              <a:rPr lang="hu-HU" sz="2400" dirty="0" smtClean="0"/>
              <a:t>munkaidőt</a:t>
            </a:r>
          </a:p>
          <a:p>
            <a:pPr marL="342900" lvl="2" indent="-342900" algn="just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b="1" dirty="0" smtClean="0"/>
              <a:t>a </a:t>
            </a:r>
            <a:r>
              <a:rPr lang="hu-HU" sz="2400" b="1" dirty="0"/>
              <a:t>munkaidőkeret </a:t>
            </a:r>
            <a:r>
              <a:rPr lang="hu-HU" sz="2400" b="1" dirty="0" smtClean="0"/>
              <a:t>tartama,</a:t>
            </a:r>
          </a:p>
          <a:p>
            <a:pPr marL="342900" lvl="2" indent="-342900" algn="just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b="1" dirty="0" smtClean="0"/>
              <a:t>a </a:t>
            </a:r>
            <a:r>
              <a:rPr lang="hu-HU" sz="2400" b="1" dirty="0"/>
              <a:t>napi munkaidő </a:t>
            </a:r>
            <a:r>
              <a:rPr lang="hu-HU" sz="2400" b="1" dirty="0" smtClean="0"/>
              <a:t>és</a:t>
            </a:r>
          </a:p>
          <a:p>
            <a:pPr marL="342900" lvl="2" indent="-342900" algn="just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b="1" dirty="0" smtClean="0"/>
              <a:t>az </a:t>
            </a:r>
            <a:r>
              <a:rPr lang="hu-HU" sz="2400" b="1" dirty="0"/>
              <a:t>általános </a:t>
            </a:r>
            <a:r>
              <a:rPr lang="hu-HU" sz="2400" b="1" dirty="0" smtClean="0"/>
              <a:t>munkarend</a:t>
            </a:r>
          </a:p>
          <a:p>
            <a:pPr marL="0" lvl="2" algn="just">
              <a:spcBef>
                <a:spcPct val="30000"/>
              </a:spcBef>
              <a:defRPr/>
            </a:pPr>
            <a:r>
              <a:rPr lang="hu-HU" sz="2400" dirty="0" smtClean="0"/>
              <a:t>alapul </a:t>
            </a:r>
            <a:r>
              <a:rPr lang="hu-HU" sz="2400" dirty="0"/>
              <a:t>vételével kell </a:t>
            </a:r>
            <a:r>
              <a:rPr lang="hu-HU" sz="2400" dirty="0" smtClean="0"/>
              <a:t>megállapítani.</a:t>
            </a:r>
          </a:p>
          <a:p>
            <a:pPr marL="0" lvl="2" algn="just">
              <a:spcBef>
                <a:spcPct val="30000"/>
              </a:spcBef>
              <a:defRPr/>
            </a:pPr>
            <a:r>
              <a:rPr lang="hu-HU" sz="2400" dirty="0" smtClean="0"/>
              <a:t>Ennek </a:t>
            </a:r>
            <a:r>
              <a:rPr lang="hu-HU" sz="2400" dirty="0"/>
              <a:t>során az általános munkarend szerinti munkanapra eső munkaszüneti napot figyelmen kívül kell hagyni.</a:t>
            </a:r>
            <a:r>
              <a:rPr lang="hu-HU" sz="2400" dirty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722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 munkaidőkeret tartama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graphicFrame>
        <p:nvGraphicFramePr>
          <p:cNvPr id="6" name="Group 53"/>
          <p:cNvGraphicFramePr>
            <a:graphicFrameLocks noGrp="1"/>
          </p:cNvGraphicFramePr>
          <p:nvPr>
            <p:ph/>
            <p:extLst/>
          </p:nvPr>
        </p:nvGraphicFramePr>
        <p:xfrm>
          <a:off x="457200" y="1773238"/>
          <a:ext cx="8229600" cy="3790950"/>
        </p:xfrm>
        <a:graphic>
          <a:graphicData uri="http://schemas.openxmlformats.org/drawingml/2006/table">
            <a:tbl>
              <a:tblPr/>
              <a:tblGrid>
                <a:gridCol w="483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Fiatal munkavállaló esetén 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heti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munkáltató egyoldalú döntése alapján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Behívásos munkavégzés esetén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havi (16 heti)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Munkáltató döntése alapján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Megszakítás nélküli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Többműszakos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Idényjellegű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Készenléti jellegű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Légi/vízi/közúti/vasúti közlekedési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Munkakörökben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havi (26 heti)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0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Kollektív szerződés alapján, ha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Munkaszervezési vagy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Technológiai okok miatt szükséges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éves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5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Beosztás szerinti </a:t>
            </a: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munkaidő munkaidőkeretben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790" y="1340768"/>
            <a:ext cx="8605838" cy="529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400" b="1" dirty="0">
                <a:latin typeface="+mn-lt"/>
              </a:rPr>
              <a:t>Általános munkarend esetén: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a rendes munkaidő napi mértéke 8, heti mértéke 40 óra          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az összes munkával töltött óra legfeljebb heti 48 óra lehet </a:t>
            </a:r>
          </a:p>
          <a:p>
            <a:pPr marL="0" lvl="2">
              <a:spcBef>
                <a:spcPct val="30000"/>
              </a:spcBef>
              <a:defRPr/>
            </a:pPr>
            <a:r>
              <a:rPr lang="hu-HU" sz="2400" dirty="0">
                <a:latin typeface="+mn-lt"/>
              </a:rPr>
              <a:t>	</a:t>
            </a:r>
          </a:p>
          <a:p>
            <a:pPr marL="0" lvl="2">
              <a:spcBef>
                <a:spcPct val="30000"/>
              </a:spcBef>
              <a:defRPr/>
            </a:pPr>
            <a:r>
              <a:rPr lang="hu-HU" sz="2400" b="1" dirty="0" smtClean="0">
                <a:latin typeface="+mn-lt"/>
              </a:rPr>
              <a:t>Munkaidőkeret esetén</a:t>
            </a:r>
            <a:r>
              <a:rPr lang="hu-HU" sz="2400" b="1" dirty="0">
                <a:latin typeface="+mn-lt"/>
              </a:rPr>
              <a:t>: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a rendes munkaidő mértékét a napi munkaidő maximuma, és a minimálisan kötelező pihenőidők határozzák meg </a:t>
            </a:r>
          </a:p>
          <a:p>
            <a:pPr marL="342900" lvl="2" indent="-34290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+mn-lt"/>
              </a:rPr>
              <a:t>amíg a rendes munkaidőt nem osztotta be a munkáltató, addig a </a:t>
            </a:r>
            <a:r>
              <a:rPr lang="hu-HU" sz="2400" i="1" dirty="0">
                <a:latin typeface="+mn-lt"/>
              </a:rPr>
              <a:t>mérték alapján </a:t>
            </a:r>
            <a:r>
              <a:rPr lang="hu-HU" sz="2400" dirty="0">
                <a:latin typeface="+mn-lt"/>
              </a:rPr>
              <a:t>nincs rendkívüli </a:t>
            </a:r>
            <a:r>
              <a:rPr lang="hu-HU" sz="2400" dirty="0" smtClean="0">
                <a:latin typeface="+mn-lt"/>
              </a:rPr>
              <a:t>munkavégzés</a:t>
            </a:r>
          </a:p>
          <a:p>
            <a:pPr marL="0" lvl="2" algn="just">
              <a:spcBef>
                <a:spcPct val="30000"/>
              </a:spcBef>
              <a:defRPr/>
            </a:pPr>
            <a:r>
              <a:rPr lang="hu-HU" sz="2400" dirty="0" smtClean="0">
                <a:latin typeface="+mn-lt"/>
              </a:rPr>
              <a:t>De: egyenlőtlen munkaidő-beosztás során a ledolgozható munkaórák </a:t>
            </a:r>
            <a:r>
              <a:rPr lang="hu-HU" sz="2400" b="1" i="1" dirty="0" smtClean="0">
                <a:latin typeface="+mn-lt"/>
              </a:rPr>
              <a:t>mértéke nem növekedhet</a:t>
            </a:r>
            <a:r>
              <a:rPr lang="hu-HU" sz="2400" dirty="0" smtClean="0">
                <a:latin typeface="+mn-lt"/>
              </a:rPr>
              <a:t>, csak az általános munkarend szerinti </a:t>
            </a:r>
            <a:r>
              <a:rPr lang="hu-HU" sz="2400" b="1" i="1" dirty="0" smtClean="0">
                <a:latin typeface="+mn-lt"/>
              </a:rPr>
              <a:t>beosztástól lehet eltérni</a:t>
            </a:r>
            <a:r>
              <a:rPr lang="hu-HU" sz="2400" dirty="0" smtClean="0">
                <a:latin typeface="+mn-lt"/>
              </a:rPr>
              <a:t>!</a:t>
            </a:r>
            <a:endParaRPr lang="hu-H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15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Szabadnapok (</a:t>
            </a: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kiegyenlítő napok)</a:t>
            </a:r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611188" y="1628775"/>
            <a:ext cx="7993062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hu-HU" sz="2400" b="1" dirty="0"/>
              <a:t>Alkalmazás oka:</a:t>
            </a:r>
            <a:endParaRPr lang="hu-HU" sz="2400" b="1" dirty="0">
              <a:sym typeface="Wingdings" pitchFamily="2" charset="2"/>
            </a:endParaRPr>
          </a:p>
          <a:p>
            <a:pPr eaLnBrk="1" hangingPunct="1"/>
            <a:r>
              <a:rPr lang="hu-HU" sz="2400" dirty="0">
                <a:sym typeface="Wingdings" pitchFamily="2" charset="2"/>
              </a:rPr>
              <a:t>A munkáltató csak a rendes munkaidőt oszthatja be.</a:t>
            </a:r>
          </a:p>
          <a:p>
            <a:pPr eaLnBrk="1" hangingPunct="1"/>
            <a:endParaRPr lang="hu-HU" sz="2400" u="sng" dirty="0">
              <a:sym typeface="Wingdings" pitchFamily="2" charset="2"/>
            </a:endParaRPr>
          </a:p>
          <a:p>
            <a:pPr eaLnBrk="1" hangingPunct="1"/>
            <a:r>
              <a:rPr lang="hu-HU" sz="2400" b="1" dirty="0">
                <a:sym typeface="Wingdings" pitchFamily="2" charset="2"/>
              </a:rPr>
              <a:t>Szerepe:</a:t>
            </a:r>
          </a:p>
          <a:p>
            <a:pPr eaLnBrk="1" hangingPunct="1"/>
            <a:r>
              <a:rPr lang="hu-HU" sz="2400" dirty="0">
                <a:sym typeface="Wingdings" pitchFamily="2" charset="2"/>
              </a:rPr>
              <a:t>Kiegyenlíti a beosztás szerinti heti munkaidőt.</a:t>
            </a:r>
          </a:p>
          <a:p>
            <a:pPr eaLnBrk="1" hangingPunct="1"/>
            <a:endParaRPr lang="hu-HU" sz="2400" dirty="0">
              <a:sym typeface="Wingdings" pitchFamily="2" charset="2"/>
            </a:endParaRPr>
          </a:p>
          <a:p>
            <a:pPr eaLnBrk="1" hangingPunct="1"/>
            <a:r>
              <a:rPr lang="hu-HU" sz="2400" b="1" dirty="0"/>
              <a:t>Lényege:</a:t>
            </a:r>
          </a:p>
          <a:p>
            <a:pPr eaLnBrk="1" hangingPunct="1"/>
            <a:r>
              <a:rPr lang="hu-HU" sz="2400" dirty="0"/>
              <a:t>Olyan munkanap, amire 0 órás munkavégzést rendel el a munkáltató.</a:t>
            </a:r>
          </a:p>
          <a:p>
            <a:pPr eaLnBrk="1" hangingPunct="1"/>
            <a:endParaRPr lang="hu-HU" sz="2400" dirty="0"/>
          </a:p>
          <a:p>
            <a:pPr eaLnBrk="1" hangingPunct="1"/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4540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7</a:t>
            </a: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.</a:t>
            </a:r>
            <a:b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Mentesülés a rendelkezésre állás alól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479715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7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Mentesülés a rendelkezésre állási</a:t>
            </a:r>
          </a:p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kötelezettség alól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6287" y="1484784"/>
            <a:ext cx="8461573" cy="442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30000"/>
              </a:spcBef>
              <a:defRPr/>
            </a:pPr>
            <a:r>
              <a:rPr lang="hu-HU" sz="2200" dirty="0" smtClean="0"/>
              <a:t>A munkaidőt a munkáltató osztja be </a:t>
            </a:r>
            <a:r>
              <a:rPr lang="hu-HU" sz="2200" dirty="0" smtClean="0">
                <a:sym typeface="Wingdings" pitchFamily="2" charset="2"/>
              </a:rPr>
              <a:t> </a:t>
            </a:r>
            <a:r>
              <a:rPr lang="hu-HU" sz="2200" b="1" dirty="0" smtClean="0">
                <a:sym typeface="Wingdings" pitchFamily="2" charset="2"/>
              </a:rPr>
              <a:t>a munkavállaló a munkaidőben köteles rendelkezésre állni és munkát végezni</a:t>
            </a:r>
            <a:endParaRPr lang="hu-HU" sz="2200" b="1" dirty="0" smtClean="0"/>
          </a:p>
          <a:p>
            <a:pPr algn="just">
              <a:spcBef>
                <a:spcPct val="30000"/>
              </a:spcBef>
              <a:defRPr/>
            </a:pPr>
            <a:endParaRPr lang="hu-HU" sz="2200" dirty="0" smtClean="0"/>
          </a:p>
          <a:p>
            <a:pPr algn="just">
              <a:spcBef>
                <a:spcPct val="30000"/>
              </a:spcBef>
              <a:defRPr/>
            </a:pPr>
            <a:r>
              <a:rPr lang="hu-HU" sz="2200" dirty="0" smtClean="0"/>
              <a:t>A </a:t>
            </a:r>
            <a:r>
              <a:rPr lang="hu-HU" sz="2200" dirty="0"/>
              <a:t>munkavállaló </a:t>
            </a:r>
            <a:r>
              <a:rPr lang="hu-HU" sz="2200" dirty="0" smtClean="0"/>
              <a:t>rendelkezésre </a:t>
            </a:r>
            <a:r>
              <a:rPr lang="hu-HU" sz="2200" dirty="0"/>
              <a:t>állási és munkavégzési kötelezettségének teljesítése </a:t>
            </a:r>
            <a:r>
              <a:rPr lang="hu-HU" sz="2200" dirty="0" smtClean="0"/>
              <a:t>alól </a:t>
            </a:r>
            <a:r>
              <a:rPr lang="hu-HU" sz="2200" b="1" dirty="0" smtClean="0"/>
              <a:t>csak a munkaviszonyra vonatkozó szabályban meghatározott esetekben mentesülhet (Mt. 55. §)</a:t>
            </a:r>
          </a:p>
          <a:p>
            <a:pPr algn="just">
              <a:spcBef>
                <a:spcPct val="30000"/>
              </a:spcBef>
              <a:defRPr/>
            </a:pPr>
            <a:endParaRPr lang="hu-HU" sz="2200" dirty="0"/>
          </a:p>
          <a:p>
            <a:pPr algn="just">
              <a:spcBef>
                <a:spcPct val="30000"/>
              </a:spcBef>
              <a:defRPr/>
            </a:pPr>
            <a:r>
              <a:rPr lang="hu-HU" sz="2200" dirty="0" smtClean="0"/>
              <a:t>A mentesülés időtartamát a még beosztható munkaidő mértékének meghatározásához meg kell határozni:</a:t>
            </a:r>
          </a:p>
          <a:p>
            <a:pPr marL="342900" indent="-342900" algn="just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dirty="0" smtClean="0"/>
              <a:t>Általános munkarend: napi munkaidő</a:t>
            </a:r>
          </a:p>
          <a:p>
            <a:pPr marL="342900" indent="-342900" algn="just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hu-HU" sz="2200" dirty="0" smtClean="0"/>
              <a:t>Egyenlőtlen munkaidő-beosztás: beosztás szerinti munkaidő</a:t>
            </a:r>
          </a:p>
        </p:txBody>
      </p:sp>
    </p:spTree>
    <p:extLst>
      <p:ext uri="{BB962C8B-B14F-4D97-AF65-F5344CB8AC3E}">
        <p14:creationId xmlns:p14="http://schemas.microsoft.com/office/powerpoint/2010/main" val="26714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1.</a:t>
            </a:r>
            <a:b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 munkaidő-pihenőidő szabályainak rendszere és helye a munkajogban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9" y="4648540"/>
            <a:ext cx="2554014" cy="208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/>
              <a:t>A munkavállaló mentesül rendelkezésre állási és munkavégzési kötelezettségének teljesítése </a:t>
            </a:r>
            <a:r>
              <a:rPr lang="hu-HU" sz="2800" dirty="0" smtClean="0"/>
              <a:t>alól (55.§):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 smtClean="0"/>
              <a:t>a) keresőképtelenség, munkaköre </a:t>
            </a:r>
            <a:r>
              <a:rPr lang="hu-HU" sz="2800" dirty="0"/>
              <a:t>ellátására egészségi okból való alkalmatlansága esetén annak időtartamára, 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 smtClean="0"/>
              <a:t>b</a:t>
            </a:r>
            <a:r>
              <a:rPr lang="hu-HU" sz="2800" dirty="0"/>
              <a:t>) </a:t>
            </a:r>
            <a:r>
              <a:rPr lang="hu-HU" sz="2800" dirty="0" smtClean="0"/>
              <a:t>emberi </a:t>
            </a:r>
            <a:r>
              <a:rPr lang="hu-HU" sz="2800" dirty="0"/>
              <a:t>reprodukciós eljárással </a:t>
            </a:r>
            <a:r>
              <a:rPr lang="hu-HU" sz="2800" dirty="0" smtClean="0"/>
              <a:t>összefüggő </a:t>
            </a:r>
            <a:r>
              <a:rPr lang="hu-HU" sz="2800" dirty="0"/>
              <a:t>kezelés, 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 smtClean="0"/>
              <a:t>c) </a:t>
            </a:r>
            <a:r>
              <a:rPr lang="hu-HU" sz="2800" dirty="0"/>
              <a:t>a kötelező orvosi </a:t>
            </a:r>
            <a:r>
              <a:rPr lang="hu-HU" sz="2800" dirty="0" smtClean="0"/>
              <a:t>vizsgálat, </a:t>
            </a:r>
          </a:p>
          <a:p>
            <a:pPr marL="0" indent="0">
              <a:buNone/>
            </a:pPr>
            <a:r>
              <a:rPr lang="hu-HU" sz="2800" dirty="0" smtClean="0"/>
              <a:t>d</a:t>
            </a:r>
            <a:r>
              <a:rPr lang="hu-HU" sz="2800" dirty="0"/>
              <a:t>) </a:t>
            </a:r>
            <a:r>
              <a:rPr lang="hu-HU" sz="2800" dirty="0" smtClean="0"/>
              <a:t>véradás, </a:t>
            </a:r>
            <a:r>
              <a:rPr lang="hu-HU" sz="2800" dirty="0"/>
              <a:t>legalább négy óra 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 smtClean="0"/>
              <a:t>e</a:t>
            </a:r>
            <a:r>
              <a:rPr lang="hu-HU" sz="2800" dirty="0"/>
              <a:t>) </a:t>
            </a:r>
            <a:r>
              <a:rPr lang="hu-HU" sz="2800" dirty="0" smtClean="0"/>
              <a:t>szoptatás - naponta </a:t>
            </a:r>
            <a:r>
              <a:rPr lang="hu-HU" sz="2800" dirty="0"/>
              <a:t>kétszer </a:t>
            </a:r>
            <a:r>
              <a:rPr lang="hu-HU" sz="2800" dirty="0" smtClean="0"/>
              <a:t>egy </a:t>
            </a:r>
            <a:r>
              <a:rPr lang="hu-HU" sz="2800" dirty="0"/>
              <a:t>órára, 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/>
              <a:t>f) hozzátartozója halálakor két munkanapra, </a:t>
            </a:r>
          </a:p>
          <a:p>
            <a:pPr marL="0" indent="0">
              <a:buNone/>
            </a:pPr>
            <a:r>
              <a:rPr lang="hu-HU" sz="2800" dirty="0"/>
              <a:t>g) általános iskolai </a:t>
            </a:r>
            <a:r>
              <a:rPr lang="hu-HU" sz="2800" dirty="0" smtClean="0"/>
              <a:t>tanulmányok, felek </a:t>
            </a:r>
            <a:r>
              <a:rPr lang="hu-HU" sz="2800" dirty="0"/>
              <a:t>megállapodása szerinti </a:t>
            </a:r>
            <a:r>
              <a:rPr lang="hu-HU" sz="2800" dirty="0" smtClean="0"/>
              <a:t>képzésben részvételhez </a:t>
            </a:r>
            <a:r>
              <a:rPr lang="hu-HU" sz="2800" dirty="0"/>
              <a:t>szükséges időre, </a:t>
            </a:r>
          </a:p>
          <a:p>
            <a:pPr marL="0" indent="0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7517447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/>
              <a:t>h) tűzoltói szolgálat tartamára, </a:t>
            </a:r>
          </a:p>
          <a:p>
            <a:pPr marL="0" indent="0">
              <a:buNone/>
            </a:pPr>
            <a:r>
              <a:rPr lang="hu-HU" sz="2800" dirty="0" smtClean="0"/>
              <a:t>i</a:t>
            </a:r>
            <a:r>
              <a:rPr lang="hu-HU" sz="2800" dirty="0"/>
              <a:t>) bíróság, hatóság eljárásában személyes részvétel, </a:t>
            </a:r>
          </a:p>
          <a:p>
            <a:pPr marL="0" indent="0">
              <a:buNone/>
            </a:pPr>
            <a:r>
              <a:rPr lang="hu-HU" sz="2800" dirty="0"/>
              <a:t>j) örökbe fogadható gyermekkel találkozás, tíz napra, </a:t>
            </a:r>
          </a:p>
          <a:p>
            <a:pPr marL="0" indent="0">
              <a:buNone/>
            </a:pPr>
            <a:r>
              <a:rPr lang="hu-HU" sz="2800" dirty="0" smtClean="0"/>
              <a:t>k</a:t>
            </a:r>
            <a:r>
              <a:rPr lang="hu-HU" sz="2800" dirty="0"/>
              <a:t>) </a:t>
            </a:r>
            <a:r>
              <a:rPr lang="hu-HU" sz="2800" dirty="0" smtClean="0"/>
              <a:t>személyi</a:t>
            </a:r>
            <a:r>
              <a:rPr lang="hu-HU" sz="2800" dirty="0"/>
              <a:t>, családi vagy elháríthatatlan ok miatt </a:t>
            </a:r>
            <a:r>
              <a:rPr lang="hu-HU" sz="2800" dirty="0" smtClean="0"/>
              <a:t>távollét, </a:t>
            </a:r>
          </a:p>
          <a:p>
            <a:pPr marL="0" indent="0">
              <a:buNone/>
            </a:pPr>
            <a:r>
              <a:rPr lang="hu-HU" sz="2800" dirty="0" smtClean="0"/>
              <a:t>l) Hozzátartozójának személyes gondozása - </a:t>
            </a:r>
            <a:r>
              <a:rPr lang="hu-HU" sz="2800" dirty="0"/>
              <a:t>öt munkanapra, 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 smtClean="0"/>
              <a:t>m</a:t>
            </a:r>
            <a:r>
              <a:rPr lang="hu-HU" sz="2800" dirty="0"/>
              <a:t>) </a:t>
            </a:r>
            <a:r>
              <a:rPr lang="hu-HU" sz="2800" dirty="0" smtClean="0"/>
              <a:t>Választáson való </a:t>
            </a:r>
            <a:r>
              <a:rPr lang="hu-HU" sz="2800" dirty="0"/>
              <a:t>részvétel céljából legfeljebb két </a:t>
            </a:r>
            <a:r>
              <a:rPr lang="hu-HU" sz="2800" dirty="0" smtClean="0"/>
              <a:t>óra</a:t>
            </a:r>
          </a:p>
          <a:p>
            <a:pPr marL="0" indent="0">
              <a:buNone/>
            </a:pPr>
            <a:r>
              <a:rPr lang="hu-HU" sz="2800" dirty="0" smtClean="0"/>
              <a:t>n) </a:t>
            </a:r>
            <a:r>
              <a:rPr lang="hu-HU" sz="2800" dirty="0"/>
              <a:t>munkaviszonyra vonatkozó szabályban meghatározott időre</a:t>
            </a:r>
            <a:r>
              <a:rPr lang="hu-HU" sz="2800" dirty="0" smtClean="0"/>
              <a:t>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5720193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Munkaszüneti nap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42875" y="1052736"/>
            <a:ext cx="9001125" cy="456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hu-HU" sz="2200" b="1" dirty="0" smtClean="0"/>
              <a:t>Célja: </a:t>
            </a:r>
            <a:r>
              <a:rPr lang="hu-HU" sz="2200" dirty="0" smtClean="0"/>
              <a:t>a munkavállaló a jogalkotó által meghatározott napokon ne végezzen munkát</a:t>
            </a:r>
          </a:p>
          <a:p>
            <a:pPr>
              <a:spcBef>
                <a:spcPct val="30000"/>
              </a:spcBef>
              <a:defRPr/>
            </a:pPr>
            <a:r>
              <a:rPr lang="hu-HU" sz="2200" b="1" dirty="0" smtClean="0">
                <a:latin typeface="+mn-lt"/>
              </a:rPr>
              <a:t>De: </a:t>
            </a:r>
            <a:r>
              <a:rPr lang="hu-HU" sz="2200" dirty="0" smtClean="0">
                <a:latin typeface="+mn-lt"/>
              </a:rPr>
              <a:t>a munkavállaló kivételesen beosztható munkaszüneti napra is</a:t>
            </a:r>
          </a:p>
          <a:p>
            <a:pPr>
              <a:spcBef>
                <a:spcPct val="30000"/>
              </a:spcBef>
              <a:defRPr/>
            </a:pPr>
            <a:endParaRPr lang="hu-HU" sz="2200" dirty="0" smtClean="0">
              <a:latin typeface="+mn-lt"/>
            </a:endParaRPr>
          </a:p>
          <a:p>
            <a:pPr>
              <a:spcBef>
                <a:spcPct val="30000"/>
              </a:spcBef>
              <a:defRPr/>
            </a:pPr>
            <a:r>
              <a:rPr lang="hu-HU" sz="2200" b="1" dirty="0" smtClean="0">
                <a:latin typeface="+mn-lt"/>
              </a:rPr>
              <a:t>Rendeltetése folytán munkaszüneti napon működő munkáltató: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 smtClean="0"/>
              <a:t>a </a:t>
            </a:r>
            <a:r>
              <a:rPr lang="hu-HU" sz="2200" dirty="0"/>
              <a:t>tevékenység igénybevételére a munkaszüneti naphoz közvetlenül kapcsolódó, helyben kialakult vagy általánosan elfogadott társadalmi szokásból eredő igény alapján, vagy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 smtClean="0"/>
              <a:t>baleset</a:t>
            </a:r>
            <a:r>
              <a:rPr lang="hu-HU" sz="2200" dirty="0"/>
              <a:t>, elemi csapás, súlyos kár, továbbá az egészséget vagy a környezetet fenyegető veszély megelőzése vagy elhárítása, továbbá a vagyonvédelem érdekében kerül sor.</a:t>
            </a:r>
          </a:p>
          <a:p>
            <a:pPr>
              <a:spcBef>
                <a:spcPct val="30000"/>
              </a:spcBef>
              <a:defRPr/>
            </a:pPr>
            <a:endParaRPr lang="hu-HU" sz="2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144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8</a:t>
            </a: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.</a:t>
            </a:r>
            <a:b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Rendelkezésre állás korlátai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444395"/>
            <a:ext cx="2952328" cy="221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196975"/>
            <a:ext cx="8229600" cy="5400675"/>
          </a:xfrm>
        </p:spPr>
        <p:txBody>
          <a:bodyPr/>
          <a:lstStyle/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A munkáltató foglalkoztatási kötelezettsége a munkaszerződés szerinti munkaidőre nézve fennáll:</a:t>
            </a: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u-HU" sz="2400" dirty="0" smtClean="0">
                <a:ea typeface="Verdana" pitchFamily="34" charset="0"/>
                <a:cs typeface="Verdana" pitchFamily="34" charset="0"/>
                <a:sym typeface="Wingdings" pitchFamily="2" charset="2"/>
              </a:rPr>
              <a:t>köteles beosztani a szerződés szerinti munkaidőt</a:t>
            </a: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u-HU" sz="2400" dirty="0" smtClean="0">
                <a:ea typeface="Verdana" pitchFamily="34" charset="0"/>
                <a:cs typeface="Verdana" pitchFamily="34" charset="0"/>
                <a:sym typeface="Wingdings" pitchFamily="2" charset="2"/>
              </a:rPr>
              <a:t>a munkaidőn belül köteles munkával ellátni a munkavállalót</a:t>
            </a:r>
            <a:r>
              <a:rPr lang="hu-HU" sz="2400" b="1" dirty="0" smtClean="0"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hu-HU" sz="2400" b="1" dirty="0"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hu-HU" sz="2400" b="1" dirty="0" smtClean="0"/>
              <a:t>Állásidő: </a:t>
            </a:r>
            <a:r>
              <a:rPr lang="hu-HU" sz="2400" dirty="0" smtClean="0"/>
              <a:t>ha </a:t>
            </a:r>
            <a:r>
              <a:rPr lang="hu-HU" sz="2400" dirty="0"/>
              <a:t>a munkáltató foglalkoztatási kötelezettségének a beosztás szerinti munkaidőben nem tesz </a:t>
            </a:r>
            <a:r>
              <a:rPr lang="hu-HU" sz="2400" dirty="0" smtClean="0"/>
              <a:t>eleget.</a:t>
            </a: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hu-HU" sz="2400" dirty="0" smtClean="0">
              <a:ea typeface="Verdana" pitchFamily="34" charset="0"/>
              <a:cs typeface="Verdana" pitchFamily="34" charset="0"/>
            </a:endParaRP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0" lvl="1" indent="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400" b="1" dirty="0" smtClean="0">
              <a:ea typeface="Verdana" pitchFamily="34" charset="0"/>
              <a:cs typeface="Verdana" pitchFamily="34" charset="0"/>
            </a:endParaRP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000" b="1" dirty="0" smtClean="0">
              <a:ea typeface="Verdana" pitchFamily="34" charset="0"/>
              <a:cs typeface="Verdana" pitchFamily="34" charset="0"/>
            </a:endParaRPr>
          </a:p>
          <a:p>
            <a:pPr marL="182563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Állásidő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744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196975"/>
            <a:ext cx="8229600" cy="5400675"/>
          </a:xfrm>
        </p:spPr>
        <p:txBody>
          <a:bodyPr/>
          <a:lstStyle/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Beosztás szerinti napi munkaidőn kívüli rendelkezésre állás</a:t>
            </a:r>
          </a:p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4 órát meghaladó tartam esetén</a:t>
            </a:r>
          </a:p>
          <a:p>
            <a:pPr marL="182563" lvl="1" indent="-182563" eaLnBrk="1" hangingPunct="1">
              <a:spcBef>
                <a:spcPct val="0"/>
              </a:spcBef>
              <a:buFont typeface="Arial" charset="0"/>
              <a:buChar char="•"/>
              <a:tabLst>
                <a:tab pos="182563" algn="l"/>
              </a:tabLst>
            </a:pPr>
            <a:r>
              <a:rPr lang="hu-HU" sz="2400" dirty="0" smtClean="0">
                <a:ea typeface="Verdana" pitchFamily="34" charset="0"/>
                <a:cs typeface="Verdana" pitchFamily="34" charset="0"/>
              </a:rPr>
              <a:t>a társadalmi közszükségletet kielégítő szolgáltatás folyamatos biztosítása,</a:t>
            </a:r>
          </a:p>
          <a:p>
            <a:pPr marL="182563" lvl="1" indent="-182563" eaLnBrk="1" hangingPunct="1">
              <a:spcBef>
                <a:spcPct val="0"/>
              </a:spcBef>
              <a:buFont typeface="Arial" charset="0"/>
              <a:buChar char="•"/>
              <a:tabLst>
                <a:tab pos="182563" algn="l"/>
              </a:tabLst>
            </a:pPr>
            <a:r>
              <a:rPr lang="hu-HU" sz="2400" dirty="0" smtClean="0">
                <a:ea typeface="Verdana" pitchFamily="34" charset="0"/>
                <a:cs typeface="Verdana" pitchFamily="34" charset="0"/>
              </a:rPr>
              <a:t>baleset, elemi csapás, súlyos kár, az egészséget vagy a környezetet fenyegető veszély megelőzése, elhárítása, továbbá</a:t>
            </a:r>
          </a:p>
          <a:p>
            <a:pPr>
              <a:spcBef>
                <a:spcPct val="0"/>
              </a:spcBef>
              <a:tabLst>
                <a:tab pos="182563" algn="l"/>
              </a:tabLst>
            </a:pPr>
            <a:r>
              <a:rPr lang="hu-HU" sz="2400" dirty="0" smtClean="0">
                <a:ea typeface="Verdana" pitchFamily="34" charset="0"/>
                <a:cs typeface="Verdana" pitchFamily="34" charset="0"/>
              </a:rPr>
              <a:t>a technológia biztonságos, rendeltetésszerű alkalmazásának fenntartása</a:t>
            </a:r>
          </a:p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Ügyelet: </a:t>
            </a:r>
            <a:r>
              <a:rPr lang="hu-HU" sz="2400" dirty="0" err="1" smtClean="0">
                <a:ea typeface="Verdana" pitchFamily="34" charset="0"/>
                <a:cs typeface="Verdana" pitchFamily="34" charset="0"/>
              </a:rPr>
              <a:t>max</a:t>
            </a:r>
            <a:r>
              <a:rPr lang="hu-HU" sz="2400" dirty="0" smtClean="0">
                <a:ea typeface="Verdana" pitchFamily="34" charset="0"/>
                <a:cs typeface="Verdana" pitchFamily="34" charset="0"/>
              </a:rPr>
              <a:t>. 24 óra, </a:t>
            </a:r>
            <a:r>
              <a:rPr lang="hu-HU" sz="2400" dirty="0" smtClean="0"/>
              <a:t>az ügyelet megkezdésének napjára beosztott rendes vagy elrendelt rendkívüli munkaidővel együtt</a:t>
            </a:r>
          </a:p>
          <a:p>
            <a:pPr marL="182563" lvl="1" indent="-182563"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tabLst>
                <a:tab pos="182563" algn="l"/>
              </a:tabLst>
            </a:pPr>
            <a:r>
              <a:rPr lang="hu-HU" sz="2400" b="1" dirty="0" smtClean="0">
                <a:ea typeface="Verdana" pitchFamily="34" charset="0"/>
                <a:cs typeface="Verdana" pitchFamily="34" charset="0"/>
              </a:rPr>
              <a:t>Készenlét: </a:t>
            </a:r>
            <a:r>
              <a:rPr lang="hu-HU" sz="2400" dirty="0" err="1" smtClean="0">
                <a:ea typeface="Verdana" pitchFamily="34" charset="0"/>
                <a:cs typeface="Verdana" pitchFamily="34" charset="0"/>
              </a:rPr>
              <a:t>max</a:t>
            </a:r>
            <a:r>
              <a:rPr lang="hu-HU" sz="2400" dirty="0" smtClean="0">
                <a:ea typeface="Verdana" pitchFamily="34" charset="0"/>
                <a:cs typeface="Verdana" pitchFamily="34" charset="0"/>
              </a:rPr>
              <a:t>. havi 168 óra; heti pihenőnapra/időre legfeljebb havi 4 alkalommal</a:t>
            </a:r>
          </a:p>
          <a:p>
            <a:pPr marL="182563" lvl="1" indent="-182563"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000" b="1" dirty="0" smtClean="0"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182563" algn="l"/>
              </a:tabLst>
            </a:pPr>
            <a:endParaRPr lang="hu-HU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5875" y="1190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Ügyelet, készenlét</a:t>
            </a:r>
          </a:p>
        </p:txBody>
      </p:sp>
    </p:spTree>
    <p:extLst>
      <p:ext uri="{BB962C8B-B14F-4D97-AF65-F5344CB8AC3E}">
        <p14:creationId xmlns:p14="http://schemas.microsoft.com/office/powerpoint/2010/main" val="34425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Kötetlen munkarend</a:t>
            </a:r>
          </a:p>
        </p:txBody>
      </p:sp>
      <p:sp>
        <p:nvSpPr>
          <p:cNvPr id="6" name="Text Box 71"/>
          <p:cNvSpPr txBox="1">
            <a:spLocks noChangeArrowheads="1"/>
          </p:cNvSpPr>
          <p:nvPr/>
        </p:nvSpPr>
        <p:spPr bwMode="auto">
          <a:xfrm>
            <a:off x="452438" y="981075"/>
            <a:ext cx="8169275" cy="415498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 Narrow" pitchFamily="34" charset="0"/>
              <a:buNone/>
              <a:defRPr/>
            </a:pPr>
            <a:endParaRPr lang="hu-HU" sz="2400" b="1" dirty="0"/>
          </a:p>
          <a:p>
            <a:pPr>
              <a:buFont typeface="Arial Narrow" pitchFamily="34" charset="0"/>
              <a:buNone/>
              <a:defRPr/>
            </a:pPr>
            <a:r>
              <a:rPr lang="hu-HU" sz="2400" b="1" dirty="0"/>
              <a:t>Kötetlen munkarend: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/>
              <a:t>a teljes munkaidő-beosztás jogának átengedése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/>
              <a:t>a munkavégzés önálló megszervezésére tekintettel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 smtClean="0"/>
              <a:t>írásban </a:t>
            </a:r>
            <a:endParaRPr lang="hu-HU" sz="2400" dirty="0"/>
          </a:p>
          <a:p>
            <a:pPr>
              <a:buFont typeface="Arial Narrow" pitchFamily="34" charset="0"/>
              <a:buNone/>
              <a:defRPr/>
            </a:pPr>
            <a:endParaRPr lang="hu-HU" sz="2400" dirty="0"/>
          </a:p>
          <a:p>
            <a:pPr>
              <a:buFont typeface="Arial Narrow" pitchFamily="34" charset="0"/>
              <a:buNone/>
              <a:defRPr/>
            </a:pPr>
            <a:r>
              <a:rPr lang="hu-HU" sz="2400" b="1" dirty="0"/>
              <a:t>Nem érinti, ha a feladatok egy részét a munkavállaló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/>
              <a:t>sajátos jellegüknél fogva,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hu-HU" sz="2400" dirty="0"/>
              <a:t>meghatározott időpontban vagy időszakban teljesíti</a:t>
            </a:r>
          </a:p>
          <a:p>
            <a:pPr>
              <a:defRPr/>
            </a:pPr>
            <a:endParaRPr lang="hu-HU" sz="2400" dirty="0"/>
          </a:p>
          <a:p>
            <a:pPr>
              <a:defRPr/>
            </a:pPr>
            <a:r>
              <a:rPr lang="hu-HU" sz="2400" b="1" dirty="0" smtClean="0"/>
              <a:t>Uniós jognak megfelel?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255377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9</a:t>
            </a: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.</a:t>
            </a:r>
            <a:b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Védett munkavállalók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029678"/>
            <a:ext cx="3966736" cy="263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0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1450" y="42863"/>
            <a:ext cx="8453438" cy="865187"/>
          </a:xfrm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Védett munkavállalói csoportok 113-114. §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97989" y="1052736"/>
            <a:ext cx="8713788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hu-HU" sz="2400" b="1" dirty="0"/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/>
          </p:nvPr>
        </p:nvGraphicFramePr>
        <p:xfrm>
          <a:off x="378419" y="1196185"/>
          <a:ext cx="8352928" cy="45365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3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722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u="none" strike="noStrike" dirty="0">
                          <a:effectLst/>
                        </a:rPr>
                        <a:t>Munkavállaló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u="none" strike="noStrike" dirty="0">
                          <a:effectLst/>
                        </a:rPr>
                        <a:t>egyenlőtlen munkaidő-beosztás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u="none" strike="noStrike" dirty="0">
                          <a:effectLst/>
                        </a:rPr>
                        <a:t>a heti pihenőnapok egyenlőtlen beosztása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u="none" strike="noStrike" dirty="0">
                          <a:effectLst/>
                        </a:rPr>
                        <a:t>rendkívüli munkaidő vagy készenlét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u="none" strike="noStrike" dirty="0">
                          <a:effectLst/>
                        </a:rPr>
                        <a:t>éjszakai munkavégzés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81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 várandóssága megállapításától a gyermek hároméves koráig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hozzájárulás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tilos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tilos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tilos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81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 smtClean="0">
                          <a:effectLst/>
                        </a:rPr>
                        <a:t>gyermekét egyedül nevelő, gyermeke hároméves koráig 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hozzájárulás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tilos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tilos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tilos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81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u="none" strike="noStrike" dirty="0" smtClean="0">
                          <a:effectLst/>
                        </a:rPr>
                        <a:t>gyermekét egyedül nevelő, gyermeke hároméves korától négyéves koráig</a:t>
                      </a:r>
                      <a:endParaRPr lang="hu-H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nincs korlát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nincs korlát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hozzájárulás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nincs korlát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81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>
                          <a:effectLst/>
                        </a:rPr>
                        <a:t>munkaviszonyra vonatkozó szabályban meghatározott egészségkárosító kockázat körében foglalkoztatott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>
                          <a:effectLst/>
                        </a:rPr>
                        <a:t>hozzájárulás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>
                          <a:effectLst/>
                        </a:rPr>
                        <a:t>tilos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>
                          <a:effectLst/>
                        </a:rPr>
                        <a:t>tilos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u="none" strike="noStrike" dirty="0" err="1">
                          <a:effectLst/>
                        </a:rPr>
                        <a:t>max</a:t>
                      </a:r>
                      <a:r>
                        <a:rPr lang="hu-HU" sz="1400" u="none" strike="noStrike" dirty="0">
                          <a:effectLst/>
                        </a:rPr>
                        <a:t>. 8 óra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4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Fiatal munkavállalók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Text Box 71"/>
          <p:cNvSpPr txBox="1">
            <a:spLocks noChangeArrowheads="1"/>
          </p:cNvSpPr>
          <p:nvPr/>
        </p:nvSpPr>
        <p:spPr bwMode="auto">
          <a:xfrm>
            <a:off x="452437" y="980728"/>
            <a:ext cx="8169275" cy="381642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2200" b="1" dirty="0" smtClean="0"/>
              <a:t>A </a:t>
            </a:r>
            <a:r>
              <a:rPr lang="hu-HU" sz="2200" b="1" dirty="0"/>
              <a:t>fiatal munkavállaló </a:t>
            </a:r>
            <a:r>
              <a:rPr lang="hu-HU" sz="2200" b="1" dirty="0" smtClean="0"/>
              <a:t>számára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200" dirty="0" smtClean="0"/>
              <a:t>éjszakai munka tilos;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200" dirty="0" smtClean="0"/>
              <a:t>rendkívüli </a:t>
            </a:r>
            <a:r>
              <a:rPr lang="hu-HU" sz="2200" dirty="0"/>
              <a:t>munkaidő </a:t>
            </a:r>
            <a:r>
              <a:rPr lang="hu-HU" sz="2200" dirty="0" smtClean="0"/>
              <a:t>tilos;</a:t>
            </a:r>
            <a:endParaRPr lang="hu-HU" sz="2200" dirty="0"/>
          </a:p>
          <a:p>
            <a:pPr marL="457200" indent="-457200">
              <a:buFont typeface="Arial" pitchFamily="34" charset="0"/>
              <a:buChar char="•"/>
            </a:pPr>
            <a:r>
              <a:rPr lang="hu-HU" sz="2200" dirty="0" smtClean="0"/>
              <a:t>legfeljebb </a:t>
            </a:r>
            <a:r>
              <a:rPr lang="hu-HU" sz="2200" dirty="0"/>
              <a:t>egy heti </a:t>
            </a:r>
            <a:r>
              <a:rPr lang="hu-HU" sz="2200" dirty="0" smtClean="0"/>
              <a:t>munkaidőkeret;</a:t>
            </a:r>
            <a:endParaRPr lang="hu-HU" sz="2200" dirty="0"/>
          </a:p>
          <a:p>
            <a:pPr marL="457200" indent="-457200">
              <a:buFont typeface="Arial" pitchFamily="34" charset="0"/>
              <a:buChar char="•"/>
            </a:pPr>
            <a:r>
              <a:rPr lang="hu-HU" sz="2200" dirty="0" smtClean="0"/>
              <a:t>4,5 órát </a:t>
            </a:r>
            <a:r>
              <a:rPr lang="hu-HU" sz="2200" dirty="0"/>
              <a:t>meghaladó beosztás szerinti napi munkaidő </a:t>
            </a:r>
            <a:r>
              <a:rPr lang="hu-HU" sz="2200" dirty="0" smtClean="0"/>
              <a:t>esetén </a:t>
            </a:r>
            <a:r>
              <a:rPr lang="hu-HU" sz="2200" dirty="0"/>
              <a:t>legalább </a:t>
            </a:r>
            <a:r>
              <a:rPr lang="hu-HU" sz="2200" dirty="0" smtClean="0"/>
              <a:t>30 perc</a:t>
            </a:r>
            <a:r>
              <a:rPr lang="hu-HU" sz="2200" dirty="0"/>
              <a:t>, </a:t>
            </a:r>
            <a:r>
              <a:rPr lang="hu-HU" sz="2200" dirty="0" smtClean="0"/>
              <a:t>6 órát </a:t>
            </a:r>
            <a:r>
              <a:rPr lang="hu-HU" sz="2200" dirty="0"/>
              <a:t>meghaladó beosztás szerinti napi munkaidő </a:t>
            </a:r>
            <a:r>
              <a:rPr lang="hu-HU" sz="2200" dirty="0" smtClean="0"/>
              <a:t>esetén </a:t>
            </a:r>
            <a:r>
              <a:rPr lang="hu-HU" sz="2200" dirty="0"/>
              <a:t>legalább </a:t>
            </a:r>
            <a:r>
              <a:rPr lang="hu-HU" sz="2200" dirty="0" smtClean="0"/>
              <a:t>45 perc munkaközi szünet;</a:t>
            </a:r>
            <a:endParaRPr lang="hu-HU" sz="2200" dirty="0"/>
          </a:p>
          <a:p>
            <a:pPr marL="457200" indent="-457200">
              <a:buFont typeface="Arial" pitchFamily="34" charset="0"/>
              <a:buChar char="•"/>
            </a:pPr>
            <a:r>
              <a:rPr lang="hu-HU" sz="2200" dirty="0" smtClean="0"/>
              <a:t>legalább 12 óra </a:t>
            </a:r>
            <a:r>
              <a:rPr lang="hu-HU" sz="2200" dirty="0"/>
              <a:t>tartamú napi </a:t>
            </a:r>
            <a:r>
              <a:rPr lang="hu-HU" sz="2200" dirty="0" smtClean="0"/>
              <a:t>pihenőidő;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200" dirty="0"/>
              <a:t>n</a:t>
            </a:r>
            <a:r>
              <a:rPr lang="hu-HU" sz="2200" dirty="0" smtClean="0"/>
              <a:t>incs egyenlőtlen pihenőnap-beosztás;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200" dirty="0"/>
              <a:t>n</a:t>
            </a:r>
            <a:r>
              <a:rPr lang="hu-HU" sz="2200" dirty="0" smtClean="0"/>
              <a:t>incs heti pihenőidő.</a:t>
            </a:r>
          </a:p>
          <a:p>
            <a:endParaRPr lang="hu-HU" sz="2200" dirty="0" smtClean="0"/>
          </a:p>
        </p:txBody>
      </p:sp>
    </p:spTree>
    <p:extLst>
      <p:ext uri="{BB962C8B-B14F-4D97-AF65-F5344CB8AC3E}">
        <p14:creationId xmlns:p14="http://schemas.microsoft.com/office/powerpoint/2010/main" val="32380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zis 12">
            <a:extLst>
              <a:ext uri="{FF2B5EF4-FFF2-40B4-BE49-F238E27FC236}">
                <a16:creationId xmlns:a16="http://schemas.microsoft.com/office/drawing/2014/main" id="{D0CED34E-29AA-4049-B13E-EBCF136C9487}"/>
              </a:ext>
            </a:extLst>
          </p:cNvPr>
          <p:cNvSpPr/>
          <p:nvPr/>
        </p:nvSpPr>
        <p:spPr>
          <a:xfrm>
            <a:off x="6861887" y="3658427"/>
            <a:ext cx="1320451" cy="540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err="1"/>
              <a:t>Stb</a:t>
            </a:r>
            <a:r>
              <a:rPr lang="hu-HU" sz="1200" dirty="0"/>
              <a:t>…</a:t>
            </a:r>
          </a:p>
        </p:txBody>
      </p:sp>
      <p:sp>
        <p:nvSpPr>
          <p:cNvPr id="2" name="Téglalap: lekerekített 1">
            <a:extLst>
              <a:ext uri="{FF2B5EF4-FFF2-40B4-BE49-F238E27FC236}">
                <a16:creationId xmlns:a16="http://schemas.microsoft.com/office/drawing/2014/main" id="{D178B4AC-141D-490D-BC7B-FF05C7434B23}"/>
              </a:ext>
            </a:extLst>
          </p:cNvPr>
          <p:cNvSpPr/>
          <p:nvPr/>
        </p:nvSpPr>
        <p:spPr>
          <a:xfrm>
            <a:off x="611560" y="764704"/>
            <a:ext cx="3744416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munkajog dinamikája</a:t>
            </a:r>
          </a:p>
        </p:txBody>
      </p:sp>
      <p:sp>
        <p:nvSpPr>
          <p:cNvPr id="3" name="Téglalap: lekerekített 2">
            <a:extLst>
              <a:ext uri="{FF2B5EF4-FFF2-40B4-BE49-F238E27FC236}">
                <a16:creationId xmlns:a16="http://schemas.microsoft.com/office/drawing/2014/main" id="{4E031AB0-7512-4463-8EEA-34C301B23845}"/>
              </a:ext>
            </a:extLst>
          </p:cNvPr>
          <p:cNvSpPr/>
          <p:nvPr/>
        </p:nvSpPr>
        <p:spPr>
          <a:xfrm>
            <a:off x="5159761" y="759646"/>
            <a:ext cx="3528392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 munkajog statikája</a:t>
            </a:r>
          </a:p>
        </p:txBody>
      </p:sp>
      <p:sp>
        <p:nvSpPr>
          <p:cNvPr id="4" name="Téglalap: lekerekített 3">
            <a:extLst>
              <a:ext uri="{FF2B5EF4-FFF2-40B4-BE49-F238E27FC236}">
                <a16:creationId xmlns:a16="http://schemas.microsoft.com/office/drawing/2014/main" id="{4C579EFA-8F36-4186-A9C0-4D682A700860}"/>
              </a:ext>
            </a:extLst>
          </p:cNvPr>
          <p:cNvSpPr/>
          <p:nvPr/>
        </p:nvSpPr>
        <p:spPr>
          <a:xfrm>
            <a:off x="611560" y="3501008"/>
            <a:ext cx="13681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Létesítés</a:t>
            </a:r>
            <a:endParaRPr lang="hu-HU" dirty="0"/>
          </a:p>
        </p:txBody>
      </p:sp>
      <p:sp>
        <p:nvSpPr>
          <p:cNvPr id="5" name="Téglalap: lekerekített 4">
            <a:extLst>
              <a:ext uri="{FF2B5EF4-FFF2-40B4-BE49-F238E27FC236}">
                <a16:creationId xmlns:a16="http://schemas.microsoft.com/office/drawing/2014/main" id="{0DFAC3E3-CC48-41E1-AA3E-E5BA08014C64}"/>
              </a:ext>
            </a:extLst>
          </p:cNvPr>
          <p:cNvSpPr/>
          <p:nvPr/>
        </p:nvSpPr>
        <p:spPr>
          <a:xfrm>
            <a:off x="1799692" y="4437112"/>
            <a:ext cx="13681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Módosítás</a:t>
            </a:r>
            <a:endParaRPr lang="hu-HU" dirty="0"/>
          </a:p>
        </p:txBody>
      </p:sp>
      <p:sp>
        <p:nvSpPr>
          <p:cNvPr id="6" name="Téglalap: lekerekített 5">
            <a:extLst>
              <a:ext uri="{FF2B5EF4-FFF2-40B4-BE49-F238E27FC236}">
                <a16:creationId xmlns:a16="http://schemas.microsoft.com/office/drawing/2014/main" id="{EF79CC32-B7B5-4987-A813-FE930458DE2C}"/>
              </a:ext>
            </a:extLst>
          </p:cNvPr>
          <p:cNvSpPr/>
          <p:nvPr/>
        </p:nvSpPr>
        <p:spPr>
          <a:xfrm>
            <a:off x="3203848" y="5301208"/>
            <a:ext cx="15841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Megszüntetés</a:t>
            </a:r>
            <a:endParaRPr lang="hu-HU" dirty="0"/>
          </a:p>
        </p:txBody>
      </p:sp>
      <p:sp>
        <p:nvSpPr>
          <p:cNvPr id="8" name="Téglalap: lekerekített 7">
            <a:extLst>
              <a:ext uri="{FF2B5EF4-FFF2-40B4-BE49-F238E27FC236}">
                <a16:creationId xmlns:a16="http://schemas.microsoft.com/office/drawing/2014/main" id="{39019FD1-B534-4BE3-A56A-B001E9071999}"/>
              </a:ext>
            </a:extLst>
          </p:cNvPr>
          <p:cNvSpPr/>
          <p:nvPr/>
        </p:nvSpPr>
        <p:spPr>
          <a:xfrm>
            <a:off x="5962678" y="4562897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… és ezek megsértésének következményei</a:t>
            </a:r>
          </a:p>
        </p:txBody>
      </p:sp>
      <p:sp>
        <p:nvSpPr>
          <p:cNvPr id="9" name="Nyíl: jobbra mutató 8">
            <a:extLst>
              <a:ext uri="{FF2B5EF4-FFF2-40B4-BE49-F238E27FC236}">
                <a16:creationId xmlns:a16="http://schemas.microsoft.com/office/drawing/2014/main" id="{D170A151-A57E-4E40-ABE7-330D1051C91C}"/>
              </a:ext>
            </a:extLst>
          </p:cNvPr>
          <p:cNvSpPr/>
          <p:nvPr/>
        </p:nvSpPr>
        <p:spPr>
          <a:xfrm rot="5400000">
            <a:off x="6131869" y="3770809"/>
            <a:ext cx="79208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DD5A25EC-49FC-42A9-B10D-7E1661008ABD}"/>
              </a:ext>
            </a:extLst>
          </p:cNvPr>
          <p:cNvSpPr/>
          <p:nvPr/>
        </p:nvSpPr>
        <p:spPr>
          <a:xfrm>
            <a:off x="7524328" y="2833490"/>
            <a:ext cx="1320451" cy="54006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munkaidő-pihenőidő</a:t>
            </a:r>
          </a:p>
        </p:txBody>
      </p:sp>
      <p:sp>
        <p:nvSpPr>
          <p:cNvPr id="12" name="Ellipszis 11">
            <a:extLst>
              <a:ext uri="{FF2B5EF4-FFF2-40B4-BE49-F238E27FC236}">
                <a16:creationId xmlns:a16="http://schemas.microsoft.com/office/drawing/2014/main" id="{076BFE95-7E8B-4C59-A540-FF097A088AFD}"/>
              </a:ext>
            </a:extLst>
          </p:cNvPr>
          <p:cNvSpPr/>
          <p:nvPr/>
        </p:nvSpPr>
        <p:spPr>
          <a:xfrm>
            <a:off x="7524328" y="3380974"/>
            <a:ext cx="1320451" cy="540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Munka díjazása</a:t>
            </a:r>
          </a:p>
        </p:txBody>
      </p:sp>
      <p:sp>
        <p:nvSpPr>
          <p:cNvPr id="7" name="Téglalap: lekerekített 6">
            <a:extLst>
              <a:ext uri="{FF2B5EF4-FFF2-40B4-BE49-F238E27FC236}">
                <a16:creationId xmlns:a16="http://schemas.microsoft.com/office/drawing/2014/main" id="{1343D6A2-82F2-4F9C-9B24-13BD57DBF134}"/>
              </a:ext>
            </a:extLst>
          </p:cNvPr>
          <p:cNvSpPr/>
          <p:nvPr/>
        </p:nvSpPr>
        <p:spPr>
          <a:xfrm>
            <a:off x="5962678" y="2834705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Jogok és kötelezettségek</a:t>
            </a:r>
          </a:p>
        </p:txBody>
      </p:sp>
      <p:cxnSp>
        <p:nvCxnSpPr>
          <p:cNvPr id="15" name="Egyenes összekötő 14">
            <a:extLst>
              <a:ext uri="{FF2B5EF4-FFF2-40B4-BE49-F238E27FC236}">
                <a16:creationId xmlns:a16="http://schemas.microsoft.com/office/drawing/2014/main" id="{BC8F221B-C851-47ED-80F1-6D708DB04AAC}"/>
              </a:ext>
            </a:extLst>
          </p:cNvPr>
          <p:cNvCxnSpPr/>
          <p:nvPr/>
        </p:nvCxnSpPr>
        <p:spPr>
          <a:xfrm flipH="1">
            <a:off x="5724128" y="5499001"/>
            <a:ext cx="504056" cy="306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30E88F8E-66F6-4AAD-84BB-8F6CA7BEDAD8}"/>
              </a:ext>
            </a:extLst>
          </p:cNvPr>
          <p:cNvCxnSpPr/>
          <p:nvPr/>
        </p:nvCxnSpPr>
        <p:spPr>
          <a:xfrm>
            <a:off x="7380312" y="5499001"/>
            <a:ext cx="504056" cy="364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églalap: lekerekített 17">
            <a:extLst>
              <a:ext uri="{FF2B5EF4-FFF2-40B4-BE49-F238E27FC236}">
                <a16:creationId xmlns:a16="http://schemas.microsoft.com/office/drawing/2014/main" id="{F3FFF953-7CE7-45C2-A61B-846537095708}"/>
              </a:ext>
            </a:extLst>
          </p:cNvPr>
          <p:cNvSpPr/>
          <p:nvPr/>
        </p:nvSpPr>
        <p:spPr>
          <a:xfrm>
            <a:off x="5094378" y="5807448"/>
            <a:ext cx="1925894" cy="571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Fegyelmi következmények</a:t>
            </a:r>
          </a:p>
        </p:txBody>
      </p:sp>
      <p:sp>
        <p:nvSpPr>
          <p:cNvPr id="19" name="Téglalap: lekerekített 18">
            <a:extLst>
              <a:ext uri="{FF2B5EF4-FFF2-40B4-BE49-F238E27FC236}">
                <a16:creationId xmlns:a16="http://schemas.microsoft.com/office/drawing/2014/main" id="{A378C465-308F-4F30-A8DA-218965918494}"/>
              </a:ext>
            </a:extLst>
          </p:cNvPr>
          <p:cNvSpPr/>
          <p:nvPr/>
        </p:nvSpPr>
        <p:spPr>
          <a:xfrm>
            <a:off x="7326626" y="5764750"/>
            <a:ext cx="1678535" cy="1034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Károkért és személyiségi jogsérelmekért való felelősség</a:t>
            </a:r>
          </a:p>
        </p:txBody>
      </p:sp>
      <p:cxnSp>
        <p:nvCxnSpPr>
          <p:cNvPr id="22" name="Egyenes összekötő nyíllal 21">
            <a:extLst>
              <a:ext uri="{FF2B5EF4-FFF2-40B4-BE49-F238E27FC236}">
                <a16:creationId xmlns:a16="http://schemas.microsoft.com/office/drawing/2014/main" id="{2089B5B9-3958-4C9D-957E-2D0E9A2DA4A6}"/>
              </a:ext>
            </a:extLst>
          </p:cNvPr>
          <p:cNvCxnSpPr>
            <a:cxnSpLocks/>
          </p:cNvCxnSpPr>
          <p:nvPr/>
        </p:nvCxnSpPr>
        <p:spPr>
          <a:xfrm flipH="1" flipV="1">
            <a:off x="4103948" y="6169926"/>
            <a:ext cx="882418" cy="11682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64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10.</a:t>
            </a:r>
            <a:b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Munkaidő nyilvántartása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779" y="4437112"/>
            <a:ext cx="384042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39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1450" y="42863"/>
            <a:ext cx="8453438" cy="865187"/>
          </a:xfrm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Nyilvántartási kötelezettségek I.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115616" y="2276872"/>
            <a:ext cx="8713788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sz="2400" b="1" dirty="0" smtClean="0"/>
              <a:t>A </a:t>
            </a:r>
            <a:r>
              <a:rPr lang="hu-HU" sz="2400" b="1" dirty="0"/>
              <a:t>munkáltató nyilvántartja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400" dirty="0" smtClean="0"/>
              <a:t>a </a:t>
            </a:r>
            <a:r>
              <a:rPr lang="hu-HU" sz="2400" dirty="0"/>
              <a:t>rendes és a rendkívüli munkaidő,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400" dirty="0" smtClean="0"/>
              <a:t>a </a:t>
            </a:r>
            <a:r>
              <a:rPr lang="hu-HU" sz="2400" dirty="0"/>
              <a:t>készenlét,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400" dirty="0" smtClean="0"/>
              <a:t>a </a:t>
            </a:r>
            <a:r>
              <a:rPr lang="hu-HU" sz="2400" dirty="0"/>
              <a:t>szabadság</a:t>
            </a:r>
          </a:p>
          <a:p>
            <a:r>
              <a:rPr lang="hu-HU" sz="2400" dirty="0"/>
              <a:t>tartamát.</a:t>
            </a:r>
          </a:p>
          <a:p>
            <a:endParaRPr lang="hu-HU" sz="2400" dirty="0" smtClean="0"/>
          </a:p>
          <a:p>
            <a:pPr>
              <a:defRPr/>
            </a:pP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86156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1450" y="42863"/>
            <a:ext cx="8453438" cy="865187"/>
          </a:xfrm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Nyilvántartási kötelezettségek I.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71450" y="1700808"/>
            <a:ext cx="8713788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sz="2400" dirty="0" smtClean="0"/>
              <a:t>A </a:t>
            </a:r>
            <a:r>
              <a:rPr lang="hu-HU" sz="2400" dirty="0"/>
              <a:t>nyilvántartásból </a:t>
            </a:r>
            <a:r>
              <a:rPr lang="hu-HU" sz="2400" b="1" dirty="0"/>
              <a:t>naprakészen</a:t>
            </a:r>
            <a:r>
              <a:rPr lang="hu-HU" sz="2400" dirty="0"/>
              <a:t> megállapíthatónak kell lennie a teljesített rendes és rendkívüli munkaidő, valamint a készenlét </a:t>
            </a:r>
            <a:r>
              <a:rPr lang="hu-HU" sz="2400" b="1" dirty="0"/>
              <a:t>kezdő és befejező </a:t>
            </a:r>
            <a:r>
              <a:rPr lang="hu-HU" sz="2400" b="1" dirty="0" smtClean="0"/>
              <a:t>időpontjának</a:t>
            </a:r>
            <a:r>
              <a:rPr lang="hu-HU" sz="2400" dirty="0" smtClean="0"/>
              <a:t>.</a:t>
            </a:r>
            <a:endParaRPr lang="hu-HU" sz="2400" dirty="0"/>
          </a:p>
          <a:p>
            <a:pPr>
              <a:defRPr/>
            </a:pPr>
            <a:endParaRPr lang="hu-HU" sz="2400" b="1" dirty="0" smtClean="0"/>
          </a:p>
          <a:p>
            <a:pPr>
              <a:defRPr/>
            </a:pPr>
            <a:r>
              <a:rPr lang="hu-HU" sz="2400" b="1" dirty="0" smtClean="0"/>
              <a:t>A </a:t>
            </a:r>
            <a:r>
              <a:rPr lang="hu-HU" sz="2400" b="1" dirty="0"/>
              <a:t>rendes/rendkívüli munkaidő </a:t>
            </a:r>
            <a:r>
              <a:rPr lang="hu-HU" sz="2400" b="1" dirty="0" smtClean="0"/>
              <a:t>nyilvántartása lehetséges:</a:t>
            </a:r>
            <a:endParaRPr lang="hu-HU" sz="2400" b="1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hu-HU" sz="2400" dirty="0"/>
              <a:t>az írásban közölt munkaidő-beosztás hónap végén történő igazolásával, és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hu-HU" sz="2400" dirty="0"/>
              <a:t>a változás naprakész feltüntetésével</a:t>
            </a:r>
          </a:p>
          <a:p>
            <a:pPr>
              <a:defRPr/>
            </a:pP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7177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11.</a:t>
            </a: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Uniós jog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629" y="4149080"/>
            <a:ext cx="404314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7049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79966FD-68CD-4F79-B464-45CFE7704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404664"/>
            <a:ext cx="84534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2003/88/EK irányelv a munkaidő-szervezésről</a:t>
            </a:r>
          </a:p>
        </p:txBody>
      </p:sp>
      <p:sp>
        <p:nvSpPr>
          <p:cNvPr id="3" name="Text Box 71">
            <a:extLst>
              <a:ext uri="{FF2B5EF4-FFF2-40B4-BE49-F238E27FC236}">
                <a16:creationId xmlns:a16="http://schemas.microsoft.com/office/drawing/2014/main" id="{5908F6E9-20FB-42A5-B313-DCD150C36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7" y="980728"/>
            <a:ext cx="8169275" cy="769441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hu-H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506CEE2-65B3-4112-B1EC-4A8158ADE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25" y="5556625"/>
            <a:ext cx="84534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 Speciális ágazati uniós normák</a:t>
            </a:r>
          </a:p>
        </p:txBody>
      </p:sp>
      <p:sp>
        <p:nvSpPr>
          <p:cNvPr id="5" name="Text Box 71">
            <a:extLst>
              <a:ext uri="{FF2B5EF4-FFF2-40B4-BE49-F238E27FC236}">
                <a16:creationId xmlns:a16="http://schemas.microsoft.com/office/drawing/2014/main" id="{ECAAAAC4-7B93-4F6B-9585-78B731427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6" y="1274534"/>
            <a:ext cx="7719963" cy="483209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hu-HU" sz="2200" b="1" dirty="0"/>
              <a:t>Minimumszabályok az egyes munkaidő-szervezési kategóriákra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/>
              <a:t>Napi-heti pihenőidő, maximális heti pihenőidő, éjszakai munka stb.</a:t>
            </a:r>
          </a:p>
          <a:p>
            <a:r>
              <a:rPr lang="hu-HU" sz="2200" dirty="0"/>
              <a:t>+ </a:t>
            </a:r>
            <a:r>
              <a:rPr lang="hu-HU" sz="2200" b="1" dirty="0"/>
              <a:t>Eltérés lehetőségei</a:t>
            </a:r>
          </a:p>
          <a:p>
            <a:endParaRPr lang="hu-HU" sz="2200" b="1" dirty="0"/>
          </a:p>
          <a:p>
            <a:r>
              <a:rPr lang="hu-HU" sz="2200" b="1" dirty="0"/>
              <a:t>A díjazás kérdéseit és kulturális kérdéseket (pl. vasárnapi munka) nem érint</a:t>
            </a:r>
          </a:p>
          <a:p>
            <a:endParaRPr lang="hu-HU" sz="2200" b="1" dirty="0"/>
          </a:p>
          <a:p>
            <a:r>
              <a:rPr lang="hu-HU" sz="2200" b="1" dirty="0"/>
              <a:t>Az EUB gyakorlatának hatásai</a:t>
            </a:r>
            <a:endParaRPr lang="hu-H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/>
              <a:t>Témák: munkaidő fogalma; fizetett szabadság; minimális pihenők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/>
              <a:t>A magyar jogot </a:t>
            </a:r>
            <a:r>
              <a:rPr lang="hu-HU" sz="2200" dirty="0" smtClean="0"/>
              <a:t>ezzel </a:t>
            </a:r>
            <a:r>
              <a:rPr lang="hu-HU" sz="2200" dirty="0"/>
              <a:t>összhangban kell értelmezni.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4186914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ÖSSZEGZÉS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059" y="3933056"/>
            <a:ext cx="3903157" cy="259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98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766" y="332656"/>
            <a:ext cx="9144000" cy="609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hu-HU" sz="5000" dirty="0" smtClean="0"/>
              <a:t>Uniós szabályok a háttérben</a:t>
            </a:r>
          </a:p>
          <a:p>
            <a:pPr>
              <a:lnSpc>
                <a:spcPct val="150000"/>
              </a:lnSpc>
              <a:defRPr/>
            </a:pPr>
            <a:r>
              <a:rPr lang="hu-HU" sz="5000" dirty="0" smtClean="0"/>
              <a:t>Egészségvédelem a cél</a:t>
            </a:r>
          </a:p>
          <a:p>
            <a:pPr>
              <a:lnSpc>
                <a:spcPct val="150000"/>
              </a:lnSpc>
              <a:defRPr/>
            </a:pPr>
            <a:r>
              <a:rPr lang="hu-HU" sz="5000" dirty="0" smtClean="0"/>
              <a:t>Pihenőidővel szorosan összefügg</a:t>
            </a:r>
          </a:p>
          <a:p>
            <a:pPr>
              <a:lnSpc>
                <a:spcPct val="150000"/>
              </a:lnSpc>
              <a:defRPr/>
            </a:pPr>
            <a:r>
              <a:rPr lang="hu-HU" sz="5000" dirty="0" smtClean="0"/>
              <a:t>Sok szabály egyszerre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035856"/>
            <a:ext cx="1979712" cy="282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052736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Következő előadás: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j-ea"/>
              <a:cs typeface="+mj-cs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PIHENŐIDŐK</a:t>
            </a:r>
            <a:endParaRPr lang="hu-H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j-ea"/>
              <a:cs typeface="+mj-cs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365104"/>
            <a:ext cx="3304041" cy="219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06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ép 14" descr="Kávészemek">
            <a:extLst>
              <a:ext uri="{FF2B5EF4-FFF2-40B4-BE49-F238E27FC236}">
                <a16:creationId xmlns:a16="http://schemas.microsoft.com/office/drawing/2014/main" id="{086C0CE9-7301-4182-84D7-AE1BD8AB2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9179" cy="6941159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37700968-CEE0-48ED-8A30-F8EAFC250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5740409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245611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105853"/>
            <a:ext cx="7543800" cy="1028700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hu" dirty="0"/>
              <a:t>Főkötelezettségek a munkajogban</a:t>
            </a:r>
          </a:p>
        </p:txBody>
      </p:sp>
      <p:sp>
        <p:nvSpPr>
          <p:cNvPr id="9" name="Tartalom helye 2">
            <a:extLst>
              <a:ext uri="{FF2B5EF4-FFF2-40B4-BE49-F238E27FC236}">
                <a16:creationId xmlns:a16="http://schemas.microsoft.com/office/drawing/2014/main" id="{50047C83-CF65-41A7-A4A9-C9B462E54990}"/>
              </a:ext>
            </a:extLst>
          </p:cNvPr>
          <p:cNvSpPr>
            <a:spLocks noGrp="1"/>
          </p:cNvSpPr>
          <p:nvPr/>
        </p:nvSpPr>
        <p:spPr>
          <a:xfrm>
            <a:off x="1307306" y="2612708"/>
            <a:ext cx="2964657" cy="2625090"/>
          </a:xfrm>
          <a:prstGeom prst="rect">
            <a:avLst/>
          </a:prstGeom>
        </p:spPr>
        <p:txBody>
          <a:bodyPr vert="horz" wrap="square" lIns="68580" tIns="34290" rIns="68580" bIns="34290" rtlCol="0">
            <a:noAutofit/>
          </a:bodyPr>
          <a:lstStyle/>
          <a:p>
            <a:pPr marL="342900" indent="-171450">
              <a:lnSpc>
                <a:spcPct val="107000"/>
              </a:lnSpc>
              <a:spcAft>
                <a:spcPts val="600"/>
              </a:spcAft>
              <a:tabLst>
                <a:tab pos="342900" algn="l"/>
              </a:tabLst>
            </a:pPr>
            <a:r>
              <a:rPr lang="hu-HU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Munkavállaló:</a:t>
            </a:r>
            <a:endParaRPr lang="hu-HU" sz="2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503"/>
              </a:spcBef>
              <a:spcAft>
                <a:spcPts val="600"/>
              </a:spcAft>
            </a:pPr>
            <a:r>
              <a:rPr lang="hu-HU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meghatározott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tabLst>
                <a:tab pos="685800" algn="l"/>
              </a:tabLst>
            </a:pPr>
            <a:r>
              <a:rPr lang="hu-HU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Időbeli keretben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tabLst>
                <a:tab pos="685800" algn="l"/>
              </a:tabLst>
            </a:pPr>
            <a:r>
              <a:rPr lang="hu-HU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Helyen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600"/>
              </a:spcAft>
              <a:tabLst>
                <a:tab pos="685800" algn="l"/>
              </a:tabLst>
            </a:pPr>
            <a:r>
              <a:rPr lang="hu-HU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Tárgykörben (munkakör)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958">
              <a:lnSpc>
                <a:spcPct val="107000"/>
              </a:lnSpc>
              <a:spcBef>
                <a:spcPts val="503"/>
              </a:spcBef>
              <a:spcAft>
                <a:spcPts val="600"/>
              </a:spcAft>
            </a:pPr>
            <a:r>
              <a:rPr lang="hu-HU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Rendelkezésre áll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958">
              <a:lnSpc>
                <a:spcPct val="107000"/>
              </a:lnSpc>
              <a:spcBef>
                <a:spcPts val="503"/>
              </a:spcBef>
              <a:spcAft>
                <a:spcPts val="600"/>
              </a:spcAft>
            </a:pPr>
            <a:r>
              <a:rPr lang="hu-HU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Munkát végez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artalom helye 3">
            <a:extLst>
              <a:ext uri="{FF2B5EF4-FFF2-40B4-BE49-F238E27FC236}">
                <a16:creationId xmlns:a16="http://schemas.microsoft.com/office/drawing/2014/main" id="{16253A93-1321-43D8-88C2-2212EE676572}"/>
              </a:ext>
            </a:extLst>
          </p:cNvPr>
          <p:cNvSpPr>
            <a:spLocks noGrp="1"/>
          </p:cNvSpPr>
          <p:nvPr/>
        </p:nvSpPr>
        <p:spPr>
          <a:xfrm>
            <a:off x="4936332" y="2612708"/>
            <a:ext cx="3407568" cy="2625090"/>
          </a:xfrm>
          <a:prstGeom prst="rect">
            <a:avLst/>
          </a:prstGeom>
        </p:spPr>
        <p:txBody>
          <a:bodyPr vert="horz" wrap="square" lIns="68580" tIns="34290" rIns="68580" bIns="34290" rtlCol="0">
            <a:noAutofit/>
          </a:bodyPr>
          <a:lstStyle/>
          <a:p>
            <a:pPr marL="342900" indent="-171450">
              <a:lnSpc>
                <a:spcPct val="107000"/>
              </a:lnSpc>
              <a:spcAft>
                <a:spcPts val="600"/>
              </a:spcAft>
              <a:tabLst>
                <a:tab pos="342900" algn="l"/>
              </a:tabLst>
            </a:pPr>
            <a:r>
              <a:rPr lang="hu-HU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Munkáltató:</a:t>
            </a:r>
            <a:endParaRPr lang="hu-HU" sz="2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503"/>
              </a:spcBef>
              <a:spcAft>
                <a:spcPts val="600"/>
              </a:spcAft>
            </a:pPr>
            <a:r>
              <a:rPr lang="hu-HU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meghatározott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171450">
              <a:lnSpc>
                <a:spcPct val="107000"/>
              </a:lnSpc>
              <a:tabLst>
                <a:tab pos="685800" algn="l"/>
              </a:tabLst>
            </a:pPr>
            <a:r>
              <a:rPr lang="hu-HU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Időbeli keretben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171450">
              <a:lnSpc>
                <a:spcPct val="107000"/>
              </a:lnSpc>
              <a:tabLst>
                <a:tab pos="685800" algn="l"/>
              </a:tabLst>
            </a:pPr>
            <a:r>
              <a:rPr lang="hu-HU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Helyen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171450">
              <a:lnSpc>
                <a:spcPct val="107000"/>
              </a:lnSpc>
              <a:spcAft>
                <a:spcPts val="600"/>
              </a:spcAft>
              <a:tabLst>
                <a:tab pos="685800" algn="l"/>
              </a:tabLst>
            </a:pPr>
            <a:r>
              <a:rPr lang="hu-HU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Tárgykörben (munkakör)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958">
              <a:lnSpc>
                <a:spcPct val="107000"/>
              </a:lnSpc>
              <a:spcBef>
                <a:spcPts val="503"/>
              </a:spcBef>
              <a:spcAft>
                <a:spcPts val="600"/>
              </a:spcAft>
            </a:pPr>
            <a:r>
              <a:rPr lang="hu-HU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Foglalkoztat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958">
              <a:lnSpc>
                <a:spcPct val="107000"/>
              </a:lnSpc>
              <a:spcBef>
                <a:spcPts val="503"/>
              </a:spcBef>
              <a:spcAft>
                <a:spcPts val="600"/>
              </a:spcAft>
            </a:pPr>
            <a:r>
              <a:rPr lang="hu-HU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Munkabért fizet</a:t>
            </a:r>
            <a:endParaRPr lang="hu-H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8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3557C3-B0CE-4885-811D-88B820739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669897"/>
            <a:ext cx="7543800" cy="1028700"/>
          </a:xfrm>
        </p:spPr>
        <p:txBody>
          <a:bodyPr/>
          <a:lstStyle/>
          <a:p>
            <a:r>
              <a:rPr lang="hu-HU" dirty="0"/>
              <a:t>A munkaidővel, pihenőidőkkel kapcsolatos kategóriák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113E82D6-9188-475A-8CD7-E53AC1A317E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185012" y="4025217"/>
          <a:ext cx="2247900" cy="15514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23950">
                  <a:extLst>
                    <a:ext uri="{9D8B030D-6E8A-4147-A177-3AD203B41FA5}">
                      <a16:colId xmlns:a16="http://schemas.microsoft.com/office/drawing/2014/main" val="2127531167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562099001"/>
                    </a:ext>
                  </a:extLst>
                </a:gridCol>
              </a:tblGrid>
              <a:tr h="2103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</a:rPr>
                        <a:t>Munkaidő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74064"/>
                  </a:ext>
                </a:extLst>
              </a:tr>
              <a:tr h="5039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rendes munkaidő</a:t>
                      </a:r>
                      <a:endParaRPr lang="hu-H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800" dirty="0">
                          <a:effectLst/>
                        </a:rPr>
                        <a:t> </a:t>
                      </a:r>
                      <a:endParaRPr lang="hu-H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86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rendkívüli munkaidő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68817133"/>
                  </a:ext>
                </a:extLst>
              </a:tr>
              <a:tr h="7534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(ügyelet), készenlét</a:t>
                      </a:r>
                      <a:endParaRPr lang="hu-H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Utasítás-megtagadás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840744"/>
                  </a:ext>
                </a:extLst>
              </a:tr>
            </a:tbl>
          </a:graphicData>
        </a:graphic>
      </p:graphicFrame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288AA069-FE86-45EC-9143-9ECA1E4C99B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45235" y="3259127"/>
            <a:ext cx="14312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C82723D5-6298-4A5E-BD2B-ADDAF3116A4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45236" y="2726663"/>
            <a:ext cx="1431261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5" name="Tartalom helye 4">
            <a:extLst>
              <a:ext uri="{FF2B5EF4-FFF2-40B4-BE49-F238E27FC236}">
                <a16:creationId xmlns:a16="http://schemas.microsoft.com/office/drawing/2014/main" id="{EE0BA3D7-6116-41F4-8A85-B2E695D713F1}"/>
              </a:ext>
            </a:extLst>
          </p:cNvPr>
          <p:cNvGraphicFramePr>
            <a:graphicFrameLocks/>
          </p:cNvGraphicFramePr>
          <p:nvPr/>
        </p:nvGraphicFramePr>
        <p:xfrm>
          <a:off x="1185012" y="2322672"/>
          <a:ext cx="2247900" cy="12823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23950">
                  <a:extLst>
                    <a:ext uri="{9D8B030D-6E8A-4147-A177-3AD203B41FA5}">
                      <a16:colId xmlns:a16="http://schemas.microsoft.com/office/drawing/2014/main" val="2127531167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562099001"/>
                    </a:ext>
                  </a:extLst>
                </a:gridCol>
              </a:tblGrid>
              <a:tr h="2103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</a:rPr>
                        <a:t>Munkaidő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74064"/>
                  </a:ext>
                </a:extLst>
              </a:tr>
              <a:tr h="5039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</a:rPr>
                        <a:t>rendes munkaidő</a:t>
                      </a:r>
                      <a:endParaRPr lang="hu-H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800" dirty="0">
                          <a:effectLst/>
                        </a:rPr>
                        <a:t> </a:t>
                      </a:r>
                      <a:endParaRPr lang="hu-H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86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817133"/>
                  </a:ext>
                </a:extLst>
              </a:tr>
              <a:tr h="5501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84840744"/>
                  </a:ext>
                </a:extLst>
              </a:tr>
            </a:tbl>
          </a:graphicData>
        </a:graphic>
      </p:graphicFrame>
      <p:graphicFrame>
        <p:nvGraphicFramePr>
          <p:cNvPr id="19" name="Táblázat 18">
            <a:extLst>
              <a:ext uri="{FF2B5EF4-FFF2-40B4-BE49-F238E27FC236}">
                <a16:creationId xmlns:a16="http://schemas.microsoft.com/office/drawing/2014/main" id="{BEBF666A-58CA-4375-B763-E8750A4DA01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72250" y="3830455"/>
          <a:ext cx="3624909" cy="19319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37721">
                  <a:extLst>
                    <a:ext uri="{9D8B030D-6E8A-4147-A177-3AD203B41FA5}">
                      <a16:colId xmlns:a16="http://schemas.microsoft.com/office/drawing/2014/main" val="1796646431"/>
                    </a:ext>
                  </a:extLst>
                </a:gridCol>
                <a:gridCol w="1687188">
                  <a:extLst>
                    <a:ext uri="{9D8B030D-6E8A-4147-A177-3AD203B41FA5}">
                      <a16:colId xmlns:a16="http://schemas.microsoft.com/office/drawing/2014/main" val="3017346930"/>
                    </a:ext>
                  </a:extLst>
                </a:gridCol>
              </a:tblGrid>
              <a:tr h="2337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solidFill>
                            <a:schemeClr val="bg1"/>
                          </a:solidFill>
                          <a:effectLst/>
                        </a:rPr>
                        <a:t>Szabadidő</a:t>
                      </a:r>
                      <a:endParaRPr lang="hu-HU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84473"/>
                  </a:ext>
                </a:extLst>
              </a:tr>
              <a:tr h="6833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</a:rPr>
                        <a:t>               Pihenőidők:</a:t>
                      </a:r>
                      <a:endParaRPr lang="hu-HU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900" dirty="0">
                          <a:solidFill>
                            <a:schemeClr val="bg1"/>
                          </a:solidFill>
                          <a:effectLst/>
                        </a:rPr>
                        <a:t>munkaközi szünet, 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900" dirty="0">
                          <a:solidFill>
                            <a:schemeClr val="bg1"/>
                          </a:solidFill>
                          <a:effectLst/>
                        </a:rPr>
                        <a:t>napi pihenőidő,   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900" dirty="0">
                          <a:solidFill>
                            <a:schemeClr val="bg1"/>
                          </a:solidFill>
                          <a:effectLst/>
                        </a:rPr>
                        <a:t>heti pihenőidő/pihenőnap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540187"/>
                  </a:ext>
                </a:extLst>
              </a:tr>
              <a:tr h="9697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Szabadság, betegszabadság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Munkaszüneti nap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Mentesülési esetek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Szülési szab., </a:t>
                      </a:r>
                      <a:r>
                        <a:rPr lang="hu-HU" sz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fiz.nélk</a:t>
                      </a: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szab.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Állásidő</a:t>
                      </a: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u-HU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21350053"/>
                  </a:ext>
                </a:extLst>
              </a:tr>
            </a:tbl>
          </a:graphicData>
        </a:graphic>
      </p:graphicFrame>
      <p:graphicFrame>
        <p:nvGraphicFramePr>
          <p:cNvPr id="20" name="Táblázat 19">
            <a:extLst>
              <a:ext uri="{FF2B5EF4-FFF2-40B4-BE49-F238E27FC236}">
                <a16:creationId xmlns:a16="http://schemas.microsoft.com/office/drawing/2014/main" id="{7340D817-57DD-42B6-AA91-576EFEBA7625}"/>
              </a:ext>
            </a:extLst>
          </p:cNvPr>
          <p:cNvGraphicFramePr>
            <a:graphicFrameLocks noGrp="1"/>
          </p:cNvGraphicFramePr>
          <p:nvPr/>
        </p:nvGraphicFramePr>
        <p:xfrm>
          <a:off x="5172250" y="2316867"/>
          <a:ext cx="3624909" cy="14006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37721">
                  <a:extLst>
                    <a:ext uri="{9D8B030D-6E8A-4147-A177-3AD203B41FA5}">
                      <a16:colId xmlns:a16="http://schemas.microsoft.com/office/drawing/2014/main" val="1796646431"/>
                    </a:ext>
                  </a:extLst>
                </a:gridCol>
                <a:gridCol w="1687188">
                  <a:extLst>
                    <a:ext uri="{9D8B030D-6E8A-4147-A177-3AD203B41FA5}">
                      <a16:colId xmlns:a16="http://schemas.microsoft.com/office/drawing/2014/main" val="3017346930"/>
                    </a:ext>
                  </a:extLst>
                </a:gridCol>
              </a:tblGrid>
              <a:tr h="2362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solidFill>
                            <a:schemeClr val="bg1"/>
                          </a:solidFill>
                          <a:effectLst/>
                        </a:rPr>
                        <a:t>Szabadidő</a:t>
                      </a:r>
                      <a:endParaRPr lang="hu-HU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84473"/>
                  </a:ext>
                </a:extLst>
              </a:tr>
              <a:tr h="1869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200" dirty="0">
                          <a:solidFill>
                            <a:schemeClr val="bg1"/>
                          </a:solidFill>
                          <a:effectLst/>
                        </a:rPr>
                        <a:t>               Pihenőidők</a:t>
                      </a:r>
                      <a:endParaRPr lang="hu-HU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540187"/>
                  </a:ext>
                </a:extLst>
              </a:tr>
              <a:tr h="9602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u-HU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21350053"/>
                  </a:ext>
                </a:extLst>
              </a:tr>
            </a:tbl>
          </a:graphicData>
        </a:graphic>
      </p:graphicFrame>
      <p:cxnSp>
        <p:nvCxnSpPr>
          <p:cNvPr id="21" name="Egyenes összekötő 20">
            <a:extLst>
              <a:ext uri="{FF2B5EF4-FFF2-40B4-BE49-F238E27FC236}">
                <a16:creationId xmlns:a16="http://schemas.microsoft.com/office/drawing/2014/main" id="{5AFAEC38-3B92-4EB4-926E-1A31690E88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45235" y="5154931"/>
            <a:ext cx="14312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Egyenes összekötő 21">
            <a:extLst>
              <a:ext uri="{FF2B5EF4-FFF2-40B4-BE49-F238E27FC236}">
                <a16:creationId xmlns:a16="http://schemas.microsoft.com/office/drawing/2014/main" id="{480CCD6D-827A-4E0B-9E08-0EC352B2936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45235" y="4374159"/>
            <a:ext cx="1431261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7675"/>
            <a:ext cx="9144000" cy="45655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</a:t>
            </a: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.</a:t>
            </a:r>
            <a:b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hu-HU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Munkaidő fogalma és rendeltetése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65313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6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79388" y="1125538"/>
            <a:ext cx="871537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hu-HU" sz="2400" dirty="0" smtClean="0"/>
              <a:t>A </a:t>
            </a:r>
            <a:r>
              <a:rPr lang="hu-HU" sz="2400" b="1" dirty="0" smtClean="0"/>
              <a:t>munkavállaló rendelkezésre állásának/foglalkoztatásának </a:t>
            </a:r>
            <a:r>
              <a:rPr lang="hu-HU" sz="2400" dirty="0" smtClean="0"/>
              <a:t>mértékét és időpontját adja meg</a:t>
            </a:r>
          </a:p>
          <a:p>
            <a:pPr algn="just" eaLnBrk="1" hangingPunct="1">
              <a:defRPr/>
            </a:pPr>
            <a:endParaRPr lang="hu-HU" sz="2400" dirty="0"/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hu-HU" sz="2400" dirty="0" smtClean="0"/>
              <a:t>A rendelkezésre állási és munkavégzési kötelezettséget munkaidőben kell teljesíteni, és </a:t>
            </a:r>
            <a:r>
              <a:rPr lang="hu-HU" sz="2400" dirty="0"/>
              <a:t>a</a:t>
            </a:r>
            <a:r>
              <a:rPr lang="hu-HU" sz="2400" dirty="0" smtClean="0"/>
              <a:t>zok csak ezen belül követelhetők meg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endParaRPr lang="hu-HU" sz="2400" dirty="0" smtClean="0"/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hu-HU" sz="2400" dirty="0" smtClean="0"/>
              <a:t>A munkáltató foglalkoztatási kötelezettségét a munkaidő beosztásán keresztül teljesíti</a:t>
            </a:r>
            <a:endParaRPr lang="hu-HU" sz="2400" dirty="0"/>
          </a:p>
          <a:p>
            <a:pPr algn="just" eaLnBrk="1" hangingPunct="1">
              <a:defRPr/>
            </a:pPr>
            <a:endParaRPr lang="hu-HU" sz="2400" dirty="0"/>
          </a:p>
          <a:p>
            <a:pPr algn="just" eaLnBrk="1" hangingPunct="1">
              <a:defRPr/>
            </a:pPr>
            <a:r>
              <a:rPr lang="hu-HU" sz="2400" b="1" dirty="0" smtClean="0"/>
              <a:t>Munkavédelmi funkciót tölt be </a:t>
            </a:r>
            <a:r>
              <a:rPr lang="hu-HU" sz="2400" dirty="0" smtClean="0">
                <a:sym typeface="Wingdings" pitchFamily="2" charset="2"/>
              </a:rPr>
              <a:t> a munkaidő beosztásának korlátai alapvetően a munkavállaló egészségvédelmét szolgálják</a:t>
            </a:r>
            <a:endParaRPr lang="hu-HU" sz="2400" dirty="0" smtClean="0"/>
          </a:p>
          <a:p>
            <a:pPr algn="just" eaLnBrk="1" hangingPunct="1">
              <a:defRPr/>
            </a:pPr>
            <a:endParaRPr lang="hu-HU" sz="2400" dirty="0" smtClean="0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-34925" y="11588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A </a:t>
            </a:r>
            <a:r>
              <a:rPr lang="hu-H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munkaidős szabályok rendeltetése</a:t>
            </a:r>
            <a:endParaRPr lang="hu-H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2216</Words>
  <Application>Microsoft Office PowerPoint</Application>
  <PresentationFormat>Diavetítés a képernyőre (4:3 oldalarány)</PresentationFormat>
  <Paragraphs>436</Paragraphs>
  <Slides>58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58</vt:i4>
      </vt:variant>
    </vt:vector>
  </HeadingPairs>
  <TitlesOfParts>
    <vt:vector size="67" baseType="lpstr">
      <vt:lpstr>Arial</vt:lpstr>
      <vt:lpstr>Arial Narrow</vt:lpstr>
      <vt:lpstr>Book Antiqua</vt:lpstr>
      <vt:lpstr>Calibri</vt:lpstr>
      <vt:lpstr>Courier New</vt:lpstr>
      <vt:lpstr>Times New Roman</vt:lpstr>
      <vt:lpstr>Verdana</vt:lpstr>
      <vt:lpstr>Wingdings</vt:lpstr>
      <vt:lpstr>Office-téma</vt:lpstr>
      <vt:lpstr>  Munkaidő</vt:lpstr>
      <vt:lpstr>PowerPoint-bemutató</vt:lpstr>
      <vt:lpstr>PowerPoint-bemutató</vt:lpstr>
      <vt:lpstr>1. A munkaidő-pihenőidő szabályainak rendszere és helye a munkajogban</vt:lpstr>
      <vt:lpstr>PowerPoint-bemutató</vt:lpstr>
      <vt:lpstr>Főkötelezettségek a munkajogban</vt:lpstr>
      <vt:lpstr>A munkaidővel, pihenőidőkkel kapcsolatos kategóriák</vt:lpstr>
      <vt:lpstr>2. Munkaidő fogalma és rendeltetése</vt:lpstr>
      <vt:lpstr>PowerPoint-bemutató</vt:lpstr>
      <vt:lpstr>PowerPoint-bemutató</vt:lpstr>
      <vt:lpstr>PowerPoint-bemutató</vt:lpstr>
      <vt:lpstr>3. Munkaidő mértéke</vt:lpstr>
      <vt:lpstr> A rendes munkaidő</vt:lpstr>
      <vt:lpstr>PowerPoint-bemutató</vt:lpstr>
      <vt:lpstr>PowerPoint-bemutató</vt:lpstr>
      <vt:lpstr>4. Rendkívüli munkaidő</vt:lpstr>
      <vt:lpstr>A munkaidővel, pihenőidőkkel kapcsolatos kategóriák</vt:lpstr>
      <vt:lpstr>PowerPoint-bemutató</vt:lpstr>
      <vt:lpstr>PowerPoint-bemutató</vt:lpstr>
      <vt:lpstr>5. Munkaidő beosztása, munkarend</vt:lpstr>
      <vt:lpstr>PowerPoint-bemutató</vt:lpstr>
      <vt:lpstr>PowerPoint-bemutató</vt:lpstr>
      <vt:lpstr>Alapfogalmak:</vt:lpstr>
      <vt:lpstr>PowerPoint-bemutató</vt:lpstr>
      <vt:lpstr>Nevesített munkarendek</vt:lpstr>
      <vt:lpstr>PowerPoint-bemutató</vt:lpstr>
      <vt:lpstr>PowerPoint-bemutató</vt:lpstr>
      <vt:lpstr>PowerPoint-bemutató</vt:lpstr>
      <vt:lpstr>PowerPoint-bemutató</vt:lpstr>
      <vt:lpstr>PowerPoint-bemutató</vt:lpstr>
      <vt:lpstr>6. Egyenlő és egyenlőtlen munkaidő-beosztás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7. Mentesülés a rendelkezésre állás alól</vt:lpstr>
      <vt:lpstr>PowerPoint-bemutató</vt:lpstr>
      <vt:lpstr>PowerPoint-bemutató</vt:lpstr>
      <vt:lpstr>PowerPoint-bemutató</vt:lpstr>
      <vt:lpstr>PowerPoint-bemutató</vt:lpstr>
      <vt:lpstr>8. Rendelkezésre állás korlátai</vt:lpstr>
      <vt:lpstr>PowerPoint-bemutató</vt:lpstr>
      <vt:lpstr>PowerPoint-bemutató</vt:lpstr>
      <vt:lpstr>PowerPoint-bemutató</vt:lpstr>
      <vt:lpstr>9. Védett munkavállalók</vt:lpstr>
      <vt:lpstr>Védett munkavállalói csoportok 113-114. §</vt:lpstr>
      <vt:lpstr>PowerPoint-bemutató</vt:lpstr>
      <vt:lpstr>10. Munkaidő nyilvántartása</vt:lpstr>
      <vt:lpstr>Nyilvántartási kötelezettségek I.</vt:lpstr>
      <vt:lpstr>Nyilvántartási kötelezettségek I.</vt:lpstr>
      <vt:lpstr>11. Uniós jog</vt:lpstr>
      <vt:lpstr>PowerPoint-bemutató</vt:lpstr>
      <vt:lpstr>ÖSSZEGZÉS</vt:lpstr>
      <vt:lpstr>PowerPoint-bemutató</vt:lpstr>
      <vt:lpstr>PowerPoint-bemutató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A munkaidő szabályok újdonságai</dc:title>
  <dc:creator>dr. Takács Gábor</dc:creator>
  <cp:lastModifiedBy>Gyulavári Tamás</cp:lastModifiedBy>
  <cp:revision>151</cp:revision>
  <dcterms:created xsi:type="dcterms:W3CDTF">2012-05-25T05:55:55Z</dcterms:created>
  <dcterms:modified xsi:type="dcterms:W3CDTF">2025-02-14T08:47:55Z</dcterms:modified>
</cp:coreProperties>
</file>