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9" r:id="rId16"/>
    <p:sldId id="283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5" r:id="rId25"/>
    <p:sldId id="284" r:id="rId26"/>
    <p:sldId id="277" r:id="rId27"/>
    <p:sldId id="281" r:id="rId28"/>
    <p:sldId id="278" r:id="rId29"/>
    <p:sldId id="282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46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94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81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847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15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015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74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617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346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749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35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125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7524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549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809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14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3B2A-A7F5-4036-9275-C57047359A17}" type="datetimeFigureOut">
              <a:rPr lang="hu-HU" smtClean="0"/>
              <a:t>2024. 09. 27.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A4A70C-4BCB-4C2D-832D-868C8930C6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21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dirty="0"/>
              <a:t>Németország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solidFill>
                  <a:schemeClr val="tx1"/>
                </a:solidFill>
              </a:rPr>
              <a:t>9. sz. végétől 1806-ig</a:t>
            </a:r>
          </a:p>
        </p:txBody>
      </p:sp>
    </p:spTree>
    <p:extLst>
      <p:ext uri="{BB962C8B-B14F-4D97-AF65-F5344CB8AC3E}">
        <p14:creationId xmlns:p14="http://schemas.microsoft.com/office/powerpoint/2010/main" val="419916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12. sz. – 15. sz.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1180. után területek újrafelosztása (Oroszlán Henrik szász herceg legyőzése)</a:t>
            </a:r>
          </a:p>
          <a:p>
            <a:r>
              <a:rPr lang="hu-HU" dirty="0"/>
              <a:t>1250-re a hercegek területi hatalma megszilárdult</a:t>
            </a:r>
          </a:p>
          <a:p>
            <a:r>
              <a:rPr lang="hu-HU" dirty="0"/>
              <a:t>Fejlődés és felvirágzás, kereskedelem fellendülése</a:t>
            </a:r>
          </a:p>
          <a:p>
            <a:r>
              <a:rPr lang="hu-HU" dirty="0"/>
              <a:t>12. sz. végén 7-8 Millió lakos</a:t>
            </a:r>
          </a:p>
          <a:p>
            <a:r>
              <a:rPr lang="hu-HU" dirty="0"/>
              <a:t>1300-ra: 14 Millió lakos</a:t>
            </a:r>
          </a:p>
          <a:p>
            <a:r>
              <a:rPr lang="hu-HU" dirty="0"/>
              <a:t>1150-1300 között: Elbától keletre kolonizáció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1744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Lovagi kultúra fénykora (13. sz.)</a:t>
            </a:r>
          </a:p>
          <a:p>
            <a:r>
              <a:rPr lang="hu-HU" dirty="0" err="1"/>
              <a:t>Barbarossza</a:t>
            </a:r>
            <a:r>
              <a:rPr lang="hu-HU" dirty="0"/>
              <a:t> 	Frigyes </a:t>
            </a:r>
          </a:p>
          <a:p>
            <a:pPr marL="0" indent="0">
              <a:buNone/>
            </a:pPr>
            <a:r>
              <a:rPr lang="hu-HU" dirty="0"/>
              <a:t>   (1152/1155 király/császár  - 1190)</a:t>
            </a:r>
          </a:p>
          <a:p>
            <a:r>
              <a:rPr lang="hu-HU" dirty="0"/>
              <a:t> 13. </a:t>
            </a:r>
            <a:r>
              <a:rPr lang="hu-HU" dirty="0" err="1"/>
              <a:t>sz-ban</a:t>
            </a:r>
            <a:r>
              <a:rPr lang="hu-HU" dirty="0"/>
              <a:t> 3 000 város</a:t>
            </a:r>
          </a:p>
          <a:p>
            <a:r>
              <a:rPr lang="hu-HU" dirty="0" err="1"/>
              <a:t>Hanse</a:t>
            </a:r>
            <a:r>
              <a:rPr lang="hu-HU" dirty="0"/>
              <a:t> – szövetség (1358-tól az elnevezés)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614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Tükrök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13. sz. eleje: Szásztükör</a:t>
            </a:r>
          </a:p>
          <a:p>
            <a:r>
              <a:rPr lang="hu-HU" dirty="0"/>
              <a:t>13. sz. vége: Svábtükör</a:t>
            </a:r>
          </a:p>
          <a:p>
            <a:r>
              <a:rPr lang="hu-HU" dirty="0"/>
              <a:t>14. sz. eleje: Franktükör</a:t>
            </a:r>
          </a:p>
          <a:p>
            <a:r>
              <a:rPr lang="hu-HU" dirty="0"/>
              <a:t>Tükrök = szokásjogi gyűjtemények</a:t>
            </a:r>
          </a:p>
        </p:txBody>
      </p:sp>
    </p:spTree>
    <p:extLst>
      <p:ext uri="{BB962C8B-B14F-4D97-AF65-F5344CB8AC3E}">
        <p14:creationId xmlns:p14="http://schemas.microsoft.com/office/powerpoint/2010/main" val="53873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Szásztükör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                                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45" y="0"/>
            <a:ext cx="5480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6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Szásztükör (</a:t>
            </a:r>
            <a:r>
              <a:rPr lang="hu-HU" dirty="0" err="1"/>
              <a:t>Eike</a:t>
            </a:r>
            <a:r>
              <a:rPr lang="hu-HU" dirty="0"/>
              <a:t> von </a:t>
            </a:r>
            <a:r>
              <a:rPr lang="hu-HU" dirty="0" err="1"/>
              <a:t>Repgow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 kard elmélet</a:t>
            </a:r>
          </a:p>
          <a:p>
            <a:r>
              <a:rPr lang="hu-HU" dirty="0" err="1"/>
              <a:t>Landrecht</a:t>
            </a:r>
            <a:r>
              <a:rPr lang="hu-HU" dirty="0"/>
              <a:t> (országos jog): a szabadokra vonatkozó polgári jog, büntető jog, eljárásjogok</a:t>
            </a:r>
          </a:p>
          <a:p>
            <a:r>
              <a:rPr lang="hu-HU" dirty="0" err="1"/>
              <a:t>Hadipajzsrendszer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847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6264695" cy="6984776"/>
          </a:xfrm>
        </p:spPr>
      </p:pic>
    </p:spTree>
    <p:extLst>
      <p:ext uri="{BB962C8B-B14F-4D97-AF65-F5344CB8AC3E}">
        <p14:creationId xmlns:p14="http://schemas.microsoft.com/office/powerpoint/2010/main" val="111225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„2 kard elmélet” a Szásztükör szerint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1700808"/>
            <a:ext cx="4368874" cy="5256584"/>
          </a:xfrm>
        </p:spPr>
      </p:pic>
    </p:spTree>
    <p:extLst>
      <p:ext uri="{BB962C8B-B14F-4D97-AF65-F5344CB8AC3E}">
        <p14:creationId xmlns:p14="http://schemas.microsoft.com/office/powerpoint/2010/main" val="221515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Hadipajzs-rendszer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1. pajzs: király</a:t>
            </a:r>
          </a:p>
          <a:p>
            <a:r>
              <a:rPr lang="hu-HU" dirty="0"/>
              <a:t>2. pajzs: püspökök, apátok, apátnők</a:t>
            </a:r>
          </a:p>
          <a:p>
            <a:r>
              <a:rPr lang="hu-HU" dirty="0"/>
              <a:t>3. pajzs: világi fejedelmek</a:t>
            </a:r>
          </a:p>
          <a:p>
            <a:r>
              <a:rPr lang="hu-HU" dirty="0"/>
              <a:t>4. pajzs: bárók</a:t>
            </a:r>
          </a:p>
          <a:p>
            <a:r>
              <a:rPr lang="hu-HU" dirty="0"/>
              <a:t>5. pajzs: bárók hűbéresei, esküdtképesek</a:t>
            </a:r>
          </a:p>
          <a:p>
            <a:r>
              <a:rPr lang="hu-HU" dirty="0"/>
              <a:t>6. pajzs: 5. pajzson lévők hűbéresei</a:t>
            </a:r>
          </a:p>
          <a:p>
            <a:r>
              <a:rPr lang="hu-HU" dirty="0"/>
              <a:t>7. pajzs: ????</a:t>
            </a:r>
          </a:p>
        </p:txBody>
      </p:sp>
    </p:spTree>
    <p:extLst>
      <p:ext uri="{BB962C8B-B14F-4D97-AF65-F5344CB8AC3E}">
        <p14:creationId xmlns:p14="http://schemas.microsoft.com/office/powerpoint/2010/main" val="20477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Svábtükör szerint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1. pajzs: király</a:t>
            </a:r>
          </a:p>
          <a:p>
            <a:r>
              <a:rPr lang="hu-HU" dirty="0"/>
              <a:t>2. pajzs: püspökök, apátok, apátnők</a:t>
            </a:r>
          </a:p>
          <a:p>
            <a:r>
              <a:rPr lang="hu-HU" dirty="0"/>
              <a:t>3. pajzs: világi fejedelmek</a:t>
            </a:r>
          </a:p>
          <a:p>
            <a:r>
              <a:rPr lang="hu-HU" dirty="0"/>
              <a:t>4. pajzs: világi urak</a:t>
            </a:r>
          </a:p>
          <a:p>
            <a:r>
              <a:rPr lang="hu-HU" dirty="0"/>
              <a:t>5. pajzs: ülnökök és bárók hűbéresei</a:t>
            </a:r>
          </a:p>
          <a:p>
            <a:r>
              <a:rPr lang="hu-HU" dirty="0"/>
              <a:t>6. pajzs: </a:t>
            </a:r>
            <a:r>
              <a:rPr lang="hu-HU" dirty="0" err="1"/>
              <a:t>miniszteriálisok</a:t>
            </a:r>
            <a:endParaRPr lang="hu-HU" dirty="0"/>
          </a:p>
          <a:p>
            <a:r>
              <a:rPr lang="hu-HU" dirty="0"/>
              <a:t>7. pajzs: egypajzsos nemesek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9906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Aranybulla</a:t>
            </a:r>
            <a:br>
              <a:rPr lang="hu-HU" dirty="0"/>
            </a:br>
            <a:r>
              <a:rPr lang="hu-HU" dirty="0"/>
              <a:t>1356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Királyválasztás</a:t>
            </a:r>
          </a:p>
          <a:p>
            <a:r>
              <a:rPr lang="hu-HU" dirty="0"/>
              <a:t>7 választófejedelem:</a:t>
            </a:r>
          </a:p>
          <a:p>
            <a:pPr>
              <a:buFontTx/>
              <a:buChar char="-"/>
            </a:pPr>
            <a:r>
              <a:rPr lang="hu-HU" dirty="0" err="1"/>
              <a:t>trieri</a:t>
            </a:r>
            <a:r>
              <a:rPr lang="hu-HU" dirty="0"/>
              <a:t> érsek             - brandenburgi őrgróf</a:t>
            </a:r>
          </a:p>
          <a:p>
            <a:pPr>
              <a:buFontTx/>
              <a:buChar char="-"/>
            </a:pPr>
            <a:r>
              <a:rPr lang="hu-HU" dirty="0"/>
              <a:t>mainzi érsek          - rajnai palotagróf</a:t>
            </a:r>
          </a:p>
          <a:p>
            <a:pPr>
              <a:buFontTx/>
              <a:buChar char="-"/>
            </a:pPr>
            <a:r>
              <a:rPr lang="hu-HU" dirty="0"/>
              <a:t>kölni érsek             - szász herceg</a:t>
            </a:r>
          </a:p>
          <a:p>
            <a:pPr marL="0" indent="0">
              <a:buNone/>
            </a:pPr>
            <a:r>
              <a:rPr lang="hu-HU" dirty="0"/>
              <a:t>                                    - cseh király</a:t>
            </a:r>
          </a:p>
          <a:p>
            <a:pPr>
              <a:buFontTx/>
              <a:buChar char="-"/>
            </a:pPr>
            <a:endParaRPr lang="hu-HU" dirty="0"/>
          </a:p>
          <a:p>
            <a:pPr marL="0" indent="0">
              <a:buNone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14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Korszakolás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9. sz. végétől 12. </a:t>
            </a:r>
            <a:r>
              <a:rPr lang="hu-HU" dirty="0" err="1"/>
              <a:t>sz-ig</a:t>
            </a:r>
            <a:r>
              <a:rPr lang="hu-HU" dirty="0"/>
              <a:t> (</a:t>
            </a:r>
            <a:r>
              <a:rPr lang="hu-HU"/>
              <a:t>törzsi hercegségek </a:t>
            </a:r>
            <a:r>
              <a:rPr lang="hu-HU" dirty="0"/>
              <a:t>széthullása </a:t>
            </a:r>
          </a:p>
          <a:p>
            <a:r>
              <a:rPr lang="hu-HU" dirty="0"/>
              <a:t>12. sz. – 15. sz.</a:t>
            </a:r>
          </a:p>
          <a:p>
            <a:r>
              <a:rPr lang="hu-HU" dirty="0"/>
              <a:t>15. sz. végétől (1495) – 17. </a:t>
            </a:r>
            <a:r>
              <a:rPr lang="hu-HU" dirty="0" err="1"/>
              <a:t>sz-ig</a:t>
            </a:r>
            <a:r>
              <a:rPr lang="hu-HU" dirty="0"/>
              <a:t> (1648): rendiség kora</a:t>
            </a:r>
          </a:p>
          <a:p>
            <a:r>
              <a:rPr lang="hu-HU" dirty="0"/>
              <a:t>1648 – 1806: abszolutizmus kora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483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1495. </a:t>
            </a:r>
            <a:r>
              <a:rPr lang="hu-HU" dirty="0" err="1"/>
              <a:t>Wormsi</a:t>
            </a:r>
            <a:r>
              <a:rPr lang="hu-HU" dirty="0"/>
              <a:t> országgyűlés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Állandósul a Reichstag (Birodalmi gyűlés)</a:t>
            </a:r>
          </a:p>
          <a:p>
            <a:r>
              <a:rPr lang="hu-HU" dirty="0" err="1"/>
              <a:t>Reichsregiment</a:t>
            </a:r>
            <a:r>
              <a:rPr lang="hu-HU" dirty="0"/>
              <a:t> (birodalmi kormány)</a:t>
            </a:r>
          </a:p>
          <a:p>
            <a:r>
              <a:rPr lang="hu-HU" dirty="0" err="1"/>
              <a:t>Reichskammergericht</a:t>
            </a:r>
            <a:r>
              <a:rPr lang="hu-HU" dirty="0"/>
              <a:t> (Birodalmi Kamarai Bíróság) létrehozása</a:t>
            </a:r>
          </a:p>
          <a:p>
            <a:r>
              <a:rPr lang="hu-HU" dirty="0" err="1"/>
              <a:t>Gemeine</a:t>
            </a:r>
            <a:r>
              <a:rPr lang="hu-HU" dirty="0"/>
              <a:t> Pfennig (közfillér =állandó birodalmi adó)</a:t>
            </a:r>
          </a:p>
          <a:p>
            <a:r>
              <a:rPr lang="hu-HU" dirty="0"/>
              <a:t>Örök béke</a:t>
            </a:r>
          </a:p>
          <a:p>
            <a:r>
              <a:rPr lang="hu-HU" dirty="0"/>
              <a:t>Sokféle immunitás az egyes </a:t>
            </a:r>
            <a:r>
              <a:rPr lang="hu-HU" dirty="0" err="1"/>
              <a:t>Landok</a:t>
            </a:r>
            <a:r>
              <a:rPr lang="hu-HU" dirty="0"/>
              <a:t> részére </a:t>
            </a:r>
          </a:p>
        </p:txBody>
      </p:sp>
    </p:spTree>
    <p:extLst>
      <p:ext uri="{BB962C8B-B14F-4D97-AF65-F5344CB8AC3E}">
        <p14:creationId xmlns:p14="http://schemas.microsoft.com/office/powerpoint/2010/main" val="1802589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Privilegium</a:t>
            </a:r>
            <a:r>
              <a:rPr lang="hu-HU" dirty="0"/>
              <a:t> de non </a:t>
            </a:r>
            <a:r>
              <a:rPr lang="hu-HU" dirty="0" err="1"/>
              <a:t>appellando</a:t>
            </a:r>
            <a:r>
              <a:rPr lang="hu-HU" dirty="0"/>
              <a:t> (fellebbezés tilos)</a:t>
            </a:r>
          </a:p>
          <a:p>
            <a:r>
              <a:rPr lang="hu-HU" dirty="0" err="1"/>
              <a:t>Privilegium</a:t>
            </a:r>
            <a:r>
              <a:rPr lang="hu-HU" dirty="0"/>
              <a:t> de non </a:t>
            </a:r>
            <a:r>
              <a:rPr lang="hu-HU" dirty="0" err="1"/>
              <a:t>evocando</a:t>
            </a:r>
            <a:r>
              <a:rPr lang="hu-HU" dirty="0"/>
              <a:t> (elvonni az ügyeket nem lehet)</a:t>
            </a:r>
          </a:p>
          <a:p>
            <a:r>
              <a:rPr lang="hu-HU" dirty="0" err="1"/>
              <a:t>Privilegium</a:t>
            </a:r>
            <a:r>
              <a:rPr lang="hu-HU" dirty="0"/>
              <a:t> de non </a:t>
            </a:r>
            <a:r>
              <a:rPr lang="hu-HU" dirty="0" err="1"/>
              <a:t>evocando</a:t>
            </a:r>
            <a:r>
              <a:rPr lang="hu-HU" dirty="0"/>
              <a:t> et non </a:t>
            </a:r>
            <a:r>
              <a:rPr lang="hu-HU" dirty="0" err="1"/>
              <a:t>appellando</a:t>
            </a:r>
            <a:r>
              <a:rPr lang="hu-HU" dirty="0"/>
              <a:t> (mindkettő egyszerre)</a:t>
            </a:r>
          </a:p>
        </p:txBody>
      </p:sp>
    </p:spTree>
    <p:extLst>
      <p:ext uri="{BB962C8B-B14F-4D97-AF65-F5344CB8AC3E}">
        <p14:creationId xmlns:p14="http://schemas.microsoft.com/office/powerpoint/2010/main" val="129815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Reichstag</a:t>
            </a:r>
            <a:br>
              <a:rPr lang="hu-HU" dirty="0"/>
            </a:br>
            <a:r>
              <a:rPr lang="hu-HU" dirty="0"/>
              <a:t>(Birodalmi gyűlés) = rendi gyűlés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1. kollégium: 7 választó fejedelem</a:t>
            </a:r>
          </a:p>
          <a:p>
            <a:r>
              <a:rPr lang="hu-HU" dirty="0"/>
              <a:t>2. kollégium:</a:t>
            </a:r>
          </a:p>
          <a:p>
            <a:pPr>
              <a:buFontTx/>
              <a:buChar char="-"/>
            </a:pPr>
            <a:r>
              <a:rPr lang="hu-HU" dirty="0"/>
              <a:t>Egyházi „Bank”: 4 érsek, 46 püspök, 83 egyéb egyházi személy</a:t>
            </a:r>
          </a:p>
          <a:p>
            <a:pPr>
              <a:buFontTx/>
              <a:buChar char="-"/>
            </a:pPr>
            <a:r>
              <a:rPr lang="hu-HU" dirty="0"/>
              <a:t>Világi „Bank”: 24 világi herceg, 145 gróf és más uraság</a:t>
            </a:r>
          </a:p>
          <a:p>
            <a:r>
              <a:rPr lang="hu-HU" dirty="0"/>
              <a:t>3. kollégium: 83 birodalmi város képviselői:</a:t>
            </a:r>
          </a:p>
          <a:p>
            <a:pPr>
              <a:buFontTx/>
              <a:buChar char="-"/>
            </a:pPr>
            <a:r>
              <a:rPr lang="hu-HU" dirty="0"/>
              <a:t>Rajna menti</a:t>
            </a:r>
          </a:p>
          <a:p>
            <a:pPr>
              <a:buFontTx/>
              <a:buChar char="-"/>
            </a:pPr>
            <a:r>
              <a:rPr lang="hu-HU" dirty="0"/>
              <a:t>svábföldi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44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Feladatkör: Adómegszavazás, törvényhozás</a:t>
            </a:r>
          </a:p>
          <a:p>
            <a:r>
              <a:rPr lang="hu-HU" dirty="0"/>
              <a:t>Nem hatékony:</a:t>
            </a:r>
          </a:p>
          <a:p>
            <a:pPr>
              <a:buFontTx/>
              <a:buChar char="-"/>
            </a:pPr>
            <a:r>
              <a:rPr lang="hu-HU" dirty="0"/>
              <a:t>csak, ha a szokásjog nem szabályoz</a:t>
            </a:r>
          </a:p>
          <a:p>
            <a:pPr>
              <a:buFontTx/>
              <a:buChar char="-"/>
            </a:pPr>
            <a:r>
              <a:rPr lang="hu-HU" dirty="0"/>
              <a:t>Nehézkes a folyamat, egyetértés kell</a:t>
            </a:r>
          </a:p>
          <a:p>
            <a:pPr>
              <a:buFontTx/>
              <a:buChar char="-"/>
            </a:pPr>
            <a:r>
              <a:rPr lang="hu-HU" dirty="0"/>
              <a:t>A törvény érvényesülését megakadályozzák</a:t>
            </a:r>
          </a:p>
        </p:txBody>
      </p:sp>
    </p:spTree>
    <p:extLst>
      <p:ext uri="{BB962C8B-B14F-4D97-AF65-F5344CB8AC3E}">
        <p14:creationId xmlns:p14="http://schemas.microsoft.com/office/powerpoint/2010/main" val="2966436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Birodalmi Kamarai Bíróság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Élén: bíró (császár nevezi ki)</a:t>
            </a:r>
          </a:p>
          <a:p>
            <a:r>
              <a:rPr lang="hu-HU" dirty="0"/>
              <a:t>Bírák = </a:t>
            </a:r>
            <a:r>
              <a:rPr lang="hu-HU" dirty="0" err="1"/>
              <a:t>assesorok</a:t>
            </a:r>
            <a:endParaRPr lang="hu-HU" dirty="0"/>
          </a:p>
          <a:p>
            <a:pPr>
              <a:buFontTx/>
              <a:buChar char="-"/>
            </a:pPr>
            <a:r>
              <a:rPr lang="hu-HU"/>
              <a:t>8 nemes</a:t>
            </a:r>
            <a:endParaRPr lang="hu-HU" dirty="0"/>
          </a:p>
          <a:p>
            <a:pPr>
              <a:buFontTx/>
              <a:buChar char="-"/>
            </a:pPr>
            <a:r>
              <a:rPr lang="hu-HU" dirty="0"/>
              <a:t>8 tanult </a:t>
            </a:r>
            <a:r>
              <a:rPr lang="hu-HU" dirty="0" err="1"/>
              <a:t>bíra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(kinevezés: császár, a rendek beleegyezésével) </a:t>
            </a:r>
          </a:p>
          <a:p>
            <a:r>
              <a:rPr lang="hu-HU" dirty="0"/>
              <a:t>Polgári fellebbviteli bíróság</a:t>
            </a:r>
          </a:p>
          <a:p>
            <a:r>
              <a:rPr lang="hu-HU" dirty="0"/>
              <a:t>Római jog alkalmazása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3077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dirty="0" err="1"/>
              <a:t>Reichskammergericht</a:t>
            </a:r>
            <a:r>
              <a:rPr lang="hu-HU" sz="2400" dirty="0"/>
              <a:t> (székhelyek: Frankfurt am Main, </a:t>
            </a:r>
            <a:r>
              <a:rPr lang="hu-HU" sz="2400" dirty="0" err="1"/>
              <a:t>Worms</a:t>
            </a:r>
            <a:r>
              <a:rPr lang="hu-HU" sz="2400" dirty="0"/>
              <a:t>, Augsburg, Nürnberg, Regensburg, </a:t>
            </a:r>
            <a:r>
              <a:rPr lang="hu-HU" sz="2400" dirty="0" err="1"/>
              <a:t>Speyer</a:t>
            </a:r>
            <a:r>
              <a:rPr lang="hu-HU" sz="2400" dirty="0"/>
              <a:t>, </a:t>
            </a:r>
            <a:r>
              <a:rPr lang="hu-HU" sz="2400" dirty="0" err="1"/>
              <a:t>Esslingen</a:t>
            </a:r>
            <a:r>
              <a:rPr lang="hu-HU" sz="2400" dirty="0"/>
              <a:t>, 1689 – 1806: </a:t>
            </a:r>
            <a:r>
              <a:rPr lang="hu-HU" sz="2400" b="1" dirty="0" err="1"/>
              <a:t>Wetzlar</a:t>
            </a:r>
            <a:r>
              <a:rPr lang="hu-HU" sz="2400" dirty="0"/>
              <a:t>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98" y="1905000"/>
            <a:ext cx="3628921" cy="4594746"/>
          </a:xfrm>
        </p:spPr>
      </p:pic>
    </p:spTree>
    <p:extLst>
      <p:ext uri="{BB962C8B-B14F-4D97-AF65-F5344CB8AC3E}">
        <p14:creationId xmlns:p14="http://schemas.microsoft.com/office/powerpoint/2010/main" val="912933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1517. Wittenberg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Luther tézise – reformáció</a:t>
            </a:r>
          </a:p>
          <a:p>
            <a:r>
              <a:rPr lang="hu-HU" dirty="0"/>
              <a:t>1555. augsburgi vallásbéke – </a:t>
            </a:r>
            <a:r>
              <a:rPr lang="hu-HU" dirty="0" err="1"/>
              <a:t>cuius</a:t>
            </a:r>
            <a:r>
              <a:rPr lang="hu-HU" dirty="0"/>
              <a:t> </a:t>
            </a:r>
            <a:r>
              <a:rPr lang="hu-HU" dirty="0" err="1"/>
              <a:t>regio</a:t>
            </a:r>
            <a:r>
              <a:rPr lang="hu-HU" dirty="0"/>
              <a:t>, </a:t>
            </a:r>
            <a:r>
              <a:rPr lang="hu-HU" dirty="0" err="1"/>
              <a:t>eius</a:t>
            </a:r>
            <a:r>
              <a:rPr lang="hu-HU" dirty="0"/>
              <a:t> religio</a:t>
            </a:r>
          </a:p>
          <a:p>
            <a:r>
              <a:rPr lang="hu-HU" dirty="0"/>
              <a:t>1545 – 1563 tridenti zsinat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369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Martin Luther</a:t>
            </a:r>
            <a:r>
              <a:rPr lang="hu-HU" dirty="0"/>
              <a:t> </a:t>
            </a:r>
            <a:br>
              <a:rPr lang="hu-HU" dirty="0"/>
            </a:br>
            <a:r>
              <a:rPr lang="hu-HU" sz="2700" dirty="0"/>
              <a:t>1483. november 10.</a:t>
            </a:r>
            <a:r>
              <a:rPr lang="de-DE" sz="2700" dirty="0"/>
              <a:t> – </a:t>
            </a:r>
            <a:r>
              <a:rPr lang="hu-HU" sz="2700" dirty="0"/>
              <a:t>1546. február 18.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00" y="1905000"/>
            <a:ext cx="4304200" cy="4953000"/>
          </a:xfrm>
        </p:spPr>
      </p:pic>
    </p:spTree>
    <p:extLst>
      <p:ext uri="{BB962C8B-B14F-4D97-AF65-F5344CB8AC3E}">
        <p14:creationId xmlns:p14="http://schemas.microsoft.com/office/powerpoint/2010/main" val="149708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Abszolutizmus</a:t>
            </a:r>
            <a:br>
              <a:rPr lang="hu-HU" dirty="0"/>
            </a:br>
            <a:r>
              <a:rPr lang="hu-HU" dirty="0"/>
              <a:t>(1648 – 1806)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Birodalom: decentralizált</a:t>
            </a:r>
          </a:p>
          <a:p>
            <a:r>
              <a:rPr lang="hu-HU" dirty="0"/>
              <a:t>Az államokban: hatalmi koncentráció </a:t>
            </a:r>
          </a:p>
          <a:p>
            <a:pPr>
              <a:buFontTx/>
              <a:buChar char="-"/>
            </a:pPr>
            <a:r>
              <a:rPr lang="hu-HU" dirty="0"/>
              <a:t>Állandó hadsereg,</a:t>
            </a:r>
          </a:p>
          <a:p>
            <a:pPr>
              <a:buFontTx/>
              <a:buChar char="-"/>
            </a:pPr>
            <a:r>
              <a:rPr lang="hu-HU" dirty="0"/>
              <a:t>Lojális hivatalnokrendszer,</a:t>
            </a:r>
          </a:p>
          <a:p>
            <a:pPr>
              <a:buFontTx/>
              <a:buChar char="-"/>
            </a:pPr>
            <a:r>
              <a:rPr lang="hu-HU" dirty="0"/>
              <a:t>Rendszeres adóztatás,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sz="2400" dirty="0"/>
              <a:t>• </a:t>
            </a:r>
            <a:r>
              <a:rPr lang="hu-HU" dirty="0"/>
              <a:t>Poroszország felemelkedése</a:t>
            </a:r>
          </a:p>
          <a:p>
            <a:pPr marL="0" indent="0">
              <a:buNone/>
            </a:pPr>
            <a:r>
              <a:rPr lang="hu-HU" dirty="0"/>
              <a:t>  (1740: jövedelmek 80 %-</a:t>
            </a:r>
            <a:r>
              <a:rPr lang="hu-HU"/>
              <a:t>a hadseregre)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9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058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9. sz. végére a Frank Birodalom helyén:</a:t>
            </a:r>
          </a:p>
          <a:p>
            <a:pPr>
              <a:buFontTx/>
              <a:buChar char="-"/>
            </a:pPr>
            <a:r>
              <a:rPr lang="hu-HU" dirty="0"/>
              <a:t>Nyugati frank állam (Franciaország)</a:t>
            </a:r>
          </a:p>
          <a:p>
            <a:pPr>
              <a:buFontTx/>
              <a:buChar char="-"/>
            </a:pPr>
            <a:r>
              <a:rPr lang="hu-HU" dirty="0"/>
              <a:t>Keleti Frank állam (Németország)</a:t>
            </a:r>
          </a:p>
          <a:p>
            <a:pPr>
              <a:buFontTx/>
              <a:buChar char="-"/>
            </a:pPr>
            <a:r>
              <a:rPr lang="hu-HU" dirty="0"/>
              <a:t>Felső Burgundia</a:t>
            </a:r>
          </a:p>
          <a:p>
            <a:pPr>
              <a:buFontTx/>
              <a:buChar char="-"/>
            </a:pPr>
            <a:r>
              <a:rPr lang="hu-HU" dirty="0"/>
              <a:t>Alsó Burgundia</a:t>
            </a:r>
          </a:p>
          <a:p>
            <a:pPr>
              <a:buFontTx/>
              <a:buChar char="-"/>
            </a:pPr>
            <a:r>
              <a:rPr lang="hu-HU" dirty="0"/>
              <a:t>Itália</a:t>
            </a:r>
          </a:p>
        </p:txBody>
      </p:sp>
    </p:spTree>
    <p:extLst>
      <p:ext uri="{BB962C8B-B14F-4D97-AF65-F5344CB8AC3E}">
        <p14:creationId xmlns:p14="http://schemas.microsoft.com/office/powerpoint/2010/main" val="151092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589199" cy="1280890"/>
          </a:xfrm>
        </p:spPr>
        <p:txBody>
          <a:bodyPr/>
          <a:lstStyle/>
          <a:p>
            <a:r>
              <a:rPr lang="hu-HU" dirty="0"/>
              <a:t>Németország a 10. sz. környékén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56792"/>
            <a:ext cx="4608512" cy="5472608"/>
          </a:xfrm>
        </p:spPr>
      </p:pic>
    </p:spTree>
    <p:extLst>
      <p:ext uri="{BB962C8B-B14F-4D97-AF65-F5344CB8AC3E}">
        <p14:creationId xmlns:p14="http://schemas.microsoft.com/office/powerpoint/2010/main" val="116426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Keleti frank állam a Karoling utódok kezén (911-ig)</a:t>
            </a:r>
          </a:p>
          <a:p>
            <a:r>
              <a:rPr lang="hu-HU" dirty="0"/>
              <a:t>Polgárháborús állapotok + külső támadások </a:t>
            </a:r>
          </a:p>
          <a:p>
            <a:pPr marL="0" indent="0">
              <a:buNone/>
            </a:pPr>
            <a:r>
              <a:rPr lang="hu-HU" dirty="0"/>
              <a:t> /É: vikingek</a:t>
            </a:r>
          </a:p>
          <a:p>
            <a:pPr marL="0" indent="0">
              <a:buNone/>
            </a:pPr>
            <a:r>
              <a:rPr lang="hu-HU" dirty="0"/>
              <a:t>   D: arabok</a:t>
            </a:r>
          </a:p>
          <a:p>
            <a:pPr marL="0" indent="0">
              <a:buNone/>
            </a:pPr>
            <a:r>
              <a:rPr lang="hu-HU" dirty="0"/>
              <a:t>   K: magyarok/       → törzsi hercegségek</a:t>
            </a:r>
          </a:p>
          <a:p>
            <a:r>
              <a:rPr lang="hu-HU" dirty="0"/>
              <a:t> I. Konrád, I. Henrik választással kerülnek a trónra (I. Henrik: + utódnevezés)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2960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Különböző elnevezések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11. századtól: „</a:t>
            </a:r>
            <a:r>
              <a:rPr lang="hu-HU" dirty="0" err="1"/>
              <a:t>regnum</a:t>
            </a:r>
            <a:r>
              <a:rPr lang="hu-HU" dirty="0"/>
              <a:t> </a:t>
            </a:r>
            <a:r>
              <a:rPr lang="hu-HU" dirty="0" err="1"/>
              <a:t>Teutonicum</a:t>
            </a:r>
            <a:r>
              <a:rPr lang="hu-HU" dirty="0"/>
              <a:t>” (német királyság)</a:t>
            </a:r>
          </a:p>
          <a:p>
            <a:r>
              <a:rPr lang="hu-HU" dirty="0"/>
              <a:t>14. században: </a:t>
            </a:r>
            <a:r>
              <a:rPr lang="hu-HU" dirty="0" err="1"/>
              <a:t>deutsche</a:t>
            </a:r>
            <a:r>
              <a:rPr lang="hu-HU" dirty="0"/>
              <a:t> </a:t>
            </a:r>
            <a:r>
              <a:rPr lang="hu-HU" dirty="0" err="1"/>
              <a:t>Lände</a:t>
            </a:r>
            <a:r>
              <a:rPr lang="hu-HU" dirty="0"/>
              <a:t> (német országok/államok)</a:t>
            </a:r>
          </a:p>
          <a:p>
            <a:r>
              <a:rPr lang="hu-HU" dirty="0"/>
              <a:t>Regnum </a:t>
            </a:r>
            <a:r>
              <a:rPr lang="hu-HU" dirty="0" err="1"/>
              <a:t>Allemanniae</a:t>
            </a:r>
            <a:endParaRPr lang="hu-HU" dirty="0"/>
          </a:p>
          <a:p>
            <a:r>
              <a:rPr lang="hu-HU" dirty="0"/>
              <a:t>Regnum </a:t>
            </a:r>
            <a:r>
              <a:rPr lang="hu-HU" dirty="0" err="1"/>
              <a:t>Germaniae</a:t>
            </a:r>
            <a:r>
              <a:rPr lang="hu-HU" dirty="0"/>
              <a:t> / </a:t>
            </a:r>
            <a:r>
              <a:rPr lang="hu-HU" dirty="0" err="1"/>
              <a:t>Teutoniae</a:t>
            </a:r>
            <a:endParaRPr lang="hu-HU" dirty="0"/>
          </a:p>
          <a:p>
            <a:r>
              <a:rPr lang="hu-HU" dirty="0"/>
              <a:t>Regnum </a:t>
            </a:r>
            <a:r>
              <a:rPr lang="hu-HU" dirty="0" err="1"/>
              <a:t>Romanorum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125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9. sz. – 12. sz.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Feudalizálódás</a:t>
            </a:r>
            <a:endParaRPr lang="hu-HU" dirty="0"/>
          </a:p>
          <a:p>
            <a:pPr>
              <a:buFontTx/>
              <a:buChar char="-"/>
            </a:pPr>
            <a:r>
              <a:rPr lang="hu-HU" dirty="0"/>
              <a:t>Hűbéri viszonyrendszer</a:t>
            </a:r>
          </a:p>
          <a:p>
            <a:pPr>
              <a:buFontTx/>
              <a:buChar char="-"/>
            </a:pPr>
            <a:r>
              <a:rPr lang="hu-HU" dirty="0"/>
              <a:t>Földesúr és jobbágy közötti gazdasági kapcsolat</a:t>
            </a:r>
          </a:p>
          <a:p>
            <a:pPr>
              <a:buFontTx/>
              <a:buChar char="-"/>
            </a:pPr>
            <a:r>
              <a:rPr lang="hu-HU" dirty="0"/>
              <a:t>társadalmi tagozódás</a:t>
            </a:r>
          </a:p>
          <a:p>
            <a:r>
              <a:rPr lang="hu-HU" dirty="0"/>
              <a:t>Király = </a:t>
            </a:r>
            <a:r>
              <a:rPr lang="hu-HU" dirty="0" err="1"/>
              <a:t>primus</a:t>
            </a:r>
            <a:r>
              <a:rPr lang="hu-HU" dirty="0"/>
              <a:t> </a:t>
            </a:r>
            <a:r>
              <a:rPr lang="hu-HU" dirty="0" err="1"/>
              <a:t>inter</a:t>
            </a:r>
            <a:r>
              <a:rPr lang="hu-HU" dirty="0"/>
              <a:t> </a:t>
            </a:r>
            <a:r>
              <a:rPr lang="hu-HU" dirty="0" err="1"/>
              <a:t>pares</a:t>
            </a:r>
            <a:r>
              <a:rPr lang="hu-HU" dirty="0"/>
              <a:t> (első az egyenlők között)</a:t>
            </a:r>
          </a:p>
        </p:txBody>
      </p:sp>
    </p:spTree>
    <p:extLst>
      <p:ext uri="{BB962C8B-B14F-4D97-AF65-F5344CB8AC3E}">
        <p14:creationId xmlns:p14="http://schemas.microsoft.com/office/powerpoint/2010/main" val="291381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936. I. Ottót királlyá koronázza az egyház (= </a:t>
            </a:r>
            <a:r>
              <a:rPr lang="hu-HU" dirty="0" err="1"/>
              <a:t>egyház</a:t>
            </a:r>
            <a:r>
              <a:rPr lang="hu-HU" dirty="0"/>
              <a:t> erős támasz a világi főurakkal szemben</a:t>
            </a:r>
          </a:p>
          <a:p>
            <a:r>
              <a:rPr lang="hu-HU" dirty="0"/>
              <a:t>962. pápa császárrá koronázza</a:t>
            </a:r>
          </a:p>
          <a:p>
            <a:r>
              <a:rPr lang="hu-HU" dirty="0"/>
              <a:t>11. sz. közepétől 12. sz. közepéig: politikai konfliktusok sorozata</a:t>
            </a:r>
          </a:p>
          <a:p>
            <a:r>
              <a:rPr lang="hu-HU" dirty="0"/>
              <a:t>VII. Gergely pápa – IV. Henrik: invesztitúra (1077. Canossa-járás)</a:t>
            </a:r>
          </a:p>
        </p:txBody>
      </p:sp>
    </p:spTree>
    <p:extLst>
      <p:ext uri="{BB962C8B-B14F-4D97-AF65-F5344CB8AC3E}">
        <p14:creationId xmlns:p14="http://schemas.microsoft.com/office/powerpoint/2010/main" val="363491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Németország a 11. században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04" y="2133600"/>
            <a:ext cx="3171092" cy="3778250"/>
          </a:xfrm>
        </p:spPr>
      </p:pic>
    </p:spTree>
    <p:extLst>
      <p:ext uri="{BB962C8B-B14F-4D97-AF65-F5344CB8AC3E}">
        <p14:creationId xmlns:p14="http://schemas.microsoft.com/office/powerpoint/2010/main" val="308409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508</TotalTime>
  <Words>818</Words>
  <Application>Microsoft Office PowerPoint</Application>
  <PresentationFormat>Diavetítés a képernyőre (4:3 oldalarány)</PresentationFormat>
  <Paragraphs>136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Szálak</vt:lpstr>
      <vt:lpstr>Németország</vt:lpstr>
      <vt:lpstr>Korszakolás</vt:lpstr>
      <vt:lpstr>PowerPoint-bemutató</vt:lpstr>
      <vt:lpstr>Németország a 10. sz. környékén</vt:lpstr>
      <vt:lpstr>PowerPoint-bemutató</vt:lpstr>
      <vt:lpstr>Különböző elnevezések</vt:lpstr>
      <vt:lpstr>9. sz. – 12. sz.</vt:lpstr>
      <vt:lpstr>PowerPoint-bemutató</vt:lpstr>
      <vt:lpstr>Németország a 11. században</vt:lpstr>
      <vt:lpstr>12. sz. – 15. sz.</vt:lpstr>
      <vt:lpstr>PowerPoint-bemutató</vt:lpstr>
      <vt:lpstr>Tükrök</vt:lpstr>
      <vt:lpstr>Szásztükör</vt:lpstr>
      <vt:lpstr>Szásztükör (Eike von Repgow)</vt:lpstr>
      <vt:lpstr>PowerPoint-bemutató</vt:lpstr>
      <vt:lpstr>A „2 kard elmélet” a Szásztükör szerint</vt:lpstr>
      <vt:lpstr>Hadipajzs-rendszer</vt:lpstr>
      <vt:lpstr>Svábtükör szerint</vt:lpstr>
      <vt:lpstr>Aranybulla 1356</vt:lpstr>
      <vt:lpstr>1495. Wormsi országgyűlés</vt:lpstr>
      <vt:lpstr>PowerPoint-bemutató</vt:lpstr>
      <vt:lpstr>Reichstag (Birodalmi gyűlés) = rendi gyűlés</vt:lpstr>
      <vt:lpstr>PowerPoint-bemutató</vt:lpstr>
      <vt:lpstr>Birodalmi Kamarai Bíróság</vt:lpstr>
      <vt:lpstr>Reichskammergericht (székhelyek: Frankfurt am Main, Worms, Augsburg, Nürnberg, Regensburg, Speyer, Esslingen, 1689 – 1806: Wetzlar)</vt:lpstr>
      <vt:lpstr>1517. Wittenberg</vt:lpstr>
      <vt:lpstr>Martin Luther  1483. november 10. – 1546. február 18.</vt:lpstr>
      <vt:lpstr>Abszolutizmus (1648 – 1806)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Németország</dc:title>
  <dc:creator>PPKE</dc:creator>
  <cp:lastModifiedBy>Körmendy Renáta</cp:lastModifiedBy>
  <cp:revision>35</cp:revision>
  <dcterms:created xsi:type="dcterms:W3CDTF">2016-10-06T14:51:49Z</dcterms:created>
  <dcterms:modified xsi:type="dcterms:W3CDTF">2024-09-27T07:02:54Z</dcterms:modified>
</cp:coreProperties>
</file>