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8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81" r:id="rId21"/>
    <p:sldId id="275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92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99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55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57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3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36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53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88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50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43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55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73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71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000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95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2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0719-5274-4CF2-9E78-1B7115C6E213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6DF7C2-62A0-487F-B3CD-F26197C02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9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8000" dirty="0"/>
              <a:t>Németország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5400" dirty="0">
                <a:solidFill>
                  <a:schemeClr val="tx1"/>
                </a:solidFill>
              </a:rPr>
              <a:t>1806 - 1990</a:t>
            </a:r>
          </a:p>
        </p:txBody>
      </p:sp>
    </p:spTree>
    <p:extLst>
      <p:ext uri="{BB962C8B-B14F-4D97-AF65-F5344CB8AC3E}">
        <p14:creationId xmlns:p14="http://schemas.microsoft.com/office/powerpoint/2010/main" val="159947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CDEEBA-8C23-CFE7-2C09-3B8A7BC6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Schloß</a:t>
            </a:r>
            <a:r>
              <a:rPr lang="hu-HU" dirty="0"/>
              <a:t> </a:t>
            </a:r>
            <a:r>
              <a:rPr lang="hu-HU" dirty="0" err="1"/>
              <a:t>Neuschwanstein</a:t>
            </a:r>
            <a:endParaRPr lang="hu-HU" dirty="0"/>
          </a:p>
        </p:txBody>
      </p:sp>
      <p:pic>
        <p:nvPicPr>
          <p:cNvPr id="5" name="Tartalom helye 4" descr="A képen hegy, kastély, hegyoldal, buja látható&#10;&#10;Automatikusan generált leírás">
            <a:extLst>
              <a:ext uri="{FF2B5EF4-FFF2-40B4-BE49-F238E27FC236}">
                <a16:creationId xmlns:a16="http://schemas.microsoft.com/office/drawing/2014/main" id="{B1ADFB0A-FA47-E556-4DDD-1EEAA42C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1196752"/>
            <a:ext cx="7091295" cy="5661248"/>
          </a:xfrm>
        </p:spPr>
      </p:pic>
    </p:spTree>
    <p:extLst>
      <p:ext uri="{BB962C8B-B14F-4D97-AF65-F5344CB8AC3E}">
        <p14:creationId xmlns:p14="http://schemas.microsoft.com/office/powerpoint/2010/main" val="161806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Német Birodalom</a:t>
            </a:r>
            <a:br>
              <a:rPr lang="hu-HU" dirty="0"/>
            </a:br>
            <a:r>
              <a:rPr lang="hu-HU" dirty="0"/>
              <a:t>1871-1918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  • Az első szövetségi állam</a:t>
            </a:r>
          </a:p>
          <a:p>
            <a:pPr marL="0" indent="0">
              <a:buNone/>
            </a:pPr>
            <a:r>
              <a:rPr lang="hu-HU" dirty="0"/>
              <a:t>  •  Emberi jogok nincsenek megfogalmazva</a:t>
            </a:r>
          </a:p>
          <a:p>
            <a:pPr marL="0" indent="0">
              <a:buNone/>
            </a:pPr>
            <a:r>
              <a:rPr lang="hu-HU" dirty="0"/>
              <a:t>                          Törvényhozás</a:t>
            </a:r>
          </a:p>
          <a:p>
            <a:pPr marL="0" indent="0">
              <a:buNone/>
            </a:pPr>
            <a:r>
              <a:rPr lang="hu-HU" dirty="0"/>
              <a:t>Birodalmi Gyűlés               Szövetségi Tanács</a:t>
            </a:r>
          </a:p>
          <a:p>
            <a:pPr marL="0" indent="0">
              <a:buNone/>
            </a:pPr>
            <a:r>
              <a:rPr lang="hu-HU" dirty="0"/>
              <a:t>                                                    58 tag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↑  ↑  ↑ ↑ ↑ ↑ ↑            ↑ ↑ ↑ ↑ ↑</a:t>
            </a:r>
          </a:p>
          <a:p>
            <a:pPr marL="0" indent="0">
              <a:buNone/>
            </a:pPr>
            <a:r>
              <a:rPr lang="hu-HU" dirty="0"/>
              <a:t>25 éves, német, férfi            tartományok delegálják,</a:t>
            </a:r>
          </a:p>
          <a:p>
            <a:pPr marL="0" indent="0">
              <a:buNone/>
            </a:pPr>
            <a:r>
              <a:rPr lang="hu-HU" dirty="0"/>
              <a:t>                                                   pl. 17 porosz, 6 bajor, 4 szász</a:t>
            </a:r>
          </a:p>
        </p:txBody>
      </p:sp>
    </p:spTree>
    <p:extLst>
      <p:ext uri="{BB962C8B-B14F-4D97-AF65-F5344CB8AC3E}">
        <p14:creationId xmlns:p14="http://schemas.microsoft.com/office/powerpoint/2010/main" val="322880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             Végrehajtó hatalom:</a:t>
            </a:r>
          </a:p>
          <a:p>
            <a:pPr marL="0" indent="0">
              <a:buNone/>
            </a:pPr>
            <a:r>
              <a:rPr lang="hu-HU" dirty="0"/>
              <a:t>                     császár = porosz király</a:t>
            </a:r>
          </a:p>
          <a:p>
            <a:pPr marL="0" indent="0">
              <a:buNone/>
            </a:pPr>
            <a:r>
              <a:rPr lang="hu-HU" dirty="0"/>
              <a:t>                                      ↓</a:t>
            </a:r>
          </a:p>
          <a:p>
            <a:pPr marL="0" indent="0">
              <a:buNone/>
            </a:pPr>
            <a:r>
              <a:rPr lang="hu-HU" dirty="0"/>
              <a:t>                                 kancellár</a:t>
            </a:r>
          </a:p>
          <a:p>
            <a:pPr marL="0" indent="0">
              <a:buNone/>
            </a:pPr>
            <a:r>
              <a:rPr lang="hu-HU" dirty="0"/>
              <a:t>                                       ↓</a:t>
            </a:r>
          </a:p>
          <a:p>
            <a:pPr marL="0" indent="0">
              <a:buNone/>
            </a:pPr>
            <a:r>
              <a:rPr lang="hu-HU" dirty="0"/>
              <a:t>                           államtitkárok</a:t>
            </a:r>
          </a:p>
          <a:p>
            <a:pPr marL="0" indent="0">
              <a:buNone/>
            </a:pPr>
            <a:r>
              <a:rPr lang="hu-HU" b="1" dirty="0"/>
              <a:t>                 parlamentnek nem felelősek</a:t>
            </a:r>
          </a:p>
        </p:txBody>
      </p:sp>
    </p:spTree>
    <p:extLst>
      <p:ext uri="{BB962C8B-B14F-4D97-AF65-F5344CB8AC3E}">
        <p14:creationId xmlns:p14="http://schemas.microsoft.com/office/powerpoint/2010/main" val="173030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Porosz „Három osztályos” választási rendszer (1849 – 1918)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3 osztály vagyon alapján:</a:t>
            </a:r>
          </a:p>
          <a:p>
            <a:pPr marL="0" indent="0">
              <a:buNone/>
            </a:pPr>
            <a:r>
              <a:rPr lang="hu-HU" dirty="0"/>
              <a:t> 1. osztály: választópolgárok kb. 4 %-a</a:t>
            </a:r>
          </a:p>
          <a:p>
            <a:pPr marL="0" indent="0">
              <a:buNone/>
            </a:pPr>
            <a:r>
              <a:rPr lang="hu-HU" dirty="0"/>
              <a:t> 2. osztály: választópolgárok kb. 16 %-a</a:t>
            </a:r>
          </a:p>
          <a:p>
            <a:pPr marL="0" indent="0">
              <a:buNone/>
            </a:pPr>
            <a:r>
              <a:rPr lang="hu-HU" dirty="0"/>
              <a:t> 3. osztály: választópolgárok kb. 80 %-a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de-DE" dirty="0"/>
              <a:t>1913</a:t>
            </a:r>
            <a:r>
              <a:rPr lang="hu-HU" dirty="0"/>
              <a:t>: 1. osztályban</a:t>
            </a:r>
            <a:r>
              <a:rPr lang="de-DE" dirty="0"/>
              <a:t> 190.444 </a:t>
            </a:r>
            <a:r>
              <a:rPr lang="hu-HU" dirty="0"/>
              <a:t>érvényes szavazat,   3. osztályban</a:t>
            </a:r>
            <a:r>
              <a:rPr lang="de-DE" dirty="0"/>
              <a:t> 1.990.262 </a:t>
            </a:r>
            <a:r>
              <a:rPr lang="hu-HU" dirty="0"/>
              <a:t>érvényes szavazat)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Kb. azonos számú képviselőt választanak osztályonként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1121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Weimar</a:t>
            </a:r>
            <a:r>
              <a:rPr lang="hu-HU" dirty="0"/>
              <a:t> 1918/1919 - 1933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Szövetségi állam, köztársaság</a:t>
            </a:r>
          </a:p>
          <a:p>
            <a:r>
              <a:rPr lang="hu-HU" dirty="0"/>
              <a:t>Emberi jogok</a:t>
            </a:r>
          </a:p>
          <a:p>
            <a:r>
              <a:rPr lang="hu-HU" dirty="0"/>
              <a:t>Törvényhozás:</a:t>
            </a:r>
          </a:p>
          <a:p>
            <a:pPr marL="0" indent="0">
              <a:buNone/>
            </a:pPr>
            <a:r>
              <a:rPr lang="hu-HU" dirty="0"/>
              <a:t>         Birodalmi Gyűlés (nincs küszöb)</a:t>
            </a:r>
          </a:p>
          <a:p>
            <a:pPr marL="0" indent="0">
              <a:buNone/>
            </a:pPr>
            <a:r>
              <a:rPr lang="hu-HU" dirty="0"/>
              <a:t>         Birodalmi Tanács</a:t>
            </a:r>
          </a:p>
          <a:p>
            <a:r>
              <a:rPr lang="hu-HU" dirty="0"/>
              <a:t>Választójog: 20. éves, német, férfi és </a:t>
            </a:r>
            <a:r>
              <a:rPr lang="hu-HU" b="1" u="sng" dirty="0"/>
              <a:t>nő</a:t>
            </a:r>
          </a:p>
          <a:p>
            <a:r>
              <a:rPr lang="hu-HU" dirty="0"/>
              <a:t>Választás: általános, titkos, egyenlő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98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sz="4600" dirty="0"/>
              <a:t>Végrehajtó hatalom: </a:t>
            </a:r>
          </a:p>
          <a:p>
            <a:pPr marL="0" indent="0">
              <a:buNone/>
            </a:pPr>
            <a:r>
              <a:rPr lang="hu-HU" sz="4600" dirty="0"/>
              <a:t>      → köztársasági elnök = államfő</a:t>
            </a:r>
          </a:p>
          <a:p>
            <a:pPr marL="0" indent="0">
              <a:buNone/>
            </a:pPr>
            <a:r>
              <a:rPr lang="hu-HU" sz="4600" dirty="0"/>
              <a:t>          7 évre választják a polgárok, közvetlenül, </a:t>
            </a:r>
          </a:p>
          <a:p>
            <a:pPr marL="0" indent="0">
              <a:buNone/>
            </a:pPr>
            <a:r>
              <a:rPr lang="hu-HU" sz="4600" dirty="0"/>
              <a:t>                                                    1x újraválasztható</a:t>
            </a:r>
          </a:p>
          <a:p>
            <a:pPr marL="0" indent="0">
              <a:buNone/>
            </a:pPr>
            <a:r>
              <a:rPr lang="hu-HU" sz="4600" dirty="0"/>
              <a:t>           alkotmány 48. cikkelye: </a:t>
            </a:r>
          </a:p>
          <a:p>
            <a:pPr marL="0" indent="0">
              <a:buNone/>
            </a:pPr>
            <a:r>
              <a:rPr lang="hu-HU" sz="4600" dirty="0"/>
              <a:t>                   szükségállapotot rendelhet el (250x)</a:t>
            </a:r>
          </a:p>
          <a:p>
            <a:pPr marL="0" indent="0">
              <a:buNone/>
            </a:pPr>
            <a:endParaRPr lang="hu-HU" sz="4600" dirty="0"/>
          </a:p>
          <a:p>
            <a:pPr marL="0" indent="0">
              <a:buNone/>
            </a:pPr>
            <a:r>
              <a:rPr lang="hu-HU" sz="4600" dirty="0"/>
              <a:t>      → kancellár = kormányfő</a:t>
            </a:r>
          </a:p>
          <a:p>
            <a:pPr marL="0" indent="0">
              <a:buNone/>
            </a:pPr>
            <a:r>
              <a:rPr lang="hu-HU" sz="4600" dirty="0"/>
              <a:t>           angol rendszer szerint</a:t>
            </a:r>
          </a:p>
          <a:p>
            <a:pPr marL="0" indent="0">
              <a:buNone/>
            </a:pPr>
            <a:r>
              <a:rPr lang="hu-HU" sz="4600" dirty="0"/>
              <a:t>           bizalmatlansági indítvány</a:t>
            </a:r>
          </a:p>
          <a:p>
            <a:pPr marL="0" indent="0">
              <a:buNone/>
            </a:pPr>
            <a:r>
              <a:rPr lang="hu-HU" dirty="0"/>
              <a:t>          </a:t>
            </a:r>
          </a:p>
          <a:p>
            <a:pPr marL="0" indent="0">
              <a:buNone/>
            </a:pPr>
            <a:r>
              <a:rPr lang="hu-HU" dirty="0"/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436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Közvetlen részvétel: népszavazás</a:t>
            </a:r>
          </a:p>
          <a:p>
            <a:pPr marL="0" indent="0">
              <a:buNone/>
            </a:pPr>
            <a:r>
              <a:rPr lang="hu-HU" dirty="0"/>
              <a:t>                                         népi kezdeményezés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•  demokratikus alapelvek</a:t>
            </a:r>
          </a:p>
          <a:p>
            <a:pPr marL="0" indent="0">
              <a:buNone/>
            </a:pPr>
            <a:r>
              <a:rPr lang="hu-HU" dirty="0"/>
              <a:t>•  többgyerekes családok támogatása, házasságon kívül született gyermekek megkülönböztetésének tilalma,</a:t>
            </a:r>
          </a:p>
          <a:p>
            <a:pPr marL="0" indent="0">
              <a:buNone/>
            </a:pPr>
            <a:r>
              <a:rPr lang="hu-HU" dirty="0"/>
              <a:t>munkához való jog, szociális jogok</a:t>
            </a:r>
          </a:p>
        </p:txBody>
      </p:sp>
    </p:spTree>
    <p:extLst>
      <p:ext uri="{BB962C8B-B14F-4D97-AF65-F5344CB8AC3E}">
        <p14:creationId xmlns:p14="http://schemas.microsoft.com/office/powerpoint/2010/main" val="124757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Hitler (hatalom:1933-1945)</a:t>
            </a:r>
            <a:br>
              <a:rPr lang="hu-HU" dirty="0"/>
            </a:br>
            <a:r>
              <a:rPr lang="hu-HU" dirty="0"/>
              <a:t>(szül.1889-1945)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80" y="2133600"/>
            <a:ext cx="2477540" cy="3778250"/>
          </a:xfrm>
        </p:spPr>
      </p:pic>
    </p:spTree>
    <p:extLst>
      <p:ext uri="{BB962C8B-B14F-4D97-AF65-F5344CB8AC3E}">
        <p14:creationId xmlns:p14="http://schemas.microsoft.com/office/powerpoint/2010/main" val="50402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Hitler – </a:t>
            </a:r>
            <a:r>
              <a:rPr lang="hu-HU" dirty="0" err="1"/>
              <a:t>eine</a:t>
            </a:r>
            <a:r>
              <a:rPr lang="hu-HU" dirty="0"/>
              <a:t> Karriere (13-16ig)</a:t>
            </a:r>
          </a:p>
        </p:txBody>
      </p:sp>
    </p:spTree>
    <p:extLst>
      <p:ext uri="{BB962C8B-B14F-4D97-AF65-F5344CB8AC3E}">
        <p14:creationId xmlns:p14="http://schemas.microsoft.com/office/powerpoint/2010/main" val="427184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1923 München, sörpuccs → 5 év börtön</a:t>
            </a:r>
          </a:p>
          <a:p>
            <a:pPr marL="0" indent="0">
              <a:buNone/>
            </a:pPr>
            <a:r>
              <a:rPr lang="hu-HU" dirty="0"/>
              <a:t>                                                              ↓</a:t>
            </a:r>
          </a:p>
          <a:p>
            <a:pPr marL="0" indent="0">
              <a:buNone/>
            </a:pPr>
            <a:r>
              <a:rPr lang="hu-HU" dirty="0"/>
              <a:t>                                                    letölt 13 hónapot</a:t>
            </a:r>
          </a:p>
          <a:p>
            <a:pPr marL="0" indent="0">
              <a:buNone/>
            </a:pPr>
            <a:r>
              <a:rPr lang="hu-HU" dirty="0"/>
              <a:t>                                             </a:t>
            </a:r>
            <a:r>
              <a:rPr lang="hu-HU" dirty="0" err="1"/>
              <a:t>Mein</a:t>
            </a:r>
            <a:r>
              <a:rPr lang="hu-HU" dirty="0"/>
              <a:t> </a:t>
            </a:r>
            <a:r>
              <a:rPr lang="hu-HU" dirty="0" err="1"/>
              <a:t>Kampf</a:t>
            </a:r>
            <a:r>
              <a:rPr lang="hu-HU" dirty="0"/>
              <a:t> (800 oldal)</a:t>
            </a:r>
          </a:p>
          <a:p>
            <a:pPr marL="0" indent="0">
              <a:buNone/>
            </a:pPr>
            <a:r>
              <a:rPr lang="hu-HU" dirty="0"/>
              <a:t>                                     nácizmus ideológiai alapja</a:t>
            </a:r>
          </a:p>
          <a:p>
            <a:pPr marL="0" indent="0">
              <a:buNone/>
            </a:pPr>
            <a:r>
              <a:rPr lang="hu-HU" dirty="0"/>
              <a:t>                      germán, mint felsőbbrendű faj</a:t>
            </a:r>
          </a:p>
          <a:p>
            <a:pPr marL="0" indent="0">
              <a:buNone/>
            </a:pPr>
            <a:r>
              <a:rPr lang="hu-HU" dirty="0"/>
              <a:t>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715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Korszakolás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1806 – (1813) 1815 Rajnai Szövetség</a:t>
            </a:r>
          </a:p>
          <a:p>
            <a:r>
              <a:rPr lang="hu-HU" dirty="0"/>
              <a:t>1815 – 1866 Német Szövetség</a:t>
            </a:r>
          </a:p>
          <a:p>
            <a:r>
              <a:rPr lang="hu-HU" dirty="0"/>
              <a:t>1848/49    -  1850-ben újjá alakul</a:t>
            </a:r>
          </a:p>
          <a:p>
            <a:r>
              <a:rPr lang="hu-HU" dirty="0"/>
              <a:t>1866 – 1871  Észak - Német Szövetség</a:t>
            </a:r>
          </a:p>
          <a:p>
            <a:r>
              <a:rPr lang="hu-HU" dirty="0"/>
              <a:t>1871 – 1918/19 (II.) Német Birodalom</a:t>
            </a:r>
          </a:p>
          <a:p>
            <a:r>
              <a:rPr lang="hu-HU" dirty="0"/>
              <a:t>1919 – 1933 </a:t>
            </a:r>
            <a:r>
              <a:rPr lang="hu-HU" dirty="0" err="1"/>
              <a:t>Weimári</a:t>
            </a:r>
            <a:r>
              <a:rPr lang="hu-HU" dirty="0"/>
              <a:t> Köztársaság</a:t>
            </a:r>
          </a:p>
          <a:p>
            <a:r>
              <a:rPr lang="hu-HU" dirty="0"/>
              <a:t>1933 – 1945 (III.) Német Birodalom / Hitler</a:t>
            </a:r>
          </a:p>
          <a:p>
            <a:r>
              <a:rPr lang="hu-HU" dirty="0"/>
              <a:t>1945 – 1949 megszállás</a:t>
            </a:r>
          </a:p>
          <a:p>
            <a:r>
              <a:rPr lang="hu-HU" dirty="0"/>
              <a:t>1949 – 1990 </a:t>
            </a:r>
            <a:r>
              <a:rPr lang="hu-HU" dirty="0" err="1"/>
              <a:t>NSzK</a:t>
            </a:r>
            <a:r>
              <a:rPr lang="hu-HU" dirty="0"/>
              <a:t> + NDK</a:t>
            </a:r>
          </a:p>
          <a:p>
            <a:r>
              <a:rPr lang="hu-HU" dirty="0"/>
              <a:t>1990 –  Németország egyesítése → </a:t>
            </a:r>
            <a:r>
              <a:rPr lang="hu-HU" dirty="0" err="1"/>
              <a:t>NSzK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787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Werner Goldberg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2584450"/>
            <a:ext cx="2143125" cy="2876550"/>
          </a:xfrm>
        </p:spPr>
      </p:pic>
    </p:spTree>
    <p:extLst>
      <p:ext uri="{BB962C8B-B14F-4D97-AF65-F5344CB8AC3E}">
        <p14:creationId xmlns:p14="http://schemas.microsoft.com/office/powerpoint/2010/main" val="209825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„Minden nagy vezér művészete abban áll elsősorban, hogy egy nép figyelmét ne szétszórja, hanem </a:t>
            </a:r>
            <a:r>
              <a:rPr lang="hu-HU" b="1" dirty="0"/>
              <a:t>mindig csak egyetlen ellenségre összpontosítsa</a:t>
            </a:r>
            <a:r>
              <a:rPr lang="hu-HU" dirty="0"/>
              <a:t>… Egy nagy vezér zsenialitásához hozzátartozik, hogy még az egymással ellentétben álló ellenfeleket is úgy jelenítse meg, mint amelyek egyetlen kategóriához tartoznak, mert különböző ellenségek felismerése a gyenge és bizonytalan kategóriáknál könnyen vezethet ahhoz, hogy kételkedni kezdjenek saját igazukban.”</a:t>
            </a:r>
          </a:p>
        </p:txBody>
      </p:sp>
      <p:sp>
        <p:nvSpPr>
          <p:cNvPr id="4" name="Téglalap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384252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ellenség = zsidóság</a:t>
            </a:r>
          </a:p>
          <a:p>
            <a:r>
              <a:rPr lang="hu-HU" dirty="0"/>
              <a:t>1932. választások:</a:t>
            </a:r>
          </a:p>
          <a:p>
            <a:pPr marL="0" indent="0">
              <a:buNone/>
            </a:pPr>
            <a:r>
              <a:rPr lang="hu-HU" dirty="0"/>
              <a:t> NSDAP a szavazatok </a:t>
            </a:r>
            <a:r>
              <a:rPr lang="hu-HU" b="1" dirty="0"/>
              <a:t>33, 1 %-</a:t>
            </a:r>
            <a:r>
              <a:rPr lang="hu-HU" dirty="0"/>
              <a:t>át szerzi meg → 1933. január 30. Hitlert kancellárrá nevezik ki</a:t>
            </a:r>
          </a:p>
          <a:p>
            <a:pPr marL="0" indent="0">
              <a:buNone/>
            </a:pPr>
            <a:r>
              <a:rPr lang="hu-HU" dirty="0"/>
              <a:t>• 1933. február 27. Reichstag ég</a:t>
            </a:r>
          </a:p>
          <a:p>
            <a:pPr marL="0" indent="0">
              <a:buNone/>
            </a:pPr>
            <a:r>
              <a:rPr lang="hu-HU" dirty="0"/>
              <a:t>• 1933. március 5. új választások </a:t>
            </a:r>
          </a:p>
          <a:p>
            <a:pPr marL="0" indent="0">
              <a:buNone/>
            </a:pPr>
            <a:r>
              <a:rPr lang="hu-HU" dirty="0"/>
              <a:t>                                   → NSDAP 43,9 %</a:t>
            </a:r>
          </a:p>
        </p:txBody>
      </p:sp>
    </p:spTree>
    <p:extLst>
      <p:ext uri="{BB962C8B-B14F-4D97-AF65-F5344CB8AC3E}">
        <p14:creationId xmlns:p14="http://schemas.microsoft.com/office/powerpoint/2010/main" val="277721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Feloszlatja a tartományi parlamenteket, kormányokat, helyette biztosok</a:t>
            </a:r>
          </a:p>
          <a:p>
            <a:r>
              <a:rPr lang="hu-HU" dirty="0"/>
              <a:t>1933. március 24. </a:t>
            </a:r>
            <a:r>
              <a:rPr lang="hu-HU" b="1" u="sng" dirty="0"/>
              <a:t>„Felhatalmazási törvény”</a:t>
            </a:r>
          </a:p>
          <a:p>
            <a:pPr marL="0" indent="0">
              <a:buNone/>
            </a:pPr>
            <a:r>
              <a:rPr lang="hu-HU" dirty="0"/>
              <a:t>             → rendeleti kormányzás</a:t>
            </a:r>
          </a:p>
          <a:p>
            <a:r>
              <a:rPr lang="hu-HU" dirty="0"/>
              <a:t>A </a:t>
            </a:r>
            <a:r>
              <a:rPr lang="hu-HU" b="1" dirty="0"/>
              <a:t>nem jelenlévők  </a:t>
            </a:r>
            <a:r>
              <a:rPr lang="hu-HU" dirty="0"/>
              <a:t>is számítanak, </a:t>
            </a:r>
            <a:r>
              <a:rPr lang="hu-HU" b="1" dirty="0"/>
              <a:t>igen</a:t>
            </a:r>
            <a:r>
              <a:rPr lang="hu-HU" dirty="0"/>
              <a:t> szavazattal</a:t>
            </a:r>
          </a:p>
          <a:p>
            <a:r>
              <a:rPr lang="hu-HU" dirty="0"/>
              <a:t>1933. március 28. zsidó boltok bojkottja</a:t>
            </a:r>
          </a:p>
          <a:p>
            <a:r>
              <a:rPr lang="hu-HU" dirty="0"/>
              <a:t>1933. május 2. SA + SS megszállják  a munkásmozgalom bázisait</a:t>
            </a:r>
          </a:p>
        </p:txBody>
      </p:sp>
    </p:spTree>
    <p:extLst>
      <p:ext uri="{BB962C8B-B14F-4D97-AF65-F5344CB8AC3E}">
        <p14:creationId xmlns:p14="http://schemas.microsoft.com/office/powerpoint/2010/main" val="202674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1933. márc. 31. : tartományi helyi szervek megszüntetése, delegált párttagok a döntéshozók</a:t>
            </a:r>
          </a:p>
          <a:p>
            <a:r>
              <a:rPr lang="hu-HU" dirty="0"/>
              <a:t>1933. ápr. 7. : tv. Bírák, hivatalnokok elbocsátása, akik nem támogatják fenntartás nélkül a </a:t>
            </a:r>
            <a:r>
              <a:rPr lang="hu-HU" dirty="0" err="1"/>
              <a:t>nemzetiszoc</a:t>
            </a:r>
            <a:r>
              <a:rPr lang="hu-HU" dirty="0"/>
              <a:t>. Államot</a:t>
            </a:r>
          </a:p>
          <a:p>
            <a:r>
              <a:rPr lang="hu-HU" dirty="0"/>
              <a:t>Bírák = párttagok</a:t>
            </a:r>
          </a:p>
          <a:p>
            <a:r>
              <a:rPr lang="hu-HU" dirty="0"/>
              <a:t>1933. június 22.- július 14.: megszüntetik a pártokat, az egyetlen = NSDAP/=közjogi testület/</a:t>
            </a:r>
          </a:p>
          <a:p>
            <a:r>
              <a:rPr lang="hu-HU" dirty="0"/>
              <a:t>Pártelnök= kancellár</a:t>
            </a:r>
          </a:p>
          <a:p>
            <a:r>
              <a:rPr lang="hu-HU" dirty="0"/>
              <a:t>Félkatonai szervezetek</a:t>
            </a:r>
          </a:p>
          <a:p>
            <a:r>
              <a:rPr lang="hu-HU" dirty="0"/>
              <a:t>1934. aug. 1.: államfő + kormányfő = Führer</a:t>
            </a:r>
          </a:p>
          <a:p>
            <a:r>
              <a:rPr lang="hu-HU" dirty="0"/>
              <a:t>1934. június 30. – július 2.: SA, hosszú kések éjszakája, </a:t>
            </a:r>
            <a:r>
              <a:rPr lang="hu-HU" b="1" dirty="0"/>
              <a:t>utólagos</a:t>
            </a:r>
            <a:r>
              <a:rPr lang="hu-HU" dirty="0"/>
              <a:t> törvénnyel legalizálja a gyilkosságokat, ok: állam védelme érdekében</a:t>
            </a:r>
          </a:p>
          <a:p>
            <a:r>
              <a:rPr lang="hu-HU" dirty="0"/>
              <a:t>1934. augusztus 2.: Hindenburg meghal, </a:t>
            </a:r>
          </a:p>
          <a:p>
            <a:pPr marL="0" indent="0">
              <a:buNone/>
            </a:pPr>
            <a:r>
              <a:rPr lang="hu-HU" dirty="0"/>
              <a:t>                          Hitler = vezér</a:t>
            </a:r>
          </a:p>
        </p:txBody>
      </p:sp>
    </p:spTree>
    <p:extLst>
      <p:ext uri="{BB962C8B-B14F-4D97-AF65-F5344CB8AC3E}">
        <p14:creationId xmlns:p14="http://schemas.microsoft.com/office/powerpoint/2010/main" val="52191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1935. szeptember 15.: nürnbergi törvények</a:t>
            </a:r>
          </a:p>
          <a:p>
            <a:pPr marL="0" indent="0">
              <a:buNone/>
            </a:pPr>
            <a:r>
              <a:rPr lang="hu-HU" dirty="0"/>
              <a:t>  érvényteleníti a zsidó-nem zsidó házasságokat</a:t>
            </a:r>
          </a:p>
          <a:p>
            <a:pPr marL="0" indent="0">
              <a:buNone/>
            </a:pPr>
            <a:r>
              <a:rPr lang="hu-HU" dirty="0"/>
              <a:t>  polgár csak német/germán lehet</a:t>
            </a:r>
          </a:p>
          <a:p>
            <a:r>
              <a:rPr lang="hu-HU" dirty="0"/>
              <a:t>1938. november 9. : kristályéjszaka</a:t>
            </a:r>
          </a:p>
          <a:p>
            <a:r>
              <a:rPr lang="hu-HU" dirty="0"/>
              <a:t>1939. szeptember 1. : Lengyelország megtámadása</a:t>
            </a:r>
          </a:p>
          <a:p>
            <a:r>
              <a:rPr lang="hu-HU" dirty="0"/>
              <a:t>1941. : zsidóság kiirtása</a:t>
            </a:r>
          </a:p>
          <a:p>
            <a:r>
              <a:rPr lang="hu-HU" dirty="0"/>
              <a:t>1945. április 30. Hitler öngyilkossága</a:t>
            </a:r>
          </a:p>
          <a:p>
            <a:r>
              <a:rPr lang="hu-HU" dirty="0"/>
              <a:t>1945. május 9. No. kapitulál</a:t>
            </a:r>
          </a:p>
        </p:txBody>
      </p:sp>
    </p:spTree>
    <p:extLst>
      <p:ext uri="{BB962C8B-B14F-4D97-AF65-F5344CB8AC3E}">
        <p14:creationId xmlns:p14="http://schemas.microsoft.com/office/powerpoint/2010/main" val="5409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1945 – 1949 megszállás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7"/>
            <a:ext cx="6048672" cy="5504898"/>
          </a:xfrm>
        </p:spPr>
      </p:pic>
    </p:spTree>
    <p:extLst>
      <p:ext uri="{BB962C8B-B14F-4D97-AF65-F5344CB8AC3E}">
        <p14:creationId xmlns:p14="http://schemas.microsoft.com/office/powerpoint/2010/main" val="240797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840759" cy="6048672"/>
          </a:xfrm>
        </p:spPr>
      </p:pic>
    </p:spTree>
    <p:extLst>
      <p:ext uri="{BB962C8B-B14F-4D97-AF65-F5344CB8AC3E}">
        <p14:creationId xmlns:p14="http://schemas.microsoft.com/office/powerpoint/2010/main" val="368235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1949 – 1990 </a:t>
            </a:r>
            <a:r>
              <a:rPr lang="hu-HU" dirty="0" err="1"/>
              <a:t>NSzK</a:t>
            </a:r>
            <a:r>
              <a:rPr lang="hu-HU" dirty="0"/>
              <a:t> + NDK</a:t>
            </a:r>
          </a:p>
          <a:p>
            <a:r>
              <a:rPr lang="hu-HU" dirty="0" err="1"/>
              <a:t>NSzK</a:t>
            </a:r>
            <a:r>
              <a:rPr lang="hu-HU" dirty="0"/>
              <a:t>: polgári demokratikus</a:t>
            </a:r>
          </a:p>
          <a:p>
            <a:r>
              <a:rPr lang="hu-HU" dirty="0"/>
              <a:t>NDK : szovjet minta</a:t>
            </a:r>
          </a:p>
          <a:p>
            <a:r>
              <a:rPr lang="hu-HU" dirty="0"/>
              <a:t>1990 –  Németország egyesítése → </a:t>
            </a:r>
            <a:r>
              <a:rPr lang="hu-HU" dirty="0" err="1"/>
              <a:t>NSzK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143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36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Rajnai Szövetség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2327275"/>
            <a:ext cx="4448175" cy="3390900"/>
          </a:xfrm>
        </p:spPr>
      </p:pic>
    </p:spTree>
    <p:extLst>
      <p:ext uri="{BB962C8B-B14F-4D97-AF65-F5344CB8AC3E}">
        <p14:creationId xmlns:p14="http://schemas.microsoft.com/office/powerpoint/2010/main" val="260181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Rajnai Szövetség 1806 -1814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1806. július 12.:  16 német állam aláírja a szerződést / </a:t>
            </a:r>
            <a:r>
              <a:rPr lang="hu-HU" dirty="0" err="1"/>
              <a:t>Arenberg</a:t>
            </a:r>
            <a:r>
              <a:rPr lang="hu-HU" dirty="0"/>
              <a:t>, Baden, Hessen, Berg, Hohenzollern-</a:t>
            </a:r>
            <a:r>
              <a:rPr lang="hu-HU" dirty="0" err="1"/>
              <a:t>Hechingen</a:t>
            </a:r>
            <a:r>
              <a:rPr lang="hu-HU" dirty="0"/>
              <a:t>, Hohenzollern-</a:t>
            </a:r>
            <a:r>
              <a:rPr lang="hu-HU" dirty="0" err="1"/>
              <a:t>Sigmaringen</a:t>
            </a:r>
            <a:r>
              <a:rPr lang="hu-HU" dirty="0"/>
              <a:t>, </a:t>
            </a:r>
            <a:r>
              <a:rPr lang="hu-HU" dirty="0" err="1"/>
              <a:t>Isenburg-Birnstein</a:t>
            </a:r>
            <a:r>
              <a:rPr lang="hu-HU" dirty="0"/>
              <a:t>, </a:t>
            </a:r>
            <a:r>
              <a:rPr lang="hu-HU" dirty="0" err="1"/>
              <a:t>Leyen</a:t>
            </a:r>
            <a:r>
              <a:rPr lang="hu-HU" dirty="0"/>
              <a:t>, Liechtenstein, Mainz, Nassau, </a:t>
            </a:r>
            <a:r>
              <a:rPr lang="hu-HU" dirty="0" err="1"/>
              <a:t>Salm</a:t>
            </a:r>
            <a:r>
              <a:rPr lang="hu-HU" dirty="0"/>
              <a:t>, Bajor királyság, Württemberg+ Würzburg(szeptember), Szász Királyság(december)/(később + 23 állam)</a:t>
            </a:r>
          </a:p>
          <a:p>
            <a:r>
              <a:rPr lang="hu-HU" dirty="0"/>
              <a:t>Melyek nem tagok? Poroszország, Ausztria, Holstein, </a:t>
            </a:r>
            <a:r>
              <a:rPr lang="hu-HU" dirty="0" err="1"/>
              <a:t>Pomeránia</a:t>
            </a:r>
            <a:endParaRPr lang="hu-HU" dirty="0"/>
          </a:p>
          <a:p>
            <a:r>
              <a:rPr lang="hu-HU" dirty="0"/>
              <a:t>1806. augusztus 6. II. Ferenc /= I. Ferenc Ausztriában/ lemond – I. Birodalom vége</a:t>
            </a:r>
          </a:p>
          <a:p>
            <a:r>
              <a:rPr lang="hu-HU" dirty="0"/>
              <a:t>Konföderáció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80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Szövetség élén: hercegprímás (Karl Theodor von </a:t>
            </a:r>
            <a:r>
              <a:rPr lang="hu-HU" dirty="0" err="1"/>
              <a:t>Dalberg</a:t>
            </a:r>
            <a:r>
              <a:rPr lang="hu-HU" dirty="0"/>
              <a:t>)</a:t>
            </a:r>
          </a:p>
          <a:p>
            <a:r>
              <a:rPr lang="hu-HU" dirty="0"/>
              <a:t>Szövetségi Gyűlés (soha nem ült össze)</a:t>
            </a:r>
          </a:p>
          <a:p>
            <a:r>
              <a:rPr lang="hu-HU" dirty="0"/>
              <a:t>Királyi Gyűlés</a:t>
            </a:r>
          </a:p>
          <a:p>
            <a:r>
              <a:rPr lang="hu-HU" dirty="0"/>
              <a:t>Napóleon protektorátusa alatt katonai szövetség</a:t>
            </a:r>
          </a:p>
          <a:p>
            <a:r>
              <a:rPr lang="hu-HU" dirty="0"/>
              <a:t>Franciaország 200 000 katona</a:t>
            </a:r>
          </a:p>
          <a:p>
            <a:r>
              <a:rPr lang="hu-HU" dirty="0"/>
              <a:t>Ebből Rajnai Szövetség 119. 180 katona – 63.000 katona készenlétben</a:t>
            </a:r>
          </a:p>
          <a:p>
            <a:r>
              <a:rPr lang="hu-HU" dirty="0"/>
              <a:t>Politikai elnyomás - modernizáció</a:t>
            </a:r>
          </a:p>
        </p:txBody>
      </p:sp>
    </p:spTree>
    <p:extLst>
      <p:ext uri="{BB962C8B-B14F-4D97-AF65-F5344CB8AC3E}">
        <p14:creationId xmlns:p14="http://schemas.microsoft.com/office/powerpoint/2010/main" val="1341529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Német Szövetség 1815 - 1866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04" y="2133600"/>
            <a:ext cx="3455292" cy="3778250"/>
          </a:xfrm>
        </p:spPr>
      </p:pic>
    </p:spTree>
    <p:extLst>
      <p:ext uri="{BB962C8B-B14F-4D97-AF65-F5344CB8AC3E}">
        <p14:creationId xmlns:p14="http://schemas.microsoft.com/office/powerpoint/2010/main" val="383138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Német Szövetség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1815 Bécsi Kongresszus</a:t>
            </a:r>
          </a:p>
          <a:p>
            <a:r>
              <a:rPr lang="hu-HU" dirty="0"/>
              <a:t>41 tag / 3 külföldi: angol, Németalföld, dán uralkodók/</a:t>
            </a:r>
          </a:p>
          <a:p>
            <a:r>
              <a:rPr lang="hu-HU" dirty="0"/>
              <a:t>Államszövetség</a:t>
            </a:r>
          </a:p>
          <a:p>
            <a:r>
              <a:rPr lang="hu-HU" dirty="0"/>
              <a:t>Közös korlátozások: sajtószab., gyülekezési j. „forradalmárok” elnyomása, egyetemek ellenőrzése</a:t>
            </a:r>
          </a:p>
          <a:p>
            <a:r>
              <a:rPr lang="hu-HU" dirty="0"/>
              <a:t>Szövetségi Gyűlés =követi </a:t>
            </a:r>
            <a:r>
              <a:rPr lang="hu-HU" dirty="0" err="1"/>
              <a:t>kongr</a:t>
            </a:r>
            <a:r>
              <a:rPr lang="hu-HU" dirty="0"/>
              <a:t>., nem választott / Frankfurt </a:t>
            </a:r>
          </a:p>
          <a:p>
            <a:pPr marL="0" indent="0">
              <a:buNone/>
            </a:pPr>
            <a:r>
              <a:rPr lang="hu-HU" dirty="0"/>
              <a:t>           – plénum (ritka, egyhangú döntés)</a:t>
            </a:r>
          </a:p>
          <a:p>
            <a:pPr marL="0" indent="0">
              <a:buNone/>
            </a:pPr>
            <a:r>
              <a:rPr lang="hu-HU" dirty="0"/>
              <a:t>           – szűkebb tanács (17 tag, osztrák vezetés,</a:t>
            </a:r>
          </a:p>
          <a:p>
            <a:pPr marL="0" indent="0">
              <a:buNone/>
            </a:pPr>
            <a:r>
              <a:rPr lang="hu-HU" dirty="0"/>
              <a:t>                                                  többségi döntés)</a:t>
            </a:r>
          </a:p>
          <a:p>
            <a:r>
              <a:rPr lang="hu-HU" dirty="0"/>
              <a:t> 2 bírósági szerv</a:t>
            </a:r>
          </a:p>
          <a:p>
            <a:r>
              <a:rPr lang="hu-HU" dirty="0"/>
              <a:t>300 000 fős katonaság</a:t>
            </a:r>
          </a:p>
        </p:txBody>
      </p:sp>
    </p:spTree>
    <p:extLst>
      <p:ext uri="{BB962C8B-B14F-4D97-AF65-F5344CB8AC3E}">
        <p14:creationId xmlns:p14="http://schemas.microsoft.com/office/powerpoint/2010/main" val="14588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1848/49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Egyesítés</a:t>
            </a:r>
          </a:p>
          <a:p>
            <a:r>
              <a:rPr lang="hu-HU" dirty="0"/>
              <a:t>Kis német/ nagy német egység?</a:t>
            </a:r>
          </a:p>
          <a:p>
            <a:r>
              <a:rPr lang="hu-HU" dirty="0"/>
              <a:t>1833 vámszövetség</a:t>
            </a:r>
          </a:p>
          <a:p>
            <a:r>
              <a:rPr lang="hu-HU" dirty="0"/>
              <a:t>1848</a:t>
            </a:r>
          </a:p>
          <a:p>
            <a:r>
              <a:rPr lang="hu-HU" dirty="0"/>
              <a:t>1849. Frankfurti alkotmánytervezet</a:t>
            </a:r>
          </a:p>
          <a:p>
            <a:pPr marL="0" indent="0">
              <a:buNone/>
            </a:pPr>
            <a:r>
              <a:rPr lang="hu-HU" dirty="0"/>
              <a:t>      szövetségi állam</a:t>
            </a:r>
          </a:p>
          <a:p>
            <a:pPr marL="0" indent="0">
              <a:buNone/>
            </a:pPr>
            <a:r>
              <a:rPr lang="hu-HU" dirty="0"/>
              <a:t>      porosz király = császár</a:t>
            </a:r>
          </a:p>
          <a:p>
            <a:pPr marL="0" indent="0">
              <a:buNone/>
            </a:pPr>
            <a:r>
              <a:rPr lang="hu-HU" dirty="0"/>
              <a:t>      parlament: Államok Háza</a:t>
            </a:r>
          </a:p>
          <a:p>
            <a:pPr marL="0" indent="0">
              <a:buNone/>
            </a:pPr>
            <a:r>
              <a:rPr lang="hu-HU" dirty="0"/>
              <a:t>                           Népház</a:t>
            </a:r>
          </a:p>
          <a:p>
            <a:pPr marL="0" indent="0">
              <a:buNone/>
            </a:pPr>
            <a:r>
              <a:rPr lang="hu-HU" dirty="0"/>
              <a:t> • Emberi jogok deklarálása csak német állampolgároknak</a:t>
            </a:r>
          </a:p>
          <a:p>
            <a:pPr marL="0" indent="0">
              <a:buNone/>
            </a:pPr>
            <a:r>
              <a:rPr lang="hu-HU" dirty="0"/>
              <a:t> • Választójog: 25 éves,  német,  férfi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379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Észak - Német Szövetség</a:t>
            </a:r>
            <a:br>
              <a:rPr lang="hu-HU" dirty="0"/>
            </a:br>
            <a:r>
              <a:rPr lang="hu-HU" dirty="0"/>
              <a:t>1866 -1871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Élén: porosz király</a:t>
            </a:r>
          </a:p>
          <a:p>
            <a:r>
              <a:rPr lang="hu-HU" dirty="0"/>
              <a:t>Törvényhozás:</a:t>
            </a:r>
          </a:p>
          <a:p>
            <a:pPr marL="0" indent="0">
              <a:buNone/>
            </a:pPr>
            <a:r>
              <a:rPr lang="hu-HU" dirty="0"/>
              <a:t>         Birodalmi Gyűlés</a:t>
            </a:r>
          </a:p>
          <a:p>
            <a:pPr marL="0" indent="0">
              <a:buNone/>
            </a:pPr>
            <a:r>
              <a:rPr lang="hu-HU" dirty="0"/>
              <a:t>         Szövetségi Tanács</a:t>
            </a:r>
          </a:p>
          <a:p>
            <a:pPr marL="0" indent="0">
              <a:buNone/>
            </a:pPr>
            <a:r>
              <a:rPr lang="hu-HU" dirty="0"/>
              <a:t>• állam</a:t>
            </a:r>
          </a:p>
        </p:txBody>
      </p:sp>
    </p:spTree>
    <p:extLst>
      <p:ext uri="{BB962C8B-B14F-4D97-AF65-F5344CB8AC3E}">
        <p14:creationId xmlns:p14="http://schemas.microsoft.com/office/powerpoint/2010/main" val="22674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635</TotalTime>
  <Words>1037</Words>
  <Application>Microsoft Office PowerPoint</Application>
  <PresentationFormat>Diavetítés a képernyőre (4:3 oldalarány)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Szálak</vt:lpstr>
      <vt:lpstr>Németország</vt:lpstr>
      <vt:lpstr>Korszakolás</vt:lpstr>
      <vt:lpstr>Rajnai Szövetség</vt:lpstr>
      <vt:lpstr>Rajnai Szövetség 1806 -1814</vt:lpstr>
      <vt:lpstr>PowerPoint-bemutató</vt:lpstr>
      <vt:lpstr>Német Szövetség 1815 - 1866</vt:lpstr>
      <vt:lpstr>Német Szövetség</vt:lpstr>
      <vt:lpstr>1848/49</vt:lpstr>
      <vt:lpstr>Észak - Német Szövetség 1866 -1871</vt:lpstr>
      <vt:lpstr>Schloß Neuschwanstein</vt:lpstr>
      <vt:lpstr>Német Birodalom 1871-1918</vt:lpstr>
      <vt:lpstr>PowerPoint-bemutató</vt:lpstr>
      <vt:lpstr>Porosz „Három osztályos” választási rendszer (1849 – 1918)</vt:lpstr>
      <vt:lpstr>Weimar 1918/1919 - 1933</vt:lpstr>
      <vt:lpstr>PowerPoint-bemutató</vt:lpstr>
      <vt:lpstr>PowerPoint-bemutató</vt:lpstr>
      <vt:lpstr>Hitler (hatalom:1933-1945) (szül.1889-1945)</vt:lpstr>
      <vt:lpstr>PowerPoint-bemutató</vt:lpstr>
      <vt:lpstr>PowerPoint-bemutató</vt:lpstr>
      <vt:lpstr>Werner Goldberg</vt:lpstr>
      <vt:lpstr>PowerPoint-bemutató</vt:lpstr>
      <vt:lpstr>PowerPoint-bemutató</vt:lpstr>
      <vt:lpstr>PowerPoint-bemutató</vt:lpstr>
      <vt:lpstr>PowerPoint-bemutató</vt:lpstr>
      <vt:lpstr>PowerPoint-bemutató</vt:lpstr>
      <vt:lpstr>1945 – 1949 megszállás 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Németország</dc:title>
  <dc:creator>PPKE</dc:creator>
  <cp:lastModifiedBy>Körmendy Renáta</cp:lastModifiedBy>
  <cp:revision>52</cp:revision>
  <dcterms:created xsi:type="dcterms:W3CDTF">2016-02-26T21:02:16Z</dcterms:created>
  <dcterms:modified xsi:type="dcterms:W3CDTF">2023-03-27T07:04:54Z</dcterms:modified>
</cp:coreProperties>
</file>