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5" r:id="rId14"/>
    <p:sldId id="276" r:id="rId15"/>
    <p:sldId id="268" r:id="rId16"/>
    <p:sldId id="269" r:id="rId17"/>
    <p:sldId id="277" r:id="rId18"/>
    <p:sldId id="270" r:id="rId19"/>
    <p:sldId id="271" r:id="rId20"/>
    <p:sldId id="278" r:id="rId21"/>
    <p:sldId id="279" r:id="rId22"/>
    <p:sldId id="272" r:id="rId23"/>
    <p:sldId id="273" r:id="rId24"/>
    <p:sldId id="289" r:id="rId25"/>
    <p:sldId id="274" r:id="rId26"/>
    <p:sldId id="281" r:id="rId27"/>
    <p:sldId id="280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90" r:id="rId3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DA78-045A-45DA-8648-EDEBAEDB57FD}" type="datetimeFigureOut">
              <a:rPr lang="hu-HU" smtClean="0"/>
              <a:t>2021. 10. 15.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BAFCAA2-72AF-45C8-93C2-65A4923C94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9037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DA78-045A-45DA-8648-EDEBAEDB57FD}" type="datetimeFigureOut">
              <a:rPr lang="hu-HU" smtClean="0"/>
              <a:t>2021. 10. 15.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BAFCAA2-72AF-45C8-93C2-65A4923C94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366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DA78-045A-45DA-8648-EDEBAEDB57FD}" type="datetimeFigureOut">
              <a:rPr lang="hu-HU" smtClean="0"/>
              <a:t>2021. 10. 15.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BAFCAA2-72AF-45C8-93C2-65A4923C94C5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0404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DA78-045A-45DA-8648-EDEBAEDB57FD}" type="datetimeFigureOut">
              <a:rPr lang="hu-HU" smtClean="0"/>
              <a:t>2021. 10. 15.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BAFCAA2-72AF-45C8-93C2-65A4923C94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1476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DA78-045A-45DA-8648-EDEBAEDB57FD}" type="datetimeFigureOut">
              <a:rPr lang="hu-HU" smtClean="0"/>
              <a:t>2021. 10. 15.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BAFCAA2-72AF-45C8-93C2-65A4923C94C5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0201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DA78-045A-45DA-8648-EDEBAEDB57FD}" type="datetimeFigureOut">
              <a:rPr lang="hu-HU" smtClean="0"/>
              <a:t>2021. 10. 15.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BAFCAA2-72AF-45C8-93C2-65A4923C94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94270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DA78-045A-45DA-8648-EDEBAEDB57FD}" type="datetimeFigureOut">
              <a:rPr lang="hu-HU" smtClean="0"/>
              <a:t>2021. 10. 15.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CAA2-72AF-45C8-93C2-65A4923C94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38610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DA78-045A-45DA-8648-EDEBAEDB57FD}" type="datetimeFigureOut">
              <a:rPr lang="hu-HU" smtClean="0"/>
              <a:t>2021. 10. 15.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CAA2-72AF-45C8-93C2-65A4923C94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6084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DA78-045A-45DA-8648-EDEBAEDB57FD}" type="datetimeFigureOut">
              <a:rPr lang="hu-HU" smtClean="0"/>
              <a:t>2021. 10. 15.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CAA2-72AF-45C8-93C2-65A4923C94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0548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DA78-045A-45DA-8648-EDEBAEDB57FD}" type="datetimeFigureOut">
              <a:rPr lang="hu-HU" smtClean="0"/>
              <a:t>2021. 10. 15.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BAFCAA2-72AF-45C8-93C2-65A4923C94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7328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DA78-045A-45DA-8648-EDEBAEDB57FD}" type="datetimeFigureOut">
              <a:rPr lang="hu-HU" smtClean="0"/>
              <a:t>2021. 10. 15.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BAFCAA2-72AF-45C8-93C2-65A4923C94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4861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DA78-045A-45DA-8648-EDEBAEDB57FD}" type="datetimeFigureOut">
              <a:rPr lang="hu-HU" smtClean="0"/>
              <a:t>2021. 10. 15.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BAFCAA2-72AF-45C8-93C2-65A4923C94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8558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DA78-045A-45DA-8648-EDEBAEDB57FD}" type="datetimeFigureOut">
              <a:rPr lang="hu-HU" smtClean="0"/>
              <a:t>2021. 10. 15.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CAA2-72AF-45C8-93C2-65A4923C94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25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DA78-045A-45DA-8648-EDEBAEDB57FD}" type="datetimeFigureOut">
              <a:rPr lang="hu-HU" smtClean="0"/>
              <a:t>2021. 10. 15.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CAA2-72AF-45C8-93C2-65A4923C94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4030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DA78-045A-45DA-8648-EDEBAEDB57FD}" type="datetimeFigureOut">
              <a:rPr lang="hu-HU" smtClean="0"/>
              <a:t>2021. 10. 15.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CAA2-72AF-45C8-93C2-65A4923C94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716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DA78-045A-45DA-8648-EDEBAEDB57FD}" type="datetimeFigureOut">
              <a:rPr lang="hu-HU" smtClean="0"/>
              <a:t>2021. 10. 15.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BAFCAA2-72AF-45C8-93C2-65A4923C94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69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0DA78-045A-45DA-8648-EDEBAEDB57FD}" type="datetimeFigureOut">
              <a:rPr lang="hu-HU" smtClean="0"/>
              <a:t>2021. 10. 15.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BAFCAA2-72AF-45C8-93C2-65A4923C94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1708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Oroszország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2400" b="1" dirty="0" smtClean="0"/>
              <a:t>              9. sz. – 19. század végéig</a:t>
            </a: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7912627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„Moszkvai Oroszország”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16. sz.-</a:t>
            </a:r>
            <a:r>
              <a:rPr lang="hu-HU" dirty="0" err="1" smtClean="0"/>
              <a:t>ig</a:t>
            </a:r>
            <a:r>
              <a:rPr lang="hu-HU" dirty="0" smtClean="0"/>
              <a:t>   szolid népességnövekedés, nincs éhínség, önellátás, nincs termékfelesleg,</a:t>
            </a:r>
          </a:p>
          <a:p>
            <a:r>
              <a:rPr lang="hu-HU" dirty="0" smtClean="0"/>
              <a:t>16. sz. háromnyomásos gazdálkodás </a:t>
            </a:r>
          </a:p>
          <a:p>
            <a:r>
              <a:rPr lang="hu-HU" dirty="0" smtClean="0"/>
              <a:t>Kézműipar elsősorban megrendelésre</a:t>
            </a:r>
          </a:p>
          <a:p>
            <a:r>
              <a:rPr lang="hu-HU" dirty="0" smtClean="0"/>
              <a:t>Novgorod kiemelkedő helyzete (Hansa-szövetség)</a:t>
            </a:r>
          </a:p>
          <a:p>
            <a:r>
              <a:rPr lang="hu-HU" dirty="0" smtClean="0"/>
              <a:t>Földbirtok= majorság + sok kis szabad paraszti birtok</a:t>
            </a:r>
          </a:p>
          <a:p>
            <a:r>
              <a:rPr lang="hu-HU" dirty="0" smtClean="0"/>
              <a:t>Szabad költözés (</a:t>
            </a:r>
            <a:r>
              <a:rPr lang="hu-HU" dirty="0" err="1" smtClean="0"/>
              <a:t>kiv</a:t>
            </a:r>
            <a:r>
              <a:rPr lang="hu-HU" dirty="0" smtClean="0"/>
              <a:t>. </a:t>
            </a:r>
            <a:r>
              <a:rPr lang="hu-HU" dirty="0" err="1" smtClean="0"/>
              <a:t>holopok</a:t>
            </a:r>
            <a:r>
              <a:rPr lang="hu-HU" dirty="0" smtClean="0"/>
              <a:t>)</a:t>
            </a:r>
          </a:p>
          <a:p>
            <a:r>
              <a:rPr lang="hu-HU" dirty="0" smtClean="0"/>
              <a:t>Adózás a régi szokások szerint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893645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III. Iván, 1497: az uralkodó </a:t>
            </a:r>
            <a:r>
              <a:rPr lang="hu-HU" dirty="0"/>
              <a:t>elleni lázadás főbenjáró </a:t>
            </a:r>
            <a:r>
              <a:rPr lang="hu-HU" dirty="0" smtClean="0"/>
              <a:t>bűn (</a:t>
            </a:r>
            <a:r>
              <a:rPr lang="hu-HU" dirty="0" err="1" smtClean="0"/>
              <a:t>Szugyebnyik</a:t>
            </a:r>
            <a:r>
              <a:rPr lang="hu-HU" dirty="0" smtClean="0"/>
              <a:t>)</a:t>
            </a:r>
          </a:p>
          <a:p>
            <a:r>
              <a:rPr lang="hu-HU" b="1" dirty="0" smtClean="0"/>
              <a:t>IV. Iván </a:t>
            </a:r>
            <a:r>
              <a:rPr lang="hu-HU" dirty="0" smtClean="0"/>
              <a:t> igyekszik összegyűjteni az orosz földeket–földadományok takarékos osztogatása, adómentesség szűkmarkú osztogatása, birtokfelmérések,</a:t>
            </a:r>
          </a:p>
          <a:p>
            <a:r>
              <a:rPr lang="hu-HU" dirty="0" smtClean="0"/>
              <a:t>1550. Új </a:t>
            </a:r>
            <a:r>
              <a:rPr lang="hu-HU" dirty="0" err="1" smtClean="0"/>
              <a:t>Szugyebnyik</a:t>
            </a:r>
            <a:r>
              <a:rPr lang="hu-HU" dirty="0" smtClean="0"/>
              <a:t> (</a:t>
            </a:r>
            <a:r>
              <a:rPr lang="hu-HU" dirty="0" err="1" smtClean="0"/>
              <a:t>büntetőtv</a:t>
            </a:r>
            <a:r>
              <a:rPr lang="hu-HU" dirty="0" smtClean="0"/>
              <a:t>. reform)</a:t>
            </a:r>
          </a:p>
          <a:p>
            <a:r>
              <a:rPr lang="hu-HU" dirty="0" smtClean="0"/>
              <a:t>1551. az egyházi birtokokat is megadóztatja</a:t>
            </a:r>
          </a:p>
          <a:p>
            <a:r>
              <a:rPr lang="hu-HU" dirty="0" smtClean="0"/>
              <a:t>Régi kiváltságok eltörlése, de az egyházi birtokok maradnak</a:t>
            </a:r>
          </a:p>
          <a:p>
            <a:r>
              <a:rPr lang="hu-HU" dirty="0" smtClean="0"/>
              <a:t>Földvásárlások engedélyhez kötöttsége</a:t>
            </a:r>
          </a:p>
          <a:p>
            <a:r>
              <a:rPr lang="hu-HU" dirty="0" smtClean="0"/>
              <a:t>Bojárok előjogainak megnyirbálása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846885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smtClean="0"/>
              <a:t>Cár, bojárok – ha a cár gyenge, jelentős szerep</a:t>
            </a:r>
          </a:p>
          <a:p>
            <a:r>
              <a:rPr lang="hu-HU" b="1" dirty="0" smtClean="0"/>
              <a:t>IV. Iván </a:t>
            </a:r>
            <a:r>
              <a:rPr lang="hu-HU" dirty="0" smtClean="0"/>
              <a:t>(</a:t>
            </a:r>
            <a:r>
              <a:rPr lang="hu-HU" dirty="0" err="1" smtClean="0"/>
              <a:t>uralk</a:t>
            </a:r>
            <a:r>
              <a:rPr lang="hu-HU" dirty="0" smtClean="0"/>
              <a:t>. 1547-1584) korlátlan hatalomra tör</a:t>
            </a:r>
          </a:p>
          <a:p>
            <a:r>
              <a:rPr lang="hu-HU" dirty="0" smtClean="0"/>
              <a:t>1565: az országot 2 részre osztja (</a:t>
            </a:r>
            <a:r>
              <a:rPr lang="hu-HU" dirty="0" err="1" smtClean="0"/>
              <a:t>zemscsina</a:t>
            </a:r>
            <a:r>
              <a:rPr lang="hu-HU" dirty="0" smtClean="0"/>
              <a:t> – </a:t>
            </a:r>
            <a:r>
              <a:rPr lang="hu-HU" dirty="0" err="1" smtClean="0"/>
              <a:t>opricsnyina</a:t>
            </a:r>
            <a:r>
              <a:rPr lang="hu-HU" dirty="0" smtClean="0"/>
              <a:t>)</a:t>
            </a:r>
          </a:p>
          <a:p>
            <a:r>
              <a:rPr lang="hu-HU" dirty="0" smtClean="0"/>
              <a:t> </a:t>
            </a:r>
            <a:r>
              <a:rPr lang="hu-HU" dirty="0" err="1" smtClean="0"/>
              <a:t>zemscsina</a:t>
            </a:r>
            <a:r>
              <a:rPr lang="hu-HU" dirty="0" smtClean="0"/>
              <a:t> – bojár duma kormányozza</a:t>
            </a:r>
          </a:p>
          <a:p>
            <a:r>
              <a:rPr lang="hu-HU" dirty="0" err="1" smtClean="0"/>
              <a:t>opricsnyina</a:t>
            </a:r>
            <a:r>
              <a:rPr lang="hu-HU" dirty="0" smtClean="0"/>
              <a:t> = a cár közvetlen irányítása alá tartozó területek (1000, majd 6000 fős gárda)</a:t>
            </a:r>
          </a:p>
          <a:p>
            <a:r>
              <a:rPr lang="hu-HU" dirty="0" smtClean="0"/>
              <a:t>1572: kettéosztást megszünteti a cár </a:t>
            </a:r>
          </a:p>
          <a:p>
            <a:r>
              <a:rPr lang="hu-HU" dirty="0" err="1" smtClean="0"/>
              <a:t>Zemszkij</a:t>
            </a:r>
            <a:r>
              <a:rPr lang="hu-HU" dirty="0" smtClean="0"/>
              <a:t> szobor (1553 – 1653)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- főleg tanácskozó szerv</a:t>
            </a:r>
          </a:p>
          <a:p>
            <a:pPr marL="0" indent="0">
              <a:buNone/>
            </a:pPr>
            <a:r>
              <a:rPr lang="hu-HU" dirty="0" smtClean="0"/>
              <a:t> - 1598. Borisz </a:t>
            </a:r>
            <a:r>
              <a:rPr lang="hu-HU" dirty="0" err="1" smtClean="0"/>
              <a:t>Godunov-ot</a:t>
            </a:r>
            <a:r>
              <a:rPr lang="hu-HU" dirty="0" smtClean="0"/>
              <a:t> cárrá választja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- hatályos törvények megreformálása (1649)</a:t>
            </a:r>
          </a:p>
          <a:p>
            <a:pPr>
              <a:buFontTx/>
              <a:buChar char="-"/>
            </a:pPr>
            <a:r>
              <a:rPr lang="hu-HU" dirty="0" smtClean="0"/>
              <a:t>a </a:t>
            </a:r>
            <a:r>
              <a:rPr lang="hu-HU" dirty="0"/>
              <a:t>cár hívta össze, </a:t>
            </a: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ő </a:t>
            </a:r>
            <a:r>
              <a:rPr lang="hu-HU" dirty="0"/>
              <a:t>határozta meg a megtárgyalandó témákat, a meghívottak </a:t>
            </a:r>
            <a:r>
              <a:rPr lang="hu-HU" dirty="0" smtClean="0"/>
              <a:t>körét</a:t>
            </a:r>
          </a:p>
          <a:p>
            <a:pPr>
              <a:buFontTx/>
              <a:buChar char="-"/>
            </a:pPr>
            <a:r>
              <a:rPr lang="hu-HU" dirty="0" smtClean="0"/>
              <a:t>nem </a:t>
            </a:r>
            <a:r>
              <a:rPr lang="hu-HU" dirty="0"/>
              <a:t>ismerte az ellenszavazat intézményét.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679921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I. Péter</a:t>
            </a: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743" y="1454727"/>
            <a:ext cx="3628947" cy="5112328"/>
          </a:xfrm>
        </p:spPr>
      </p:pic>
    </p:spTree>
    <p:extLst>
      <p:ext uri="{BB962C8B-B14F-4D97-AF65-F5344CB8AC3E}">
        <p14:creationId xmlns:p14="http://schemas.microsoft.com/office/powerpoint/2010/main" val="8504051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Orosz Birodalom 1700-ban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591" y="1818409"/>
            <a:ext cx="8395854" cy="4384963"/>
          </a:xfrm>
        </p:spPr>
      </p:pic>
    </p:spTree>
    <p:extLst>
      <p:ext uri="{BB962C8B-B14F-4D97-AF65-F5344CB8AC3E}">
        <p14:creationId xmlns:p14="http://schemas.microsoft.com/office/powerpoint/2010/main" val="11139275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I. Péter (</a:t>
            </a:r>
            <a:r>
              <a:rPr lang="hu-HU" dirty="0" err="1" smtClean="0"/>
              <a:t>uralk</a:t>
            </a:r>
            <a:r>
              <a:rPr lang="hu-HU" dirty="0" smtClean="0"/>
              <a:t>. 1682-1721) reformjai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Naptárreform nyugati mintára</a:t>
            </a:r>
          </a:p>
          <a:p>
            <a:r>
              <a:rPr lang="hu-HU" dirty="0" smtClean="0"/>
              <a:t>Hadsereg reformja (1718. 45 000 fős katonaság +  20 000 szökésben)</a:t>
            </a:r>
          </a:p>
          <a:p>
            <a:pPr>
              <a:buFontTx/>
              <a:buChar char="-"/>
            </a:pPr>
            <a:r>
              <a:rPr lang="hu-HU" dirty="0" smtClean="0"/>
              <a:t>15 évestől kötelező katonai szolgálat</a:t>
            </a:r>
          </a:p>
          <a:p>
            <a:pPr>
              <a:buFontTx/>
              <a:buChar char="-"/>
            </a:pPr>
            <a:r>
              <a:rPr lang="hu-HU" dirty="0" smtClean="0"/>
              <a:t>130 000 fős hadsereg + 70 ezer helyőrség katonái + 105/107 000 irreguláris (kozákok) + flotta</a:t>
            </a:r>
          </a:p>
          <a:p>
            <a:r>
              <a:rPr lang="hu-HU" dirty="0" smtClean="0"/>
              <a:t>Mibe kerül? Békeidőben is a bevétel 2/3-ba</a:t>
            </a:r>
          </a:p>
          <a:p>
            <a:r>
              <a:rPr lang="hu-HU" dirty="0" smtClean="0"/>
              <a:t>Adóztatás + behajtás megreformálása – korrupt hivatalnokok (100 rubelből 30 jut el az udvarhoz)</a:t>
            </a:r>
          </a:p>
          <a:p>
            <a:r>
              <a:rPr lang="hu-HU" dirty="0" smtClean="0"/>
              <a:t>Városi reformok – ha vállalják a 2x adót, mentesülnek a vajdák fennhatósága alól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561047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Közigazgatás – </a:t>
            </a:r>
            <a:r>
              <a:rPr lang="hu-HU" dirty="0" err="1" smtClean="0"/>
              <a:t>guberniumok</a:t>
            </a:r>
            <a:r>
              <a:rPr lang="hu-HU" dirty="0" smtClean="0"/>
              <a:t> (központi irányítás – de sikertelen)</a:t>
            </a:r>
          </a:p>
          <a:p>
            <a:r>
              <a:rPr lang="hu-HU" dirty="0" smtClean="0"/>
              <a:t>Megoldás: 1718. : 9 kollégium (külügyi, pénzügyi, igazságügyi, pénzügyi ellenőrzési, hadi, admiralitási, kereskedelmi, bánya-manufaktúra, Állami Kiadások kollégiuma)</a:t>
            </a:r>
          </a:p>
          <a:p>
            <a:r>
              <a:rPr lang="hu-HU" dirty="0" smtClean="0"/>
              <a:t>Helyi végrehajtás és igazságszolgáltatás elkülönítése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736807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II. (Nagy) Katalin </a:t>
            </a:r>
            <a:br>
              <a:rPr lang="hu-HU" dirty="0" smtClean="0"/>
            </a:br>
            <a:r>
              <a:rPr lang="hu-HU" dirty="0"/>
              <a:t> </a:t>
            </a:r>
            <a:r>
              <a:rPr lang="hu-HU" dirty="0" smtClean="0"/>
              <a:t>     </a:t>
            </a:r>
            <a:r>
              <a:rPr lang="hu-HU" sz="2800" dirty="0" smtClean="0"/>
              <a:t>(</a:t>
            </a:r>
            <a:r>
              <a:rPr lang="hu-HU" sz="2800" dirty="0" err="1" smtClean="0"/>
              <a:t>uralk</a:t>
            </a:r>
            <a:r>
              <a:rPr lang="hu-HU" sz="2800" dirty="0" smtClean="0"/>
              <a:t>. </a:t>
            </a:r>
            <a:r>
              <a:rPr lang="hu-HU" sz="2800" dirty="0"/>
              <a:t>1762. július 9. – 1796. november 17</a:t>
            </a:r>
            <a:r>
              <a:rPr lang="hu-HU" sz="2800" dirty="0" smtClean="0"/>
              <a:t>.)</a:t>
            </a:r>
            <a:endParaRPr lang="hu-HU" sz="2800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812" y="1905000"/>
            <a:ext cx="3503406" cy="4797136"/>
          </a:xfrm>
        </p:spPr>
      </p:pic>
    </p:spTree>
    <p:extLst>
      <p:ext uri="{BB962C8B-B14F-4D97-AF65-F5344CB8AC3E}">
        <p14:creationId xmlns:p14="http://schemas.microsoft.com/office/powerpoint/2010/main" val="34083557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Katalin reformjai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Nemesi kiváltságlevél</a:t>
            </a:r>
          </a:p>
          <a:p>
            <a:pPr>
              <a:buFontTx/>
              <a:buChar char="-"/>
            </a:pPr>
            <a:r>
              <a:rPr lang="hu-HU" dirty="0" smtClean="0"/>
              <a:t>Nemesi gyűlések / választójog szélesítése</a:t>
            </a:r>
          </a:p>
          <a:p>
            <a:pPr>
              <a:buFontTx/>
              <a:buChar char="-"/>
            </a:pPr>
            <a:r>
              <a:rPr lang="hu-HU" dirty="0" smtClean="0"/>
              <a:t>Nemesség személyes adómentességet kap</a:t>
            </a:r>
          </a:p>
          <a:p>
            <a:pPr>
              <a:buFontTx/>
              <a:buChar char="-"/>
            </a:pPr>
            <a:r>
              <a:rPr lang="hu-HU" dirty="0" err="1" smtClean="0"/>
              <a:t>Fővesztésre</a:t>
            </a:r>
            <a:r>
              <a:rPr lang="hu-HU" dirty="0" smtClean="0"/>
              <a:t> nem ítélhetők</a:t>
            </a:r>
          </a:p>
          <a:p>
            <a:pPr>
              <a:buFontTx/>
              <a:buChar char="-"/>
            </a:pPr>
            <a:r>
              <a:rPr lang="hu-HU" dirty="0" smtClean="0"/>
              <a:t>Testi fenyítésre nem ítélhetők</a:t>
            </a:r>
          </a:p>
          <a:p>
            <a:pPr>
              <a:buFontTx/>
              <a:buChar char="-"/>
            </a:pPr>
            <a:r>
              <a:rPr lang="hu-HU" dirty="0" smtClean="0"/>
              <a:t>Jobbágya csak nemesnek lehet, orosz földje, csak orosz nemesnek</a:t>
            </a:r>
          </a:p>
          <a:p>
            <a:pPr>
              <a:buFontTx/>
              <a:buChar char="-"/>
            </a:pPr>
            <a:r>
              <a:rPr lang="hu-HU" dirty="0" smtClean="0"/>
              <a:t>Előterjesztési joga a gyűlésnek</a:t>
            </a:r>
          </a:p>
          <a:p>
            <a:pPr>
              <a:buFontTx/>
              <a:buChar char="-"/>
            </a:pPr>
            <a:r>
              <a:rPr lang="hu-HU" dirty="0" smtClean="0"/>
              <a:t>Szabad kereskedelmi jog, szabad gyáralapítási jog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953852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Városoknak szóló kiváltságlevél</a:t>
            </a:r>
          </a:p>
          <a:p>
            <a:pPr marL="0" indent="0">
              <a:buNone/>
            </a:pPr>
            <a:r>
              <a:rPr lang="hu-HU" dirty="0" smtClean="0"/>
              <a:t>-városi lakosság 6 csoportja ( városi ingatlanok tulajdonosai, kereskedők, céhes kézművesek, más városokból ide </a:t>
            </a:r>
            <a:r>
              <a:rPr lang="hu-HU" dirty="0" err="1" smtClean="0"/>
              <a:t>származottak</a:t>
            </a:r>
            <a:r>
              <a:rPr lang="hu-HU" dirty="0" smtClean="0"/>
              <a:t>, tekintélyes polgárok /értelmiség, gyáros/, </a:t>
            </a:r>
            <a:r>
              <a:rPr lang="hu-HU" dirty="0" err="1" smtClean="0"/>
              <a:t>poszádlakók</a:t>
            </a:r>
            <a:r>
              <a:rPr lang="hu-HU" dirty="0" smtClean="0"/>
              <a:t> /céhlegények, napszámosok/</a:t>
            </a:r>
          </a:p>
          <a:p>
            <a:pPr>
              <a:buFontTx/>
              <a:buChar char="-"/>
            </a:pPr>
            <a:r>
              <a:rPr lang="hu-HU" dirty="0" smtClean="0"/>
              <a:t>Városi tanácsot választanak</a:t>
            </a:r>
          </a:p>
          <a:p>
            <a:pPr>
              <a:buFontTx/>
              <a:buChar char="-"/>
            </a:pPr>
            <a:r>
              <a:rPr lang="hu-HU" dirty="0" smtClean="0"/>
              <a:t>Első 2 osztály </a:t>
            </a:r>
            <a:r>
              <a:rPr lang="hu-HU" dirty="0" err="1" smtClean="0"/>
              <a:t>kiváltságosabb</a:t>
            </a:r>
            <a:endParaRPr lang="hu-HU" dirty="0" smtClean="0"/>
          </a:p>
          <a:p>
            <a:pPr>
              <a:buFontTx/>
              <a:buChar char="-"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043263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Kezdetek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10. századi Európa: kisebb-nagyobb egységek (királyság, fejedelemség, hercegség)</a:t>
            </a:r>
          </a:p>
          <a:p>
            <a:r>
              <a:rPr lang="hu-HU" dirty="0" smtClean="0"/>
              <a:t>I. Ottó német császár küzd Bizánc elismeréséért (fia felesége bizánci hercegnő)</a:t>
            </a:r>
          </a:p>
          <a:p>
            <a:r>
              <a:rPr lang="hu-HU" dirty="0" smtClean="0"/>
              <a:t>Sikerül kiterjeszteni Közép-Európára a keresztény befolyást</a:t>
            </a:r>
          </a:p>
          <a:p>
            <a:r>
              <a:rPr lang="hu-HU" dirty="0" smtClean="0"/>
              <a:t>Közép-Európa Nyugat és Bizánc között – hatások</a:t>
            </a:r>
          </a:p>
          <a:p>
            <a:r>
              <a:rPr lang="hu-HU" dirty="0" smtClean="0"/>
              <a:t>Szlávok 6-8. sz. szétszóródnak</a:t>
            </a:r>
          </a:p>
          <a:p>
            <a:r>
              <a:rPr lang="hu-HU" dirty="0" smtClean="0"/>
              <a:t>Keleti szlávok 7-10. sz. földrajzilag köthetők – védelmi közösségek</a:t>
            </a:r>
          </a:p>
          <a:p>
            <a:r>
              <a:rPr lang="hu-HU" dirty="0" smtClean="0"/>
              <a:t>Vikingek, normannok = varégok (államalapításban jelentős szerep, társadalom felső rétege)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621760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 eltörölte az uralkodó személyének megsértéséért járó halálos ítéletet, </a:t>
            </a:r>
            <a:endParaRPr lang="hu-HU" dirty="0" smtClean="0"/>
          </a:p>
          <a:p>
            <a:r>
              <a:rPr lang="hu-HU" dirty="0" smtClean="0"/>
              <a:t>enyhítette </a:t>
            </a:r>
            <a:r>
              <a:rPr lang="hu-HU" dirty="0"/>
              <a:t>a bírósági büntetéseket</a:t>
            </a:r>
            <a:r>
              <a:rPr lang="hu-HU" dirty="0" smtClean="0"/>
              <a:t>,</a:t>
            </a:r>
          </a:p>
          <a:p>
            <a:r>
              <a:rPr lang="hu-HU" dirty="0" smtClean="0"/>
              <a:t> </a:t>
            </a:r>
            <a:r>
              <a:rPr lang="hu-HU" dirty="0"/>
              <a:t>szekularizálta az egyházi birtokokat</a:t>
            </a:r>
            <a:r>
              <a:rPr lang="hu-HU" dirty="0" smtClean="0"/>
              <a:t>,</a:t>
            </a:r>
          </a:p>
          <a:p>
            <a:r>
              <a:rPr lang="hu-HU" dirty="0" smtClean="0"/>
              <a:t> </a:t>
            </a:r>
            <a:r>
              <a:rPr lang="hu-HU" dirty="0"/>
              <a:t>megszüntette a vallási üldözéseket, </a:t>
            </a:r>
            <a:endParaRPr lang="hu-HU" dirty="0" smtClean="0"/>
          </a:p>
          <a:p>
            <a:r>
              <a:rPr lang="hu-HU" dirty="0" smtClean="0"/>
              <a:t>engedélyezte </a:t>
            </a:r>
            <a:r>
              <a:rPr lang="hu-HU" dirty="0"/>
              <a:t>a külföldön betiltott művek terjesztését. </a:t>
            </a:r>
            <a:endParaRPr lang="hu-HU" dirty="0" smtClean="0"/>
          </a:p>
          <a:p>
            <a:r>
              <a:rPr lang="hu-HU" dirty="0"/>
              <a:t>1765-ös és 1767-es </a:t>
            </a:r>
            <a:r>
              <a:rPr lang="hu-HU" dirty="0" smtClean="0"/>
              <a:t>törvények:az </a:t>
            </a:r>
            <a:r>
              <a:rPr lang="hu-HU" dirty="0"/>
              <a:t>orosz földesurak saját belátásuk szerint bármikor száműzhették, kényszermunkára ítélhették, testileg brutálisan megfenyíthették, korlátozás nélkül adhatták-vehették és katonának is besoroztathatták jogfosztott jobbágyaikat, „megkeresztelt tulajdonaikat”</a:t>
            </a:r>
          </a:p>
        </p:txBody>
      </p:sp>
    </p:spTree>
    <p:extLst>
      <p:ext uri="{BB962C8B-B14F-4D97-AF65-F5344CB8AC3E}">
        <p14:creationId xmlns:p14="http://schemas.microsoft.com/office/powerpoint/2010/main" val="39202532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I. Sándor</a:t>
            </a:r>
            <a:br>
              <a:rPr lang="hu-HU" dirty="0" smtClean="0"/>
            </a:br>
            <a:r>
              <a:rPr lang="hu-HU" sz="2700" dirty="0" smtClean="0"/>
              <a:t>(</a:t>
            </a:r>
            <a:r>
              <a:rPr lang="hu-HU" sz="2700" dirty="0" err="1" smtClean="0"/>
              <a:t>uralk</a:t>
            </a:r>
            <a:r>
              <a:rPr lang="hu-HU" sz="2700" dirty="0" smtClean="0"/>
              <a:t>. 1801- 1825)</a:t>
            </a:r>
            <a:br>
              <a:rPr lang="hu-HU" sz="2700" dirty="0" smtClean="0"/>
            </a:br>
            <a:endParaRPr lang="hu-HU" sz="2700" dirty="0">
              <a:solidFill>
                <a:schemeClr val="tx1"/>
              </a:solidFill>
            </a:endParaRP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9162" y="1548246"/>
            <a:ext cx="3529301" cy="4998028"/>
          </a:xfrm>
        </p:spPr>
      </p:pic>
    </p:spTree>
    <p:extLst>
      <p:ext uri="{BB962C8B-B14F-4D97-AF65-F5344CB8AC3E}">
        <p14:creationId xmlns:p14="http://schemas.microsoft.com/office/powerpoint/2010/main" val="8759873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19. század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I. Sándor reformjai /</a:t>
            </a:r>
            <a:r>
              <a:rPr lang="hu-HU" dirty="0" err="1" smtClean="0"/>
              <a:t>Szperanszkij</a:t>
            </a:r>
            <a:r>
              <a:rPr lang="hu-HU" dirty="0" smtClean="0"/>
              <a:t> és </a:t>
            </a:r>
            <a:r>
              <a:rPr lang="hu-HU" dirty="0" err="1" smtClean="0"/>
              <a:t>Arakcsejev</a:t>
            </a:r>
            <a:r>
              <a:rPr lang="hu-HU" dirty="0" smtClean="0"/>
              <a:t>/</a:t>
            </a:r>
          </a:p>
          <a:p>
            <a:r>
              <a:rPr lang="hu-HU" dirty="0" err="1" smtClean="0"/>
              <a:t>Szperanszkij</a:t>
            </a:r>
            <a:r>
              <a:rPr lang="hu-HU" dirty="0" smtClean="0"/>
              <a:t> alkotmánytervezete:</a:t>
            </a:r>
          </a:p>
          <a:p>
            <a:pPr>
              <a:buFontTx/>
              <a:buChar char="-"/>
            </a:pPr>
            <a:r>
              <a:rPr lang="hu-HU" dirty="0" smtClean="0"/>
              <a:t>Nemesség (politikai jogok)</a:t>
            </a:r>
          </a:p>
          <a:p>
            <a:pPr>
              <a:buFontTx/>
              <a:buChar char="-"/>
            </a:pPr>
            <a:r>
              <a:rPr lang="hu-HU" dirty="0" smtClean="0"/>
              <a:t>Polgárság  (politikai  jogok)</a:t>
            </a:r>
          </a:p>
          <a:p>
            <a:pPr>
              <a:buFontTx/>
              <a:buChar char="-"/>
            </a:pPr>
            <a:r>
              <a:rPr lang="hu-HU" dirty="0" smtClean="0"/>
              <a:t>Munkások, parasztok (nincs politikai jog)</a:t>
            </a:r>
          </a:p>
          <a:p>
            <a:pPr>
              <a:buFontTx/>
              <a:buChar char="-"/>
            </a:pPr>
            <a:r>
              <a:rPr lang="hu-HU" dirty="0" smtClean="0"/>
              <a:t>Összoroszországi </a:t>
            </a:r>
            <a:r>
              <a:rPr lang="hu-HU" b="1" dirty="0" smtClean="0"/>
              <a:t>duma l</a:t>
            </a:r>
            <a:r>
              <a:rPr lang="hu-HU" dirty="0" smtClean="0"/>
              <a:t>étrehozása (választott)</a:t>
            </a:r>
          </a:p>
          <a:p>
            <a:pPr>
              <a:buFontTx/>
              <a:buChar char="-"/>
            </a:pPr>
            <a:r>
              <a:rPr lang="hu-HU" dirty="0" smtClean="0"/>
              <a:t>Miniszterek felelősek a dumának</a:t>
            </a:r>
          </a:p>
          <a:p>
            <a:pPr>
              <a:buFontTx/>
              <a:buChar char="-"/>
            </a:pPr>
            <a:r>
              <a:rPr lang="hu-HU" dirty="0" smtClean="0"/>
              <a:t>Államtanács (kinevezett) – tanácsadó szerv</a:t>
            </a:r>
          </a:p>
          <a:p>
            <a:pPr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625416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Arakcsejev</a:t>
            </a:r>
            <a:r>
              <a:rPr lang="hu-HU" dirty="0" smtClean="0"/>
              <a:t>: miniszterelnök – helyettes → kezébe veszi az ügyeket, csak rajta keresztül mehet az információ</a:t>
            </a:r>
          </a:p>
          <a:p>
            <a:r>
              <a:rPr lang="hu-HU" dirty="0" smtClean="0"/>
              <a:t>Nem nemes is vásárolhat földet – jobbágy ekkor felszabadulna</a:t>
            </a:r>
          </a:p>
          <a:p>
            <a:r>
              <a:rPr lang="hu-HU" dirty="0" smtClean="0"/>
              <a:t>Mintatelepek </a:t>
            </a:r>
          </a:p>
          <a:p>
            <a:endParaRPr lang="hu-HU" dirty="0" smtClean="0"/>
          </a:p>
          <a:p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532364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II. Sándor cár</a:t>
            </a:r>
            <a:br>
              <a:rPr lang="hu-HU" sz="3200" dirty="0" smtClean="0"/>
            </a:br>
            <a:r>
              <a:rPr lang="hu-HU" sz="2400" dirty="0" smtClean="0"/>
              <a:t>1818-</a:t>
            </a:r>
            <a:r>
              <a:rPr lang="hu-HU" sz="2400" b="1" dirty="0" smtClean="0"/>
              <a:t>1855-1881</a:t>
            </a:r>
            <a:endParaRPr lang="hu-HU" sz="2400" b="1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9362" y="966355"/>
            <a:ext cx="4914900" cy="6400800"/>
          </a:xfrm>
        </p:spPr>
      </p:pic>
    </p:spTree>
    <p:extLst>
      <p:ext uri="{BB962C8B-B14F-4D97-AF65-F5344CB8AC3E}">
        <p14:creationId xmlns:p14="http://schemas.microsoft.com/office/powerpoint/2010/main" val="18232194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1861. jobbágyfelszabadítás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II. Sándor rendelete</a:t>
            </a:r>
            <a:endParaRPr lang="hu-HU" b="1" u="sng" dirty="0" smtClean="0"/>
          </a:p>
          <a:p>
            <a:r>
              <a:rPr lang="hu-HU" dirty="0" smtClean="0"/>
              <a:t>jobbágyok megkapják a  személyi szabadságukat,</a:t>
            </a:r>
          </a:p>
          <a:p>
            <a:r>
              <a:rPr lang="hu-HU" dirty="0" smtClean="0"/>
              <a:t>tilos őket </a:t>
            </a:r>
            <a:r>
              <a:rPr lang="hu-HU" dirty="0"/>
              <a:t>eladni</a:t>
            </a:r>
            <a:r>
              <a:rPr lang="hu-HU" dirty="0" smtClean="0"/>
              <a:t>,</a:t>
            </a:r>
          </a:p>
          <a:p>
            <a:r>
              <a:rPr lang="hu-HU" dirty="0" smtClean="0"/>
              <a:t> elzálogosítani</a:t>
            </a:r>
            <a:r>
              <a:rPr lang="hu-HU" dirty="0"/>
              <a:t>, </a:t>
            </a:r>
            <a:endParaRPr lang="hu-HU" dirty="0" smtClean="0"/>
          </a:p>
          <a:p>
            <a:r>
              <a:rPr lang="hu-HU" dirty="0" smtClean="0"/>
              <a:t>önkényesen áttelepíteni,</a:t>
            </a:r>
          </a:p>
          <a:p>
            <a:r>
              <a:rPr lang="hu-HU" dirty="0" smtClean="0"/>
              <a:t>szabadon </a:t>
            </a:r>
            <a:r>
              <a:rPr lang="hu-HU" dirty="0"/>
              <a:t>házasodhattak, </a:t>
            </a:r>
            <a:endParaRPr lang="hu-HU" dirty="0" smtClean="0"/>
          </a:p>
          <a:p>
            <a:r>
              <a:rPr lang="hu-HU" dirty="0" smtClean="0"/>
              <a:t>saját </a:t>
            </a:r>
            <a:r>
              <a:rPr lang="hu-HU" dirty="0"/>
              <a:t>nevükre ingatlant </a:t>
            </a:r>
            <a:r>
              <a:rPr lang="hu-HU" dirty="0" smtClean="0"/>
              <a:t>szerezhettek,</a:t>
            </a:r>
          </a:p>
          <a:p>
            <a:r>
              <a:rPr lang="hu-HU" dirty="0" smtClean="0"/>
              <a:t> </a:t>
            </a:r>
            <a:r>
              <a:rPr lang="hu-HU" dirty="0"/>
              <a:t>A falu </a:t>
            </a:r>
            <a:r>
              <a:rPr lang="hu-HU" dirty="0" smtClean="0"/>
              <a:t>önigazgató </a:t>
            </a:r>
            <a:r>
              <a:rPr lang="hu-HU" dirty="0"/>
              <a:t>egységgé alakult: ügyeit a férfi családfőkből álló falugyűlés és az általa választott elöljáró intézte. </a:t>
            </a:r>
            <a:endParaRPr lang="hu-HU" dirty="0" smtClean="0"/>
          </a:p>
          <a:p>
            <a:r>
              <a:rPr lang="hu-HU" dirty="0" smtClean="0"/>
              <a:t>Több </a:t>
            </a:r>
            <a:r>
              <a:rPr lang="hu-HU" dirty="0"/>
              <a:t>falu alkotott egy körzetet, amelynek élén szintén egy parasztok által választott elöljáró állt</a:t>
            </a:r>
            <a:r>
              <a:rPr lang="hu-HU" dirty="0" smtClean="0"/>
              <a:t>.</a:t>
            </a:r>
          </a:p>
          <a:p>
            <a:r>
              <a:rPr lang="hu-HU" dirty="0" smtClean="0"/>
              <a:t>A </a:t>
            </a:r>
            <a:r>
              <a:rPr lang="hu-HU" dirty="0"/>
              <a:t>paraszti önkormányzatokat </a:t>
            </a:r>
            <a:r>
              <a:rPr lang="hu-HU" dirty="0" smtClean="0"/>
              <a:t>a </a:t>
            </a:r>
            <a:r>
              <a:rPr lang="hu-HU" dirty="0"/>
              <a:t>helyi nemesség soraiból kikerülő békebírók </a:t>
            </a:r>
            <a:r>
              <a:rPr lang="hu-HU" dirty="0" smtClean="0"/>
              <a:t>ellenőrizték.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164847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Jobbágyfelszabadítás megváltással</a:t>
            </a:r>
          </a:p>
          <a:p>
            <a:r>
              <a:rPr lang="hu-HU" dirty="0" smtClean="0"/>
              <a:t>A föld a földesúré, de bizonyos területet át kell adjon a jobbágynak fizetés ellenében</a:t>
            </a:r>
          </a:p>
          <a:p>
            <a:r>
              <a:rPr lang="hu-HU" dirty="0" smtClean="0"/>
              <a:t>Jobbágy ezt kell hogy fogadja, + a megváltást meg kell fizetnie</a:t>
            </a:r>
          </a:p>
          <a:p>
            <a:r>
              <a:rPr lang="hu-HU" dirty="0" smtClean="0"/>
              <a:t>Nincs határidő</a:t>
            </a:r>
          </a:p>
          <a:p>
            <a:r>
              <a:rPr lang="hu-HU" dirty="0" smtClean="0"/>
              <a:t>Az 1880-as években teszik kötelezővé a szerződéskötést</a:t>
            </a:r>
          </a:p>
          <a:p>
            <a:r>
              <a:rPr lang="hu-HU" b="1" dirty="0" err="1"/>
              <a:t>obscsina</a:t>
            </a:r>
            <a:r>
              <a:rPr lang="hu-HU" dirty="0"/>
              <a:t> (falusi földközösség</a:t>
            </a:r>
            <a:r>
              <a:rPr lang="hu-HU" dirty="0" smtClean="0"/>
              <a:t>) (ahol volt) fennmaradt,</a:t>
            </a:r>
          </a:p>
          <a:p>
            <a:r>
              <a:rPr lang="hu-HU" dirty="0" smtClean="0"/>
              <a:t>Intézményesen </a:t>
            </a:r>
            <a:r>
              <a:rPr lang="hu-HU" dirty="0"/>
              <a:t>felelt, hogy mindenki eleget tegyen az állammal és a földesúrral szembeni kötelezettségeinek.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kapott földet az </a:t>
            </a:r>
            <a:r>
              <a:rPr lang="hu-HU" dirty="0" err="1"/>
              <a:t>obscsina</a:t>
            </a:r>
            <a:r>
              <a:rPr lang="hu-HU" dirty="0"/>
              <a:t> használta és időközönként újraosztotta a tagok között.</a:t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34730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u="sng" dirty="0"/>
              <a:t>Reformok 1863-1874 között </a:t>
            </a:r>
            <a:r>
              <a:rPr lang="hu-HU" dirty="0"/>
              <a:t>Közigazgatási </a:t>
            </a:r>
            <a:r>
              <a:rPr lang="hu-HU" dirty="0" smtClean="0"/>
              <a:t>reform (1864)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err="1" smtClean="0"/>
              <a:t>Zemsztvo</a:t>
            </a:r>
            <a:r>
              <a:rPr lang="hu-HU" dirty="0" smtClean="0"/>
              <a:t> = </a:t>
            </a:r>
            <a:r>
              <a:rPr lang="hu-HU" dirty="0"/>
              <a:t>(</a:t>
            </a:r>
            <a:r>
              <a:rPr lang="hu-HU" u="sng" dirty="0"/>
              <a:t>kormányzósági </a:t>
            </a:r>
            <a:r>
              <a:rPr lang="hu-HU" dirty="0"/>
              <a:t>és </a:t>
            </a:r>
            <a:r>
              <a:rPr lang="hu-HU" u="sng" dirty="0"/>
              <a:t>kerületi</a:t>
            </a:r>
            <a:r>
              <a:rPr lang="hu-HU" dirty="0"/>
              <a:t> választott önkormányzati szervek</a:t>
            </a:r>
            <a:r>
              <a:rPr lang="hu-HU" dirty="0" smtClean="0"/>
              <a:t>)</a:t>
            </a:r>
          </a:p>
          <a:p>
            <a:r>
              <a:rPr lang="hu-HU" dirty="0" smtClean="0"/>
              <a:t>Feladat: </a:t>
            </a:r>
            <a:r>
              <a:rPr lang="hu-HU" dirty="0"/>
              <a:t>helyi gazdasági és népművelési ügyek </a:t>
            </a:r>
            <a:r>
              <a:rPr lang="hu-HU" dirty="0" smtClean="0"/>
              <a:t>intézése</a:t>
            </a:r>
            <a:r>
              <a:rPr lang="hu-HU" dirty="0"/>
              <a:t> </a:t>
            </a:r>
            <a:r>
              <a:rPr lang="hu-HU" dirty="0" smtClean="0"/>
              <a:t>(iskolák</a:t>
            </a:r>
            <a:r>
              <a:rPr lang="hu-HU" dirty="0"/>
              <a:t>, kórházak létesítése, a járvány-és állategészségügyi ellátás megszervezése, utak, közraktárak építése, ismeretterjesztés, statisztikai </a:t>
            </a:r>
            <a:r>
              <a:rPr lang="hu-HU" dirty="0" smtClean="0"/>
              <a:t>adatgyűjtés, stb.)</a:t>
            </a:r>
          </a:p>
          <a:p>
            <a:r>
              <a:rPr lang="hu-HU" dirty="0" smtClean="0"/>
              <a:t>3 évre választják</a:t>
            </a:r>
          </a:p>
          <a:p>
            <a:r>
              <a:rPr lang="hu-HU" dirty="0" smtClean="0"/>
              <a:t> évenként </a:t>
            </a:r>
            <a:r>
              <a:rPr lang="hu-HU" dirty="0"/>
              <a:t>egy ülést </a:t>
            </a:r>
            <a:r>
              <a:rPr lang="hu-HU" dirty="0" smtClean="0"/>
              <a:t>tartottak</a:t>
            </a:r>
          </a:p>
          <a:p>
            <a:r>
              <a:rPr lang="hu-HU" dirty="0" smtClean="0"/>
              <a:t>A határozatokat </a:t>
            </a:r>
            <a:r>
              <a:rPr lang="hu-HU" dirty="0"/>
              <a:t>a szintén </a:t>
            </a:r>
            <a:r>
              <a:rPr lang="hu-HU" dirty="0" smtClean="0"/>
              <a:t>3 </a:t>
            </a:r>
            <a:r>
              <a:rPr lang="hu-HU" dirty="0"/>
              <a:t>évre választott, de állandóan </a:t>
            </a:r>
            <a:r>
              <a:rPr lang="hu-HU" dirty="0" smtClean="0"/>
              <a:t>működő intézőszékek </a:t>
            </a:r>
            <a:r>
              <a:rPr lang="hu-HU" dirty="0"/>
              <a:t>feladata volt végrehajtani. </a:t>
            </a:r>
            <a:endParaRPr lang="hu-HU" dirty="0" smtClean="0"/>
          </a:p>
          <a:p>
            <a:r>
              <a:rPr lang="hu-HU" dirty="0" smtClean="0"/>
              <a:t>Miért újszerű? - az </a:t>
            </a:r>
            <a:r>
              <a:rPr lang="hu-HU" dirty="0"/>
              <a:t>állami bürokráciától független, választott szerv működése addig ismeretlen </a:t>
            </a:r>
            <a:r>
              <a:rPr lang="hu-HU" dirty="0" smtClean="0"/>
              <a:t>volt</a:t>
            </a:r>
          </a:p>
          <a:p>
            <a:r>
              <a:rPr lang="hu-HU" dirty="0" smtClean="0"/>
              <a:t>Működésüket </a:t>
            </a:r>
            <a:r>
              <a:rPr lang="hu-HU" dirty="0"/>
              <a:t>helyi adókból fedezték. </a:t>
            </a:r>
            <a:endParaRPr lang="hu-HU" dirty="0" smtClean="0"/>
          </a:p>
          <a:p>
            <a:r>
              <a:rPr lang="hu-HU" dirty="0"/>
              <a:t>A</a:t>
            </a:r>
            <a:r>
              <a:rPr lang="hu-HU" dirty="0" smtClean="0"/>
              <a:t> </a:t>
            </a:r>
            <a:r>
              <a:rPr lang="hu-HU" dirty="0" err="1"/>
              <a:t>zemsztvókban</a:t>
            </a:r>
            <a:r>
              <a:rPr lang="hu-HU" dirty="0"/>
              <a:t> a nemesség vezető szerepe érvényesült.</a:t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875500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1870. Városi önkormányzati reform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a </a:t>
            </a:r>
            <a:r>
              <a:rPr lang="hu-HU" dirty="0"/>
              <a:t>városi közigazgatás </a:t>
            </a:r>
            <a:r>
              <a:rPr lang="hu-HU" dirty="0" smtClean="0"/>
              <a:t>élén </a:t>
            </a:r>
            <a:r>
              <a:rPr lang="hu-HU" dirty="0"/>
              <a:t>rendi hovatartozást figyelembe </a:t>
            </a:r>
            <a:r>
              <a:rPr lang="hu-HU" dirty="0" smtClean="0"/>
              <a:t>nem </a:t>
            </a:r>
            <a:r>
              <a:rPr lang="hu-HU" dirty="0"/>
              <a:t>vevő választott szabályalkotó </a:t>
            </a:r>
            <a:r>
              <a:rPr lang="hu-HU" dirty="0" smtClean="0"/>
              <a:t>szervek, </a:t>
            </a:r>
            <a:r>
              <a:rPr lang="hu-HU" b="1" dirty="0" smtClean="0"/>
              <a:t>dumák</a:t>
            </a:r>
          </a:p>
          <a:p>
            <a:r>
              <a:rPr lang="hu-HU" dirty="0"/>
              <a:t>e</a:t>
            </a:r>
            <a:r>
              <a:rPr lang="hu-HU" dirty="0" smtClean="0"/>
              <a:t>zek mellett </a:t>
            </a:r>
            <a:r>
              <a:rPr lang="hu-HU" dirty="0"/>
              <a:t>városi </a:t>
            </a:r>
            <a:r>
              <a:rPr lang="hu-HU" b="1" dirty="0"/>
              <a:t>intézőszékek</a:t>
            </a:r>
            <a:r>
              <a:rPr lang="hu-HU" dirty="0"/>
              <a:t> gyakorolták a végrehajtó </a:t>
            </a:r>
            <a:r>
              <a:rPr lang="hu-HU" dirty="0" smtClean="0"/>
              <a:t>hatalmat </a:t>
            </a:r>
          </a:p>
          <a:p>
            <a:r>
              <a:rPr lang="hu-HU" dirty="0" smtClean="0"/>
              <a:t>Az intézőszékek tagjai: vagyoni </a:t>
            </a:r>
            <a:r>
              <a:rPr lang="hu-HU" dirty="0"/>
              <a:t>cenzus alapján 4 évre választott tanácsnokok </a:t>
            </a:r>
            <a:endParaRPr lang="hu-HU" dirty="0" smtClean="0"/>
          </a:p>
          <a:p>
            <a:r>
              <a:rPr lang="hu-HU" dirty="0" smtClean="0"/>
              <a:t>Feladat: a </a:t>
            </a:r>
            <a:r>
              <a:rPr lang="hu-HU" dirty="0"/>
              <a:t>város gazdasági </a:t>
            </a:r>
            <a:r>
              <a:rPr lang="hu-HU" dirty="0" smtClean="0"/>
              <a:t>ügyei </a:t>
            </a:r>
            <a:r>
              <a:rPr lang="hu-HU" dirty="0"/>
              <a:t>és a </a:t>
            </a:r>
            <a:r>
              <a:rPr lang="hu-HU" dirty="0" smtClean="0"/>
              <a:t>városfejlesztés </a:t>
            </a:r>
          </a:p>
          <a:p>
            <a:r>
              <a:rPr lang="hu-HU" dirty="0" smtClean="0"/>
              <a:t>Az </a:t>
            </a:r>
            <a:r>
              <a:rPr lang="hu-HU" dirty="0"/>
              <a:t>új rendszer a gazdagabb városi rétegeket favorizálta.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szenátus </a:t>
            </a:r>
            <a:r>
              <a:rPr lang="hu-HU" dirty="0" smtClean="0"/>
              <a:t>felügyelete alá tartoznak</a:t>
            </a:r>
          </a:p>
          <a:p>
            <a:r>
              <a:rPr lang="hu-HU" dirty="0" smtClean="0"/>
              <a:t>1863-ban </a:t>
            </a:r>
            <a:r>
              <a:rPr lang="hu-HU" dirty="0"/>
              <a:t>megszüntették a testi fenyítéseket. A vesszőfutást, a korbácsolást, a szégyenbélyeg alkalmazását és az arc megbélyegzését törölték a büntetések sorából, de a botozást még pár évig fenntartották, csak a nők nyertek felmentést alóla.</a:t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804932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1864. bírósági reform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megszűnt </a:t>
            </a:r>
            <a:r>
              <a:rPr lang="hu-HU" dirty="0"/>
              <a:t>a rendi </a:t>
            </a:r>
            <a:r>
              <a:rPr lang="hu-HU" dirty="0" smtClean="0"/>
              <a:t>jogszolgáltatás,</a:t>
            </a:r>
          </a:p>
          <a:p>
            <a:r>
              <a:rPr lang="hu-HU" dirty="0" smtClean="0"/>
              <a:t>Az </a:t>
            </a:r>
            <a:r>
              <a:rPr lang="hu-HU" dirty="0"/>
              <a:t>új választott esküdteket, valamint a nyilvánosság bevonásával működő bíróságokat függetlenítették az állami közigazgatástól.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törvény elismerte a törvény előtti egyenlőséget és a védelem jogát.</a:t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688198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Kijevi Rusz </a:t>
            </a:r>
            <a:r>
              <a:rPr lang="hu-HU" dirty="0"/>
              <a:t>1054-1132 </a:t>
            </a:r>
            <a:r>
              <a:rPr lang="hu-HU" dirty="0" smtClean="0"/>
              <a:t>között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4850" y="2336800"/>
            <a:ext cx="2524125" cy="3371850"/>
          </a:xfrm>
        </p:spPr>
      </p:pic>
    </p:spTree>
    <p:extLst>
      <p:ext uri="{BB962C8B-B14F-4D97-AF65-F5344CB8AC3E}">
        <p14:creationId xmlns:p14="http://schemas.microsoft.com/office/powerpoint/2010/main" val="41798665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1874</a:t>
            </a:r>
            <a:r>
              <a:rPr lang="hu-HU" dirty="0" smtClean="0"/>
              <a:t>. hadsereg reformja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</a:t>
            </a:r>
            <a:r>
              <a:rPr lang="hu-HU" dirty="0"/>
              <a:t>általános </a:t>
            </a:r>
            <a:r>
              <a:rPr lang="hu-HU" dirty="0" smtClean="0"/>
              <a:t>hadkötelezettség,</a:t>
            </a:r>
          </a:p>
          <a:p>
            <a:r>
              <a:rPr lang="hu-HU" dirty="0" smtClean="0"/>
              <a:t>ez </a:t>
            </a:r>
            <a:r>
              <a:rPr lang="hu-HU" dirty="0"/>
              <a:t>véget vetett a toborzásnak, </a:t>
            </a:r>
            <a:endParaRPr lang="hu-HU" dirty="0" smtClean="0"/>
          </a:p>
          <a:p>
            <a:r>
              <a:rPr lang="hu-HU" dirty="0" smtClean="0"/>
              <a:t>minden </a:t>
            </a:r>
            <a:r>
              <a:rPr lang="hu-HU" dirty="0"/>
              <a:t>20. életévét betöltött férfit szárazföldön 6, tengeren pedig 7 év katonai szolgálatra </a:t>
            </a:r>
            <a:r>
              <a:rPr lang="hu-HU" dirty="0" smtClean="0"/>
              <a:t>kötelezett a tv.,</a:t>
            </a:r>
          </a:p>
          <a:p>
            <a:r>
              <a:rPr lang="hu-HU" dirty="0" smtClean="0"/>
              <a:t>+ </a:t>
            </a:r>
            <a:r>
              <a:rPr lang="hu-HU" dirty="0"/>
              <a:t>tartalékos </a:t>
            </a:r>
            <a:r>
              <a:rPr lang="hu-HU" dirty="0" smtClean="0"/>
              <a:t>szolgálat, </a:t>
            </a:r>
            <a:r>
              <a:rPr lang="hu-HU" dirty="0"/>
              <a:t>ezzel a modern hadviseléshez nélkülözhetetlen gyorsan mobilizálható kiképzett tartalékot hozott </a:t>
            </a:r>
            <a:r>
              <a:rPr lang="hu-HU" dirty="0" smtClean="0"/>
              <a:t>létre 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535649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reformok megtorpanása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Radikális eszmék</a:t>
            </a:r>
          </a:p>
          <a:p>
            <a:r>
              <a:rPr lang="hu-HU" dirty="0" smtClean="0"/>
              <a:t>Terrorizmus</a:t>
            </a:r>
          </a:p>
          <a:p>
            <a:r>
              <a:rPr lang="hu-HU" dirty="0" smtClean="0"/>
              <a:t>1881. II. Sándor elleni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merénylet</a:t>
            </a:r>
          </a:p>
          <a:p>
            <a:r>
              <a:rPr lang="hu-HU" dirty="0" smtClean="0"/>
              <a:t>megtorpanás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8745" y="2133600"/>
            <a:ext cx="6643255" cy="4173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1382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III. Sándor (1881-1894)</a:t>
            </a:r>
          </a:p>
          <a:p>
            <a:r>
              <a:rPr lang="hu-HU" dirty="0" smtClean="0"/>
              <a:t>a </a:t>
            </a:r>
            <a:r>
              <a:rPr lang="hu-HU" dirty="0"/>
              <a:t>rendőrséget megerősítették</a:t>
            </a:r>
            <a:r>
              <a:rPr lang="hu-HU" dirty="0" smtClean="0"/>
              <a:t>,</a:t>
            </a:r>
          </a:p>
          <a:p>
            <a:r>
              <a:rPr lang="hu-HU" dirty="0" smtClean="0"/>
              <a:t>a </a:t>
            </a:r>
            <a:r>
              <a:rPr lang="hu-HU" dirty="0"/>
              <a:t>szabadságjogokat és a bíróságok függetlenségét újra </a:t>
            </a:r>
            <a:r>
              <a:rPr lang="hu-HU" dirty="0" smtClean="0"/>
              <a:t>korlátozták,</a:t>
            </a:r>
          </a:p>
          <a:p>
            <a:r>
              <a:rPr lang="hu-HU" dirty="0" smtClean="0"/>
              <a:t>létrehozták </a:t>
            </a:r>
            <a:r>
              <a:rPr lang="hu-HU" dirty="0"/>
              <a:t>a titkosrendőrség új központi szervét, az </a:t>
            </a:r>
            <a:r>
              <a:rPr lang="hu-HU" dirty="0" err="1"/>
              <a:t>Ohranát</a:t>
            </a:r>
            <a:r>
              <a:rPr lang="hu-HU" dirty="0"/>
              <a:t> (biztonsági osztály</a:t>
            </a:r>
            <a:r>
              <a:rPr lang="hu-HU" dirty="0" smtClean="0"/>
              <a:t>), </a:t>
            </a:r>
          </a:p>
          <a:p>
            <a:r>
              <a:rPr lang="hu-HU" dirty="0" smtClean="0"/>
              <a:t>az </a:t>
            </a:r>
            <a:r>
              <a:rPr lang="hu-HU" dirty="0"/>
              <a:t>önkormányzat jogkörét csökkentették</a:t>
            </a:r>
            <a:r>
              <a:rPr lang="hu-HU" dirty="0" smtClean="0"/>
              <a:t>,</a:t>
            </a:r>
          </a:p>
          <a:p>
            <a:r>
              <a:rPr lang="hu-HU" dirty="0" smtClean="0"/>
              <a:t>a </a:t>
            </a:r>
            <a:r>
              <a:rPr lang="hu-HU" dirty="0"/>
              <a:t>parasztok választott testületei mellé a kormány által kinevezett felügyelőket </a:t>
            </a:r>
            <a:r>
              <a:rPr lang="hu-HU" dirty="0" smtClean="0"/>
              <a:t>állítottak, </a:t>
            </a:r>
          </a:p>
          <a:p>
            <a:r>
              <a:rPr lang="hu-HU" dirty="0" smtClean="0"/>
              <a:t>Az </a:t>
            </a:r>
            <a:r>
              <a:rPr lang="hu-HU" dirty="0"/>
              <a:t>ideiglenesnek szánt elnyomó intézkedések 1917-ig érvényben maradtak.</a:t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844445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/>
              <a:t>1881-1884 között revízió alá vették a korábban hozott polgári </a:t>
            </a:r>
            <a:r>
              <a:rPr lang="hu-HU" dirty="0" smtClean="0"/>
              <a:t>reformokat</a:t>
            </a:r>
          </a:p>
          <a:p>
            <a:r>
              <a:rPr lang="hu-HU" dirty="0" smtClean="0"/>
              <a:t> </a:t>
            </a:r>
            <a:r>
              <a:rPr lang="hu-HU" dirty="0"/>
              <a:t>az 1882-es sajtótörvény korlátozta a sajtószabadságot, </a:t>
            </a:r>
            <a:endParaRPr lang="hu-HU" dirty="0" smtClean="0"/>
          </a:p>
          <a:p>
            <a:r>
              <a:rPr lang="hu-HU" dirty="0" smtClean="0"/>
              <a:t>az </a:t>
            </a:r>
            <a:r>
              <a:rPr lang="hu-HU" dirty="0"/>
              <a:t>1884-es egyetemi </a:t>
            </a:r>
            <a:r>
              <a:rPr lang="hu-HU" dirty="0" smtClean="0"/>
              <a:t>„reform” több </a:t>
            </a:r>
            <a:r>
              <a:rPr lang="hu-HU" dirty="0"/>
              <a:t>kitűnő professzort eltávolított az </a:t>
            </a:r>
            <a:r>
              <a:rPr lang="hu-HU" dirty="0" smtClean="0"/>
              <a:t>egyetemekről,</a:t>
            </a:r>
          </a:p>
          <a:p>
            <a:r>
              <a:rPr lang="hu-HU" dirty="0" smtClean="0"/>
              <a:t>1886-ban </a:t>
            </a:r>
            <a:r>
              <a:rPr lang="hu-HU" dirty="0"/>
              <a:t>egy törvényerejű rendelettel a mezőgazdasági munkásokat teljesen kiszolgáltatták a munkaadó </a:t>
            </a:r>
            <a:r>
              <a:rPr lang="hu-HU" dirty="0" smtClean="0"/>
              <a:t>birtokosoknak,</a:t>
            </a:r>
          </a:p>
          <a:p>
            <a:r>
              <a:rPr lang="hu-HU" dirty="0" smtClean="0"/>
              <a:t>1887-ben </a:t>
            </a:r>
            <a:r>
              <a:rPr lang="hu-HU" dirty="0"/>
              <a:t>megtiltották a szegényebb származásúak felvételét a </a:t>
            </a:r>
            <a:r>
              <a:rPr lang="hu-HU" dirty="0" smtClean="0"/>
              <a:t>gimnáziumokba,</a:t>
            </a:r>
          </a:p>
          <a:p>
            <a:r>
              <a:rPr lang="hu-HU" dirty="0" smtClean="0"/>
              <a:t>1887-ben </a:t>
            </a:r>
            <a:r>
              <a:rPr lang="hu-HU" dirty="0"/>
              <a:t>és 1889-ben szigorú törvényekben szorították korlátok közé az esküdtbíróságok </a:t>
            </a:r>
            <a:r>
              <a:rPr lang="hu-HU" dirty="0" smtClean="0"/>
              <a:t>tevékenységé,</a:t>
            </a:r>
          </a:p>
          <a:p>
            <a:r>
              <a:rPr lang="hu-HU" dirty="0" smtClean="0"/>
              <a:t>1889-ben </a:t>
            </a:r>
            <a:r>
              <a:rPr lang="hu-HU" dirty="0"/>
              <a:t>egy rendelet nemes földbirtokos származású közigazgatási felügyelők hatáskörébe helyezte a paraszti önkormányzatokat, a paraszt bíróságot és megszüntette a polgári jellegű kerületi békebíróságok ügyeinek </a:t>
            </a:r>
            <a:r>
              <a:rPr lang="hu-HU" dirty="0" smtClean="0"/>
              <a:t>többségét,</a:t>
            </a:r>
          </a:p>
          <a:p>
            <a:r>
              <a:rPr lang="hu-HU" dirty="0" smtClean="0"/>
              <a:t>1890-ben </a:t>
            </a:r>
            <a:r>
              <a:rPr lang="hu-HU" dirty="0"/>
              <a:t>a </a:t>
            </a:r>
            <a:r>
              <a:rPr lang="hu-HU" dirty="0" err="1"/>
              <a:t>zemsztvók</a:t>
            </a:r>
            <a:r>
              <a:rPr lang="hu-HU" dirty="0"/>
              <a:t> működésének új szabályzásakor a parasztok befolyását teljesen megszüntették</a:t>
            </a:r>
            <a:r>
              <a:rPr lang="hu-HU" dirty="0" smtClean="0"/>
              <a:t>,</a:t>
            </a:r>
          </a:p>
          <a:p>
            <a:r>
              <a:rPr lang="hu-HU" dirty="0" smtClean="0"/>
              <a:t>a </a:t>
            </a:r>
            <a:r>
              <a:rPr lang="hu-HU" dirty="0" err="1"/>
              <a:t>zemsztvók</a:t>
            </a:r>
            <a:r>
              <a:rPr lang="hu-HU" dirty="0"/>
              <a:t> választását is korlátok közé </a:t>
            </a:r>
            <a:r>
              <a:rPr lang="hu-HU" dirty="0" smtClean="0"/>
              <a:t>szorították,</a:t>
            </a:r>
          </a:p>
          <a:p>
            <a:r>
              <a:rPr lang="hu-HU" dirty="0" smtClean="0"/>
              <a:t>1892-es </a:t>
            </a:r>
            <a:r>
              <a:rPr lang="hu-HU" dirty="0"/>
              <a:t>rendelet megfosztotta a városi lakosság szegényebb elemeit az önkormányzati szervek választásában való részvétel jogától, </a:t>
            </a:r>
            <a:r>
              <a:rPr lang="hu-HU" dirty="0" smtClean="0"/>
              <a:t>az </a:t>
            </a:r>
            <a:r>
              <a:rPr lang="hu-HU" dirty="0"/>
              <a:t>ingatlantulajdonosok befolyását megerősítette.</a:t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359979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Súlyosbodott a nemzetiségek </a:t>
            </a:r>
            <a:r>
              <a:rPr lang="hu-HU" dirty="0" smtClean="0"/>
              <a:t>elnyomása,</a:t>
            </a:r>
          </a:p>
          <a:p>
            <a:r>
              <a:rPr lang="hu-HU" dirty="0" smtClean="0"/>
              <a:t>Belorussziában </a:t>
            </a:r>
            <a:r>
              <a:rPr lang="hu-HU" dirty="0"/>
              <a:t>és Litvániában megtiltották a nemzeti nyelv használatát, </a:t>
            </a:r>
            <a:endParaRPr lang="hu-HU" dirty="0" smtClean="0"/>
          </a:p>
          <a:p>
            <a:r>
              <a:rPr lang="hu-HU" dirty="0" smtClean="0"/>
              <a:t>zsidó pogromok</a:t>
            </a:r>
          </a:p>
          <a:p>
            <a:r>
              <a:rPr lang="hu-HU" dirty="0" smtClean="0"/>
              <a:t>Miklós </a:t>
            </a:r>
            <a:r>
              <a:rPr lang="hu-HU" dirty="0"/>
              <a:t>(1894-1917) 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- tovább </a:t>
            </a:r>
            <a:r>
              <a:rPr lang="hu-HU" dirty="0"/>
              <a:t>korlátozta II. Sándor </a:t>
            </a:r>
            <a:r>
              <a:rPr lang="hu-HU" dirty="0" smtClean="0"/>
              <a:t>reformjait,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- megszigorította </a:t>
            </a:r>
            <a:r>
              <a:rPr lang="hu-HU" dirty="0"/>
              <a:t>a cenzúrát, 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- kiterjesztette </a:t>
            </a:r>
            <a:r>
              <a:rPr lang="hu-HU" dirty="0"/>
              <a:t>a falvak élén álló közigazgatási főnökök hatáskörét, 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- a </a:t>
            </a:r>
            <a:r>
              <a:rPr lang="hu-HU" dirty="0"/>
              <a:t>rendőri </a:t>
            </a:r>
            <a:r>
              <a:rPr lang="hu-HU" dirty="0" smtClean="0"/>
              <a:t>üldözés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093264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60281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Kijevi Rusz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b="1" dirty="0" err="1" smtClean="0"/>
              <a:t>Rurik</a:t>
            </a:r>
            <a:r>
              <a:rPr lang="hu-HU" b="1" dirty="0" smtClean="0"/>
              <a:t> </a:t>
            </a:r>
            <a:r>
              <a:rPr lang="hu-HU" dirty="0"/>
              <a:t>(uralkodott kb. </a:t>
            </a:r>
            <a:r>
              <a:rPr lang="hu-HU" dirty="0" smtClean="0"/>
              <a:t>830-879) →</a:t>
            </a:r>
            <a:r>
              <a:rPr lang="hu-HU" dirty="0"/>
              <a:t> </a:t>
            </a:r>
            <a:r>
              <a:rPr lang="hu-HU" dirty="0" smtClean="0"/>
              <a:t>dinasztia</a:t>
            </a:r>
          </a:p>
          <a:p>
            <a:r>
              <a:rPr lang="hu-HU" dirty="0" smtClean="0"/>
              <a:t>882 </a:t>
            </a:r>
            <a:r>
              <a:rPr lang="hu-HU" dirty="0" err="1" smtClean="0"/>
              <a:t>Oleg</a:t>
            </a:r>
            <a:r>
              <a:rPr lang="hu-HU" dirty="0" smtClean="0"/>
              <a:t> fejedelem elfoglalta Kijevet</a:t>
            </a:r>
          </a:p>
          <a:p>
            <a:r>
              <a:rPr lang="hu-HU" dirty="0" smtClean="0"/>
              <a:t>Fejedelmek: zsákmányszerzés, adóztatás, de nem a saját népüket!!!!</a:t>
            </a:r>
          </a:p>
          <a:p>
            <a:r>
              <a:rPr lang="hu-HU" b="1" u="sng" dirty="0" smtClean="0"/>
              <a:t>Vlagyimir</a:t>
            </a:r>
            <a:r>
              <a:rPr lang="hu-HU" b="1" u="sng" dirty="0"/>
              <a:t> </a:t>
            </a:r>
            <a:r>
              <a:rPr lang="hu-HU" dirty="0"/>
              <a:t>uralkodásától </a:t>
            </a:r>
            <a:r>
              <a:rPr lang="hu-HU" dirty="0" smtClean="0"/>
              <a:t>(978-1015) </a:t>
            </a:r>
            <a:r>
              <a:rPr lang="hu-HU" dirty="0"/>
              <a:t>a tatárok megjelenéséig </a:t>
            </a:r>
            <a:r>
              <a:rPr lang="hu-HU" dirty="0" smtClean="0"/>
              <a:t>(1237-1240) tartó időszak</a:t>
            </a:r>
            <a:r>
              <a:rPr lang="hu-HU" dirty="0"/>
              <a:t> 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- intézmények kialakulása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- írásbeliség megteremtése</a:t>
            </a:r>
          </a:p>
          <a:p>
            <a:pPr marL="0" indent="0">
              <a:buNone/>
            </a:pPr>
            <a:r>
              <a:rPr lang="hu-HU" dirty="0" smtClean="0"/>
              <a:t> - kultuszok egységesítése</a:t>
            </a:r>
          </a:p>
          <a:p>
            <a:pPr marL="0" indent="0">
              <a:buNone/>
            </a:pPr>
            <a:r>
              <a:rPr lang="hu-HU" dirty="0" smtClean="0"/>
              <a:t> - felvette a kereszténységet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404895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Trónutódlás: </a:t>
            </a:r>
            <a:r>
              <a:rPr lang="hu-HU" dirty="0" err="1" smtClean="0"/>
              <a:t>szeniorátus</a:t>
            </a:r>
            <a:r>
              <a:rPr lang="hu-HU" dirty="0" smtClean="0"/>
              <a:t> elve (nemzetség legidősebb tagja)</a:t>
            </a:r>
          </a:p>
          <a:p>
            <a:r>
              <a:rPr lang="hu-HU" dirty="0" smtClean="0"/>
              <a:t>Többnejűség</a:t>
            </a:r>
          </a:p>
          <a:p>
            <a:r>
              <a:rPr lang="hu-HU" dirty="0" smtClean="0"/>
              <a:t>Valós sorrend: erőviszonyok</a:t>
            </a:r>
          </a:p>
          <a:p>
            <a:r>
              <a:rPr lang="hu-HU" dirty="0" smtClean="0"/>
              <a:t>Bölcs </a:t>
            </a:r>
            <a:r>
              <a:rPr lang="hu-HU" dirty="0" err="1" smtClean="0"/>
              <a:t>Jaroszláv</a:t>
            </a:r>
            <a:r>
              <a:rPr lang="hu-HU" dirty="0" smtClean="0"/>
              <a:t> (1019 – 1054) már fiai között megosztja a hatalmat</a:t>
            </a:r>
          </a:p>
          <a:p>
            <a:r>
              <a:rPr lang="hu-HU" b="1" dirty="0" err="1" smtClean="0"/>
              <a:t>Voloszty</a:t>
            </a:r>
            <a:r>
              <a:rPr lang="hu-HU" dirty="0" smtClean="0"/>
              <a:t> = ahol adót tud szedni valaki</a:t>
            </a:r>
          </a:p>
          <a:p>
            <a:r>
              <a:rPr lang="hu-HU" dirty="0" smtClean="0"/>
              <a:t>1097-től </a:t>
            </a:r>
            <a:r>
              <a:rPr lang="hu-HU" dirty="0" err="1" smtClean="0"/>
              <a:t>voloszty</a:t>
            </a:r>
            <a:r>
              <a:rPr lang="hu-HU" dirty="0" smtClean="0"/>
              <a:t> örökölhető lesz</a:t>
            </a:r>
          </a:p>
          <a:p>
            <a:r>
              <a:rPr lang="hu-HU" dirty="0" err="1" smtClean="0"/>
              <a:t>Otcsina</a:t>
            </a:r>
            <a:r>
              <a:rPr lang="hu-HU" dirty="0" smtClean="0"/>
              <a:t> =apai birtok</a:t>
            </a:r>
          </a:p>
          <a:p>
            <a:r>
              <a:rPr lang="hu-HU" dirty="0" err="1" smtClean="0"/>
              <a:t>Votcsina</a:t>
            </a:r>
            <a:r>
              <a:rPr lang="hu-HU" dirty="0" smtClean="0"/>
              <a:t> = örökbirtok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644762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Földrajzi adottságok: gazdaságot meghatározza</a:t>
            </a:r>
          </a:p>
          <a:p>
            <a:r>
              <a:rPr lang="hu-HU" dirty="0" smtClean="0"/>
              <a:t>11./12. sz. nincs igazolható nyoma a 2-3 </a:t>
            </a:r>
            <a:r>
              <a:rPr lang="hu-HU" dirty="0" err="1" smtClean="0"/>
              <a:t>nyomásos</a:t>
            </a:r>
            <a:r>
              <a:rPr lang="hu-HU" dirty="0" smtClean="0"/>
              <a:t> gazdálkodásnak</a:t>
            </a:r>
          </a:p>
          <a:p>
            <a:r>
              <a:rPr lang="hu-HU" dirty="0" smtClean="0"/>
              <a:t>Elvetett mag 2x-ese terem még a 14./15. </a:t>
            </a:r>
            <a:r>
              <a:rPr lang="hu-HU" dirty="0" err="1" smtClean="0"/>
              <a:t>sz-ban</a:t>
            </a:r>
            <a:r>
              <a:rPr lang="hu-HU" dirty="0" smtClean="0"/>
              <a:t> is</a:t>
            </a:r>
            <a:endParaRPr lang="hu-HU" dirty="0"/>
          </a:p>
          <a:p>
            <a:r>
              <a:rPr lang="hu-HU" dirty="0" smtClean="0"/>
              <a:t>Önellátás</a:t>
            </a:r>
          </a:p>
          <a:p>
            <a:r>
              <a:rPr lang="hu-HU" dirty="0" smtClean="0"/>
              <a:t>Kereskedelem elsősorban a varégok kezében</a:t>
            </a:r>
          </a:p>
          <a:p>
            <a:r>
              <a:rPr lang="hu-HU" dirty="0" smtClean="0"/>
              <a:t>Adófizetés: közösen fizették területenként, és akkor, ha Kijevtől függnek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133381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Települések + nomádok</a:t>
            </a:r>
          </a:p>
          <a:p>
            <a:r>
              <a:rPr lang="hu-HU" dirty="0" smtClean="0"/>
              <a:t>„város” – védelmi szerep, de nincsenek testületi jogok, privilégiumok</a:t>
            </a:r>
          </a:p>
          <a:p>
            <a:r>
              <a:rPr lang="hu-HU" dirty="0" smtClean="0"/>
              <a:t>Társadalom: fejedelmek, kíséret, törzsi társadalom</a:t>
            </a:r>
          </a:p>
          <a:p>
            <a:r>
              <a:rPr lang="hu-HU" dirty="0" smtClean="0"/>
              <a:t>Nagyfejedelem: hadat vezet, dönt háború-béke kérdésében, vallási kérdésekben véleményt nyilvánít, igazságszolgáltatás letéteményese</a:t>
            </a:r>
          </a:p>
          <a:p>
            <a:r>
              <a:rPr lang="hu-HU" dirty="0" smtClean="0"/>
              <a:t>Nagyfejedelem: trónra ültetés, nincs spirituális megerősítés</a:t>
            </a:r>
          </a:p>
          <a:p>
            <a:r>
              <a:rPr lang="hu-HU" dirty="0" smtClean="0"/>
              <a:t>Kíséret – hierarchia, tanácskozások</a:t>
            </a:r>
          </a:p>
          <a:p>
            <a:r>
              <a:rPr lang="hu-HU" dirty="0" smtClean="0"/>
              <a:t>Fejedelem és kíséret – nem tartózkodnak állandó helyen,</a:t>
            </a:r>
          </a:p>
          <a:p>
            <a:r>
              <a:rPr lang="hu-HU" dirty="0" err="1" smtClean="0"/>
              <a:t>Voloszty</a:t>
            </a:r>
            <a:r>
              <a:rPr lang="hu-HU" dirty="0" smtClean="0"/>
              <a:t> igazgatása a megbízott irányítása alatt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741267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Közszabadok –városokban testületek (</a:t>
            </a:r>
            <a:r>
              <a:rPr lang="hu-HU" dirty="0" err="1" smtClean="0"/>
              <a:t>vecse</a:t>
            </a:r>
            <a:r>
              <a:rPr lang="hu-HU" dirty="0" smtClean="0"/>
              <a:t>) véleményt alkotnak a politikai életben /11. – 13. sz./</a:t>
            </a:r>
          </a:p>
          <a:p>
            <a:r>
              <a:rPr lang="hu-HU" dirty="0" smtClean="0"/>
              <a:t>Szolga (</a:t>
            </a:r>
            <a:r>
              <a:rPr lang="hu-HU" dirty="0" err="1" smtClean="0"/>
              <a:t>holop</a:t>
            </a:r>
            <a:r>
              <a:rPr lang="hu-HU" dirty="0" smtClean="0"/>
              <a:t>) – általuk okozott kárért uruk felel, nincs vérdíja, csak „ára”, nem tanúskodhatott bíróság előtt, keresik, ha megszökött,</a:t>
            </a:r>
          </a:p>
          <a:p>
            <a:r>
              <a:rPr lang="hu-HU" dirty="0" smtClean="0"/>
              <a:t>Szolgai állapot létrejötte: adás-vétel, ha valaki rabnőt vett feleségül, ha valaki szolgálatba szegődik szerződés nélkül  </a:t>
            </a:r>
          </a:p>
          <a:p>
            <a:r>
              <a:rPr lang="hu-HU" dirty="0" smtClean="0"/>
              <a:t>Egyházszervezet konstantinápolyi pátriárka joghatósága alatt (konfliktus)</a:t>
            </a:r>
          </a:p>
          <a:p>
            <a:endParaRPr lang="hu-HU" dirty="0" smtClean="0"/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225075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Jogforrások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Kereskedelmi megállapodások</a:t>
            </a:r>
          </a:p>
          <a:p>
            <a:r>
              <a:rPr lang="hu-HU" dirty="0" smtClean="0"/>
              <a:t>Szokásjog </a:t>
            </a:r>
          </a:p>
          <a:p>
            <a:r>
              <a:rPr lang="hu-HU" dirty="0" err="1" smtClean="0"/>
              <a:t>Russzkaja</a:t>
            </a:r>
            <a:r>
              <a:rPr lang="hu-HU" dirty="0" smtClean="0"/>
              <a:t> Pravda 12./13. sz.</a:t>
            </a:r>
          </a:p>
          <a:p>
            <a:r>
              <a:rPr lang="hu-HU" dirty="0" smtClean="0"/>
              <a:t>Bizánci törvénykönyvek (</a:t>
            </a:r>
            <a:r>
              <a:rPr lang="hu-HU" dirty="0" err="1" smtClean="0"/>
              <a:t>Nomokanon</a:t>
            </a:r>
            <a:r>
              <a:rPr lang="hu-HU" dirty="0" smtClean="0"/>
              <a:t> 883)</a:t>
            </a:r>
          </a:p>
          <a:p>
            <a:r>
              <a:rPr lang="hu-HU" dirty="0" err="1" smtClean="0"/>
              <a:t>Usztav</a:t>
            </a:r>
            <a:r>
              <a:rPr lang="hu-HU" dirty="0" smtClean="0"/>
              <a:t> – adományok az egyháznak pl. püspökség alapítására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- egyházi bíróság hatásköre pl. házasság</a:t>
            </a:r>
          </a:p>
          <a:p>
            <a:r>
              <a:rPr lang="hu-HU" dirty="0" smtClean="0"/>
              <a:t>Nyírfakéregre írt levelek (magánszemélyek)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808853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667</TotalTime>
  <Words>1789</Words>
  <Application>Microsoft Office PowerPoint</Application>
  <PresentationFormat>Szélesvásznú</PresentationFormat>
  <Paragraphs>207</Paragraphs>
  <Slides>35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35</vt:i4>
      </vt:variant>
    </vt:vector>
  </HeadingPairs>
  <TitlesOfParts>
    <vt:vector size="39" baseType="lpstr">
      <vt:lpstr>Arial</vt:lpstr>
      <vt:lpstr>Century Gothic</vt:lpstr>
      <vt:lpstr>Wingdings 3</vt:lpstr>
      <vt:lpstr>Szálak</vt:lpstr>
      <vt:lpstr>Oroszország</vt:lpstr>
      <vt:lpstr>Kezdetek</vt:lpstr>
      <vt:lpstr>Kijevi Rusz 1054-1132 között</vt:lpstr>
      <vt:lpstr>Kijevi Rusz</vt:lpstr>
      <vt:lpstr>PowerPoint-bemutató</vt:lpstr>
      <vt:lpstr>PowerPoint-bemutató</vt:lpstr>
      <vt:lpstr>PowerPoint-bemutató</vt:lpstr>
      <vt:lpstr>PowerPoint-bemutató</vt:lpstr>
      <vt:lpstr>Jogforrások</vt:lpstr>
      <vt:lpstr>A „Moszkvai Oroszország”</vt:lpstr>
      <vt:lpstr>PowerPoint-bemutató</vt:lpstr>
      <vt:lpstr>PowerPoint-bemutató</vt:lpstr>
      <vt:lpstr>I. Péter</vt:lpstr>
      <vt:lpstr>Az Orosz Birodalom 1700-ban</vt:lpstr>
      <vt:lpstr>I. Péter (uralk. 1682-1721) reformjai</vt:lpstr>
      <vt:lpstr>PowerPoint-bemutató</vt:lpstr>
      <vt:lpstr>II. (Nagy) Katalin        (uralk. 1762. július 9. – 1796. november 17.)</vt:lpstr>
      <vt:lpstr>Katalin reformjai</vt:lpstr>
      <vt:lpstr>PowerPoint-bemutató</vt:lpstr>
      <vt:lpstr>PowerPoint-bemutató</vt:lpstr>
      <vt:lpstr>I. Sándor (uralk. 1801- 1825) </vt:lpstr>
      <vt:lpstr>19. század</vt:lpstr>
      <vt:lpstr>PowerPoint-bemutató</vt:lpstr>
      <vt:lpstr>II. Sándor cár 1818-1855-1881</vt:lpstr>
      <vt:lpstr>1861. jobbágyfelszabadítás</vt:lpstr>
      <vt:lpstr>PowerPoint-bemutató</vt:lpstr>
      <vt:lpstr>Reformok 1863-1874 között Közigazgatási reform (1864)</vt:lpstr>
      <vt:lpstr>1870. Városi önkormányzati reform</vt:lpstr>
      <vt:lpstr>1864. bírósági reform</vt:lpstr>
      <vt:lpstr>1874. hadsereg reformja</vt:lpstr>
      <vt:lpstr>A reformok megtorpanása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Oroszország</dc:title>
  <dc:creator>PPKE</dc:creator>
  <cp:lastModifiedBy>Körmendy Renáta</cp:lastModifiedBy>
  <cp:revision>55</cp:revision>
  <dcterms:created xsi:type="dcterms:W3CDTF">2020-10-02T07:19:05Z</dcterms:created>
  <dcterms:modified xsi:type="dcterms:W3CDTF">2021-10-15T06:41:36Z</dcterms:modified>
</cp:coreProperties>
</file>