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521" r:id="rId2"/>
    <p:sldId id="601" r:id="rId3"/>
    <p:sldId id="556" r:id="rId4"/>
    <p:sldId id="590" r:id="rId5"/>
    <p:sldId id="591" r:id="rId6"/>
    <p:sldId id="593" r:id="rId7"/>
    <p:sldId id="594" r:id="rId8"/>
    <p:sldId id="599" r:id="rId9"/>
    <p:sldId id="596" r:id="rId10"/>
    <p:sldId id="597" r:id="rId11"/>
    <p:sldId id="598" r:id="rId12"/>
    <p:sldId id="604" r:id="rId13"/>
    <p:sldId id="605" r:id="rId14"/>
    <p:sldId id="600" r:id="rId15"/>
    <p:sldId id="602" r:id="rId16"/>
    <p:sldId id="595" r:id="rId17"/>
    <p:sldId id="522" r:id="rId18"/>
  </p:sldIdLst>
  <p:sldSz cx="9144000" cy="6858000" type="screen4x3"/>
  <p:notesSz cx="6858000" cy="9144000"/>
  <p:defaultTextStyle>
    <a:defPPr>
      <a:defRPr lang="hu-HU"/>
    </a:defPPr>
    <a:lvl1pPr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CCFF"/>
    <a:srgbClr val="FFFF99"/>
    <a:srgbClr val="FFFF00"/>
    <a:srgbClr val="FF5050"/>
    <a:srgbClr val="99FF66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94622" autoAdjust="0"/>
  </p:normalViewPr>
  <p:slideViewPr>
    <p:cSldViewPr>
      <p:cViewPr varScale="1">
        <p:scale>
          <a:sx n="87" d="100"/>
          <a:sy n="87" d="100"/>
        </p:scale>
        <p:origin x="93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AE2C5E71-148B-E7D2-AEEA-A8333DBCB4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67AD3DE5-4E02-F7BF-4BF2-625BDA074FF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2F6CB261-C498-0972-FB69-B82FAE18E81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3" name="Rectangle 5">
            <a:extLst>
              <a:ext uri="{FF2B5EF4-FFF2-40B4-BE49-F238E27FC236}">
                <a16:creationId xmlns:a16="http://schemas.microsoft.com/office/drawing/2014/main" id="{A63EC0E0-F4C7-D6A4-A896-E4ADAC7FAE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247814" name="Rectangle 6">
            <a:extLst>
              <a:ext uri="{FF2B5EF4-FFF2-40B4-BE49-F238E27FC236}">
                <a16:creationId xmlns:a16="http://schemas.microsoft.com/office/drawing/2014/main" id="{1CD89E71-4AAC-DE8B-BFB4-299469F91ED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5" name="Rectangle 7">
            <a:extLst>
              <a:ext uri="{FF2B5EF4-FFF2-40B4-BE49-F238E27FC236}">
                <a16:creationId xmlns:a16="http://schemas.microsoft.com/office/drawing/2014/main" id="{9428CEA9-7F99-F56E-8235-0AFA845998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DDACFEAC-A32C-45C1-B7E5-FD11646F3E05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>
            <a:extLst>
              <a:ext uri="{FF2B5EF4-FFF2-40B4-BE49-F238E27FC236}">
                <a16:creationId xmlns:a16="http://schemas.microsoft.com/office/drawing/2014/main" id="{2513D966-00A7-1D73-AF7E-F0FC7BE90B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>
            <a:extLst>
              <a:ext uri="{FF2B5EF4-FFF2-40B4-BE49-F238E27FC236}">
                <a16:creationId xmlns:a16="http://schemas.microsoft.com/office/drawing/2014/main" id="{C35D5CE4-B85B-2DEF-A971-ECFBB6C6E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1508" name="Dia számának helye 3">
            <a:extLst>
              <a:ext uri="{FF2B5EF4-FFF2-40B4-BE49-F238E27FC236}">
                <a16:creationId xmlns:a16="http://schemas.microsoft.com/office/drawing/2014/main" id="{59B0B976-F5E4-E0C7-33DD-7AE86952AF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67AFEAA-3969-43AA-89F9-14D47120D77B}" type="slidenum">
              <a:rPr lang="hu-HU" altLang="hu-HU"/>
              <a:pPr algn="r" eaLnBrk="1" hangingPunct="1">
                <a:spcBef>
                  <a:spcPct val="0"/>
                </a:spcBef>
              </a:pPr>
              <a:t>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A882E4A1-F303-D7A2-BE71-D3913A0A0A4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67C4B51-D174-4FB5-9EFC-100EDD668445}" type="slidenum">
              <a:rPr lang="hu-HU" altLang="hu-HU" b="0"/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hu-HU" altLang="hu-HU" b="0"/>
          </a:p>
        </p:txBody>
      </p:sp>
      <p:sp>
        <p:nvSpPr>
          <p:cNvPr id="22531" name="Diakép helye 1">
            <a:extLst>
              <a:ext uri="{FF2B5EF4-FFF2-40B4-BE49-F238E27FC236}">
                <a16:creationId xmlns:a16="http://schemas.microsoft.com/office/drawing/2014/main" id="{BD787F2E-CFBF-E3E8-E7C5-6F0DB33011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2" name="Jegyzetek helye 2">
            <a:extLst>
              <a:ext uri="{FF2B5EF4-FFF2-40B4-BE49-F238E27FC236}">
                <a16:creationId xmlns:a16="http://schemas.microsoft.com/office/drawing/2014/main" id="{18A53EA5-1B22-CEC4-1371-135392619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2533" name="Dia számának helye 3">
            <a:extLst>
              <a:ext uri="{FF2B5EF4-FFF2-40B4-BE49-F238E27FC236}">
                <a16:creationId xmlns:a16="http://schemas.microsoft.com/office/drawing/2014/main" id="{48B44BF5-E64B-3F1B-CBD3-D0AF6DAA9A8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9DAEF58-FB32-4E0B-9589-CA10A002FB6C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</a:pPr>
              <a:t>17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3F3616-11BE-31A0-B0E4-A1C42FE643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DC06A6-49C3-65EF-6537-C7347BD3C9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30097B-2350-6962-5B37-BF71A83B3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95D36-BAE0-4BFE-A0C9-E5330ED2106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8554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58B0F3-9EC0-3CC6-C1FB-2721E648FE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C4A6E8-C1EB-E3ED-8CDE-6C3FC78D27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BC7672-6CAA-5F5D-F2E6-004C38663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D0CFD-0C57-4360-9A29-DE6D7AF0E07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7314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1AEE9B-BD1A-2A52-9977-E25384DB7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5D5E00-ADB9-E93D-31A9-247E7FC328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4FAC1-F227-AB51-992C-48400DF33B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589E5-B907-4E05-9C68-3BAE1A19C3D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405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6C92EF-C5DE-2F51-9DDD-176D13CC9F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09489C-BDB8-4CA1-6DE0-37D592C40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70A254-4F24-AF07-58F9-4765EF24F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D92E-7819-49A2-A634-C79B0D70D54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4490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0619D3-9FCD-6799-82C4-0291874E44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57E9DE-E921-DD1C-9997-7BF762C6FC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C813C8-1671-58E1-18A2-00E2AA9070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1B487-D706-4A83-8039-FB52D740367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3665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C390DA-9212-4641-9BD7-1CB58E0CF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0544B3-D8B4-B8F8-145E-90AF58BBD3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5059EC-B55A-5B17-13E4-D12ABB4D3F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0A8A01-4339-447E-A4D6-A702E37E2FD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4667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DAC583-71AA-39F5-04D8-21B5EDDC39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7D065AC-A030-D7A7-EE4D-A8DCD5598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09DE913-CC3C-0509-47D0-FE7838F43A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B1295-22B1-43F3-B1A7-68C36CAD2B3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3915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1CC68FE-1DF9-3833-5BD0-5199C16D95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332135E-EB3B-DCB7-7362-67CB1F65D5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7743A72-8A49-7DC2-A1A4-CB0538F2A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621504-1ADC-47E1-9084-3D570F01157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2481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30DD398-B159-195E-8C56-F3B60C61B1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6FC5062-1649-433D-D13B-9CA800CEF1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89D3755-8F6F-DCC5-C3ED-57C7923E24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CC7BA0-4153-4842-8F4C-975852FFF19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2563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959CBF-CAD4-82C9-5140-EF9EA20A2C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B7CDC5-9969-FD30-CDA5-28DCB88191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E554C0-B113-2EA5-13F2-94DE64015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78894-7F6B-4660-97F7-E82EAFA7275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98539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53E38-E925-86A0-3FEE-513593950A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590899-993F-0CA7-2A9E-3CC05D7F6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B4730C-2760-7734-9491-7881A0CB74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5B5F80-1524-4BDD-9A92-4F00CEAF03F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2450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A191A6-9D56-F39B-47AE-EEE9A99A2C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0F974AD-11C2-CD88-3589-911776C94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62FA5C-097B-4B1F-3CBB-5739521567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616EDEB-ABFD-831F-5CD8-25DEEC569D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AB0C614-B3B5-8C0E-42C3-54D3DE928C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64B4ABBC-6B55-4613-9E33-2F75070479E8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5533E56-E7A6-69A2-2F84-B028B9CFEC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447675"/>
            <a:ext cx="9144000" cy="2620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Társadalombiztosítási 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és szociális jog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Bevezetés</a:t>
            </a:r>
            <a:endParaRPr lang="hu-HU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2667F6B1-563D-1C29-C3EF-2F77E2E13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Előadó: 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kartyas.gabor@jak.ppke.hu</a:t>
            </a:r>
            <a:br>
              <a:rPr lang="hu-HU" altLang="hu-HU" sz="2800" b="0" i="1">
                <a:latin typeface="Verdana" panose="020B0604030504040204" pitchFamily="34" charset="0"/>
              </a:rPr>
            </a:br>
            <a:endParaRPr lang="hu-HU" altLang="hu-HU" sz="2800" b="0" i="1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B9240DF-2725-2C1F-7F36-D97F40EB37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Alaptörvény XIX. cikk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E790DE3-65A2-B89A-E91E-E82AFF26D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(1) Magyarország arra törekszik, hogy minden állampolgárának </a:t>
            </a:r>
            <a:r>
              <a:rPr lang="hu-HU" altLang="hu-HU" sz="2800"/>
              <a:t>szociális biztonságot </a:t>
            </a:r>
            <a:r>
              <a:rPr lang="hu-HU" altLang="hu-HU" sz="2800" b="0"/>
              <a:t>nyújtson. Anyaság, betegség, rokkantság, fogyatékosság, özvegység, árvaság és önhibáján kívül bekövetkezett munkanélküliség esetén minden magyar állampolgár törvényben meghatározott támogatásra jogosult.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(2) Magyarország a szociális biztonságot az (1) bekezdés szerinti és más rászorulók esetében a szociális intézmények és intézkedések rendszerével valósítja meg.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	</a:t>
            </a:r>
            <a:r>
              <a:rPr lang="hu-HU" altLang="hu-HU" sz="2800" b="0" i="1"/>
              <a:t>- és a TB?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A972213-7D65-F475-0809-424DEB6754E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Alaptörvény XIX. cikk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9584F3C-1DD2-B139-186A-378901777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(3) Törvény a szociális intézkedések jellegét és mértékét a szociális intézkedést igénybe vevő személynek a </a:t>
            </a:r>
            <a:r>
              <a:rPr lang="hu-HU" altLang="hu-HU" sz="2800"/>
              <a:t>közösség számára hasznos tevékenységéhez igazodóan </a:t>
            </a:r>
            <a:r>
              <a:rPr lang="hu-HU" altLang="hu-HU" sz="2800" b="0"/>
              <a:t>is megállapíthatja.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(4) Magyarország az időskori megélhetés biztosítását a </a:t>
            </a:r>
            <a:r>
              <a:rPr lang="hu-HU" altLang="hu-HU" sz="2800"/>
              <a:t>társadalmi szolidaritáson alapuló egységes állami nyugdíjrendszer</a:t>
            </a:r>
            <a:r>
              <a:rPr lang="hu-HU" altLang="hu-HU" sz="2800" b="0"/>
              <a:t> fenntartásával és önkéntesen létrehozott társadalmi intézmények működésének lehetővé tételével segíti elő. Törvény az állami nyugdíjra való jogosultság feltételeit a nők fokozott védelmének követelményére tekintettel is megállapíthatja.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6692B1E-4185-8C2D-40CA-7121E6B88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2863"/>
            <a:ext cx="82296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hu-HU" sz="3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Alaptörvény XXII. cikk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FAD457F-1152-7D2D-2D7B-9F1E5F199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(1) Az állam jogi védelemben részesíti az otthont. Magyarország </a:t>
            </a:r>
            <a:r>
              <a:rPr lang="hu-HU" altLang="hu-HU" sz="2800" b="0" u="sng"/>
              <a:t>törekszik</a:t>
            </a:r>
            <a:r>
              <a:rPr lang="hu-HU" altLang="hu-HU" sz="2800" b="0"/>
              <a:t> arra, hogy az emberhez méltó lakhatás feltételeit és a közszolgáltatásokhoz való hozzáférést mindenki számára biztosítsa.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(2) Az emberhez méltó lakhatás feltételeinek a megteremtését, továbbá a közterület közcélú használatának védelmét az állam és a helyi önkormányzatok </a:t>
            </a:r>
            <a:r>
              <a:rPr lang="hu-HU" altLang="hu-HU" sz="2800" b="0" u="sng"/>
              <a:t>azzal is segítik, hogy törekszenek </a:t>
            </a:r>
            <a:r>
              <a:rPr lang="hu-HU" altLang="hu-HU" sz="2800" b="0"/>
              <a:t>valamennyi hajlék nélkül élő személy számára szállást biztosítani.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(3) </a:t>
            </a:r>
            <a:r>
              <a:rPr lang="hu-HU" altLang="hu-HU" sz="2800" b="0" u="sng"/>
              <a:t>Tilos az életvitelszerű közterületen tartózkodás</a:t>
            </a:r>
            <a:r>
              <a:rPr lang="hu-HU" altLang="hu-HU" sz="2800" b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DA7F9F9-C41A-670E-A089-C0D2A389A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2863"/>
            <a:ext cx="82296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hu-HU" sz="3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Alaptörvény L) cikk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BE45B86-C6FB-5A8B-5BF3-4C74E16C3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(1) Magyarország védi a </a:t>
            </a:r>
            <a:r>
              <a:rPr lang="hu-HU" altLang="hu-HU" sz="2800" b="0" u="sng" dirty="0"/>
              <a:t>házasság</a:t>
            </a:r>
            <a:r>
              <a:rPr lang="hu-HU" altLang="hu-HU" sz="2800" b="0" dirty="0"/>
              <a:t> intézményét mint egy férfi és egy nő között, önkéntes elhatározás alapján létrejött életközösséget, valamint a </a:t>
            </a:r>
            <a:r>
              <a:rPr lang="hu-HU" altLang="hu-HU" sz="2800" b="0" u="sng" dirty="0"/>
              <a:t>családot</a:t>
            </a:r>
            <a:r>
              <a:rPr lang="hu-HU" altLang="hu-HU" sz="2800" b="0" dirty="0"/>
              <a:t> mint a nemzet fennmaradásának alapját. A családi kapcsolat alapja a házasság, illetve a szülő-gyermek viszony. Az ember férfi vagy nő. Az anya nő, az apa férfi.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(2) Magyarország támogatja a </a:t>
            </a:r>
            <a:r>
              <a:rPr lang="hu-HU" altLang="hu-HU" sz="2800" b="0" u="sng" dirty="0"/>
              <a:t>gyermekvállalást</a:t>
            </a:r>
            <a:r>
              <a:rPr lang="hu-HU" altLang="hu-HU" sz="2800" b="0" dirty="0"/>
              <a:t>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(3) A családok védelmét sarkalatos törvény szabályozza.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37561D7-50AD-7588-DD19-6FB53403E1E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3"/>
            <a:ext cx="91440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Alkotmánybíróság gyakorlatából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D12FC7C-7FD9-CA43-ED92-E620A5951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32/1998: szociális ellátások célja az emberi méltóság biztosítása (magasabb, mint a létminimum)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7/2000: nincs alanyi jog rendszeres jövedelemre, ellátás mértéke csökkenhet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43/2000: részjogok nem vezethetőek le (pl. lakhatáshoz való jog)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56/2001: nem alanyi jog a rászorulókról való gondoskodás, hanem állami feladat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0A95D4A-ECC3-1616-5986-F8B83DF3525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3"/>
            <a:ext cx="91440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Alkotmánybíróság gyakorlatából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076B236-A40A-60D9-776F-8E64EB366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23/2013: az egyes ellátások a változó gazdasági környezetben átalakíthatóak, megszüntethetőek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14/2014: a jogalkotói beavatkozás alaptörvényi korlátai: pl. diszkrimináció tilalma, tulajdon védelme, a változtatás mértéke is önmagában jelentős lehet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21/2018: az egészségi állapot javulásához (Mmtv.) „az ellátásra jogosultak élethelyzetét érdemben meghatározó tényleges fizikai állapota” javulása is szükséges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b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C19DE53-B1FF-42AF-41E8-9054D464E20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Alapdilemmák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E6CD8F-FE34-47FC-BFAA-96A12DF2D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557338"/>
            <a:ext cx="88566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3200" dirty="0"/>
              <a:t>Önsegély – Szolidaritás</a:t>
            </a:r>
          </a:p>
          <a:p>
            <a:pPr marL="0" lvl="1"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endParaRPr lang="hu-HU" altLang="hu-HU" sz="3200" dirty="0"/>
          </a:p>
          <a:p>
            <a:pPr marL="0" lvl="1"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3200" dirty="0"/>
              <a:t>Rehabilitáció – Kompenzáció</a:t>
            </a:r>
          </a:p>
          <a:p>
            <a:pPr marL="0" lvl="1"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endParaRPr lang="hu-HU" altLang="hu-HU" sz="3200" dirty="0"/>
          </a:p>
          <a:p>
            <a:pPr marL="0" lvl="1"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3200" dirty="0"/>
              <a:t>Munkához való jog – Minimális ellátáshoz való jog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302D1398-0E92-BB6C-762C-93F4A8FDBD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Köszönöm a figyelmet!</a:t>
            </a:r>
            <a:endParaRPr lang="hu-HU" sz="3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46C39F6-A868-6BCC-D274-18CE1A9AADF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Követelmények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0D035AC-0712-2E67-8C54-83CB51546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8050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4572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indent="-4572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dirty="0"/>
              <a:t>Tananyag: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Az előadáson elhangzottak, az ott megjelölt jogszabályhelyek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Jegyzet: letölthető a tanszéki honlapról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dirty="0"/>
              <a:t>Írásbeli vizsga: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Két jogeset megoldása, bármilyen írásos segédanyag használható (de elég a Jegyzet)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AA697B6-7691-42EB-E0C7-032C841DCC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Szociális jog tágabb értelemben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94E0097-865B-8134-3F3B-B8866DFB7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Állami újraelosztási rendszer része </a:t>
            </a:r>
          </a:p>
          <a:p>
            <a:pPr marL="3429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Egyes egyének által megtermelt javakból elvonás </a:t>
            </a:r>
          </a:p>
          <a:p>
            <a:pPr marL="8001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Kitől, mennyit?</a:t>
            </a:r>
          </a:p>
          <a:p>
            <a:pPr marL="3429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Ebből támogatás egyéni igényeknek, amely</a:t>
            </a:r>
          </a:p>
          <a:p>
            <a:pPr marL="8001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piaci úton nem kielégíthető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(reprodukciós zavar – nincs jövedelem, nem elérhető a szükséges jószág, eltartottak többségben)</a:t>
            </a:r>
          </a:p>
          <a:p>
            <a:pPr marL="8001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társadalmilag elismert igény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(nem önhibából, „rászorultság”)</a:t>
            </a:r>
          </a:p>
          <a:p>
            <a:pPr marL="8001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Nem tartozik ide: közösségi igények (pl. közmű)</a:t>
            </a:r>
          </a:p>
          <a:p>
            <a:pPr marL="8001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618D441-8961-453B-6864-8EB956E5E36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Szociális jog tágabb értelemben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94F9E01-89DD-35E2-1B10-D67E03A9A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Újraelosztás az állam által jogilag szabályozott rendszerben és eszközökkel (közhatalommal)</a:t>
            </a:r>
          </a:p>
          <a:p>
            <a:pPr marL="8001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Nem állami eszközök is: egyéni jótékonykodás, család, non-profit szféra, egyházak, szakszervezetek, munkáltatói juttatások, lakóközösségek</a:t>
            </a:r>
          </a:p>
          <a:p>
            <a:pPr marL="3429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Közjog és magánjog között:</a:t>
            </a:r>
          </a:p>
          <a:p>
            <a:pPr marL="8001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Állam a kötelezett, ügyfél a jogosult</a:t>
            </a:r>
          </a:p>
          <a:p>
            <a:pPr marL="8001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De mégis függőségi viszony</a:t>
            </a:r>
          </a:p>
          <a:p>
            <a:pPr marL="8001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Lényege: érdekközösség, szolidaritás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BC7FFC6-86BF-C1FD-AB54-1C4A13E0ED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Két jogterület – két fő ellátás típus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4293C2D-AEC0-E37C-1D22-F5B074272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4105275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dirty="0"/>
              <a:t>TB típusú ellátások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Foglalkoztatáshoz kapcsolódik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Járulékfizetés kell, ellátás biztosítási esemény esetén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Korábbi jövedelmet pótol, azzal arányosan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Magasabb életszínvonalat ad, de csak résztvevőknek, jövedelem arányosan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endParaRPr lang="hu-HU" altLang="hu-HU" sz="2800" b="0" dirty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endParaRPr lang="hu-HU" altLang="hu-HU" sz="2800" dirty="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57380A0-692D-29B8-61F5-FE2F30B36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909638"/>
            <a:ext cx="4248150" cy="568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/>
              <a:t>Szociális (segély) típusú ellátások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Szubszidiárius jellegű, „utolsó védőháló”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Rászorultság alapján jár, költségvetési forrásból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Minimum standardhoz igazodó mértékek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/>
              <a:t>Olcsóbb bevezetés, rugalmas rendszer, de stigmatizáló hatás, „szegénységcsapda”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A8E856A-A36D-1D7F-0D9D-8D9390D6B20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ellátások fő típusai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C55F7-DBE5-EEAE-B198-9592B665C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Általában TB és segély típusú ellátások vegyesen, </a:t>
            </a:r>
            <a:r>
              <a:rPr lang="hu-HU" altLang="hu-HU" sz="2800" b="0" dirty="0"/>
              <a:t>Magyarországon a TB a domináns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További ellátás-típusok</a:t>
            </a:r>
            <a:r>
              <a:rPr lang="hu-HU" altLang="hu-HU" sz="2800" b="0" dirty="0"/>
              <a:t>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dirty="0"/>
              <a:t>Vegyes ellátások</a:t>
            </a:r>
            <a:r>
              <a:rPr lang="hu-HU" altLang="hu-HU" b="0" dirty="0"/>
              <a:t>: biztosítási és segély-jellegű elemek keverednek, pl. álláskeresési ellátások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dirty="0" err="1"/>
              <a:t>Demogrant</a:t>
            </a:r>
            <a:r>
              <a:rPr lang="hu-HU" altLang="hu-HU" dirty="0"/>
              <a:t> ellátások</a:t>
            </a:r>
            <a:r>
              <a:rPr lang="hu-HU" altLang="hu-HU" b="0" dirty="0"/>
              <a:t>: alanyi jogon jár egy bizonyos csoportnak, pl. családtámogatás, rokkantsági járadék, fogyatékossági támogatás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dirty="0"/>
              <a:t>Alapjövedelem</a:t>
            </a:r>
            <a:r>
              <a:rPr lang="hu-HU" altLang="hu-HU" b="0" dirty="0"/>
              <a:t>: alternatív megoldásként, a klasszikus ellátások helyett minimum jövedelem jár alanyi jogon (?)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E8F8E00-432F-6F63-4CCD-A18BA7F92D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Nemzetközi források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2843973-BB0E-8995-BF6C-9D029B507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1052513"/>
            <a:ext cx="8713788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ENSZ Alapokmány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Emberi jogok egyetemes nyilatkozata (deklaráció)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Gazdasági, szociális, kulturális jogok nemzetközi egyezségokmánya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ILO egyezmények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Európa Tanács: </a:t>
            </a:r>
            <a:r>
              <a:rPr lang="hu-HU" altLang="hu-HU" sz="2800" b="0"/>
              <a:t>Európai Szociális Charta (1961), módosítása (1996) és kiegészítő jegyzőkönyvei (Charta-csomag)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EU: </a:t>
            </a:r>
            <a:r>
              <a:rPr lang="hu-HU" altLang="hu-HU" sz="2800" b="0"/>
              <a:t>újraelosztási rendszert nem érinti, csak koordináció (szabad mozgás, átjárhatóság)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EU Alapjogi Charta </a:t>
            </a:r>
            <a:r>
              <a:rPr lang="hu-HU" altLang="hu-HU" sz="2800" b="0"/>
              <a:t>IV. cím: Szolidaritás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9E7FD6E-4F60-6930-3FAF-3D62C82680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3"/>
            <a:ext cx="91440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Szociális jogok alkotmányos alapjai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E9A284B-2248-B4C9-39E7-14D825B99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Emberi léthez szükségesek </a:t>
            </a:r>
            <a:r>
              <a:rPr lang="hu-HU" altLang="hu-HU" sz="2800" b="0"/>
              <a:t>(polgári, politikai jogok mellett)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Államnak nem elég tartózkodnia</a:t>
            </a:r>
            <a:r>
              <a:rPr lang="hu-HU" altLang="hu-HU" sz="2800" b="0"/>
              <a:t>, cselekednie kell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Állami forrást igényelnek </a:t>
            </a:r>
            <a:r>
              <a:rPr lang="hu-HU" altLang="hu-HU" sz="2800" b="0"/>
              <a:t>(Tulajdonhoz való jog korlátjai?)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Nem univerzálisak</a:t>
            </a:r>
            <a:r>
              <a:rPr lang="hu-HU" altLang="hu-HU" sz="2800" b="0"/>
              <a:t>: nem minden emberre, csak rászorulókra vonatkoznak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Nehezen konkretizálhatóak </a:t>
            </a:r>
            <a:r>
              <a:rPr lang="hu-HU" altLang="hu-HU" sz="2800" b="0"/>
              <a:t>(pl. rászoruló, létminimum, tisztességes ellátás)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0706081-31C0-B80F-CB33-24031A46E1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Alaptörvény XII. cikk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5F028B0-776F-E61F-421D-7D20F6ECC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(1) Mindenkinek joga van a </a:t>
            </a:r>
            <a:r>
              <a:rPr lang="hu-HU" altLang="hu-HU" sz="2800" dirty="0"/>
              <a:t>munka és a foglalkozás szabad megválasztásához</a:t>
            </a:r>
            <a:r>
              <a:rPr lang="hu-HU" altLang="hu-HU" sz="2800" b="0" dirty="0"/>
              <a:t>, valamint a vállalkozáshoz. Képességeinek és lehetőségeinek megfelelő munkavégzéssel mindenki </a:t>
            </a:r>
            <a:r>
              <a:rPr lang="hu-HU" altLang="hu-HU" sz="2800" dirty="0"/>
              <a:t>köteles</a:t>
            </a:r>
            <a:r>
              <a:rPr lang="hu-HU" altLang="hu-HU" sz="2800" b="0" dirty="0"/>
              <a:t> hozzájárulni a közösség gyarapodásához.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	</a:t>
            </a:r>
            <a:r>
              <a:rPr lang="hu-HU" altLang="hu-HU" sz="2800" b="0" i="1" dirty="0"/>
              <a:t>- alapjog és kötelezettség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 b="0" dirty="0"/>
              <a:t>(2) Magyarország </a:t>
            </a:r>
            <a:r>
              <a:rPr lang="hu-HU" altLang="hu-HU" sz="2800" dirty="0"/>
              <a:t>törekszik megteremteni </a:t>
            </a:r>
            <a:r>
              <a:rPr lang="hu-HU" altLang="hu-HU" sz="2800" b="0" dirty="0"/>
              <a:t>annak feltételeit, hogy minden munkaképes ember, aki dolgozni akar, dolgozhasson.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i="1" dirty="0"/>
              <a:t>kötelezettség államnak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4920</TotalTime>
  <Words>940</Words>
  <Application>Microsoft Office PowerPoint</Application>
  <PresentationFormat>Diavetítés a képernyőre (4:3 oldalarány)</PresentationFormat>
  <Paragraphs>94</Paragraphs>
  <Slides>17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0" baseType="lpstr">
      <vt:lpstr>Arial</vt:lpstr>
      <vt:lpstr>Verdana</vt:lpstr>
      <vt:lpstr>Alapértelmezett terv</vt:lpstr>
      <vt:lpstr>Társadalombiztosítási  és szociális jog Bevezetés</vt:lpstr>
      <vt:lpstr>Követelmények</vt:lpstr>
      <vt:lpstr>Szociális jog tágabb értelemben</vt:lpstr>
      <vt:lpstr>Szociális jog tágabb értelemben</vt:lpstr>
      <vt:lpstr>Két jogterület – két fő ellátás típus</vt:lpstr>
      <vt:lpstr>Az ellátások fő típusai</vt:lpstr>
      <vt:lpstr>Nemzetközi források</vt:lpstr>
      <vt:lpstr>Szociális jogok alkotmányos alapjai</vt:lpstr>
      <vt:lpstr>Alaptörvény XII. cikk</vt:lpstr>
      <vt:lpstr>Alaptörvény XIX. cikk</vt:lpstr>
      <vt:lpstr>Alaptörvény XIX. cikk</vt:lpstr>
      <vt:lpstr>PowerPoint-bemutató</vt:lpstr>
      <vt:lpstr>PowerPoint-bemutató</vt:lpstr>
      <vt:lpstr>Az Alkotmánybíróság gyakorlatából</vt:lpstr>
      <vt:lpstr>Az Alkotmánybíróság gyakorlatából</vt:lpstr>
      <vt:lpstr>Alapdilemmák</vt:lpstr>
      <vt:lpstr>Köszönöm a figyelmet!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Kártyás Péter</dc:creator>
  <cp:lastModifiedBy>Kártyás Gábor</cp:lastModifiedBy>
  <cp:revision>429</cp:revision>
  <dcterms:created xsi:type="dcterms:W3CDTF">2005-01-28T10:49:15Z</dcterms:created>
  <dcterms:modified xsi:type="dcterms:W3CDTF">2025-09-16T04:08:35Z</dcterms:modified>
</cp:coreProperties>
</file>