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521" r:id="rId2"/>
    <p:sldId id="556" r:id="rId3"/>
    <p:sldId id="590" r:id="rId4"/>
    <p:sldId id="593" r:id="rId5"/>
    <p:sldId id="602" r:id="rId6"/>
    <p:sldId id="601" r:id="rId7"/>
    <p:sldId id="603" r:id="rId8"/>
    <p:sldId id="604" r:id="rId9"/>
    <p:sldId id="611" r:id="rId10"/>
    <p:sldId id="605" r:id="rId11"/>
    <p:sldId id="606" r:id="rId12"/>
    <p:sldId id="609" r:id="rId13"/>
    <p:sldId id="610" r:id="rId14"/>
    <p:sldId id="616" r:id="rId15"/>
    <p:sldId id="612" r:id="rId16"/>
    <p:sldId id="614" r:id="rId17"/>
    <p:sldId id="615" r:id="rId18"/>
    <p:sldId id="607" r:id="rId19"/>
    <p:sldId id="613" r:id="rId20"/>
    <p:sldId id="608" r:id="rId21"/>
    <p:sldId id="522" r:id="rId22"/>
  </p:sldIdLst>
  <p:sldSz cx="9144000" cy="6858000" type="screen4x3"/>
  <p:notesSz cx="6858000" cy="9144000"/>
  <p:defaultTextStyle>
    <a:defPPr>
      <a:defRPr lang="hu-HU"/>
    </a:defPPr>
    <a:lvl1pPr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rgbClr val="FF3300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99CCFF"/>
    <a:srgbClr val="FFFF99"/>
    <a:srgbClr val="FFFF00"/>
    <a:srgbClr val="FF5050"/>
    <a:srgbClr val="99FF66"/>
    <a:srgbClr val="FF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84" autoAdjust="0"/>
    <p:restoredTop sz="94622" autoAdjust="0"/>
  </p:normalViewPr>
  <p:slideViewPr>
    <p:cSldViewPr>
      <p:cViewPr varScale="1">
        <p:scale>
          <a:sx n="87" d="100"/>
          <a:sy n="87" d="100"/>
        </p:scale>
        <p:origin x="93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>
            <a:extLst>
              <a:ext uri="{FF2B5EF4-FFF2-40B4-BE49-F238E27FC236}">
                <a16:creationId xmlns:a16="http://schemas.microsoft.com/office/drawing/2014/main" id="{C8C77498-2DAD-0B85-412C-BA4B774302F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1" name="Rectangle 3">
            <a:extLst>
              <a:ext uri="{FF2B5EF4-FFF2-40B4-BE49-F238E27FC236}">
                <a16:creationId xmlns:a16="http://schemas.microsoft.com/office/drawing/2014/main" id="{4740A2A3-8FD0-235B-BB1D-EE583AB2F8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373A8A4A-116E-32FE-EBCB-DC53DA1B6CC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7813" name="Rectangle 5">
            <a:extLst>
              <a:ext uri="{FF2B5EF4-FFF2-40B4-BE49-F238E27FC236}">
                <a16:creationId xmlns:a16="http://schemas.microsoft.com/office/drawing/2014/main" id="{5FA15C94-F9FB-D20A-A9DB-A64196FB554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247814" name="Rectangle 6">
            <a:extLst>
              <a:ext uri="{FF2B5EF4-FFF2-40B4-BE49-F238E27FC236}">
                <a16:creationId xmlns:a16="http://schemas.microsoft.com/office/drawing/2014/main" id="{1ECCE1EE-4B3E-8D7B-2648-6A245555745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47815" name="Rectangle 7">
            <a:extLst>
              <a:ext uri="{FF2B5EF4-FFF2-40B4-BE49-F238E27FC236}">
                <a16:creationId xmlns:a16="http://schemas.microsoft.com/office/drawing/2014/main" id="{05177EEC-7E4D-FBB7-0902-583C8F2578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4EE4B0C2-2B49-4BC7-BDDF-A1E8536A7CE4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kép helye 1">
            <a:extLst>
              <a:ext uri="{FF2B5EF4-FFF2-40B4-BE49-F238E27FC236}">
                <a16:creationId xmlns:a16="http://schemas.microsoft.com/office/drawing/2014/main" id="{2CB70714-E49F-681D-EC18-3250039382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Jegyzetek helye 2">
            <a:extLst>
              <a:ext uri="{FF2B5EF4-FFF2-40B4-BE49-F238E27FC236}">
                <a16:creationId xmlns:a16="http://schemas.microsoft.com/office/drawing/2014/main" id="{103030F9-0111-3D9C-94C7-D17C3DC31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4580" name="Dia számának helye 3">
            <a:extLst>
              <a:ext uri="{FF2B5EF4-FFF2-40B4-BE49-F238E27FC236}">
                <a16:creationId xmlns:a16="http://schemas.microsoft.com/office/drawing/2014/main" id="{86CEFBEC-DC96-4BB4-CC96-BF14AA989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F662B73-16C4-4088-BF76-63E9BAC1DF85}" type="slidenum">
              <a:rPr lang="hu-HU" altLang="hu-HU"/>
              <a:pPr>
                <a:spcBef>
                  <a:spcPct val="0"/>
                </a:spcBef>
              </a:pPr>
              <a:t>2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kép helye 1">
            <a:extLst>
              <a:ext uri="{FF2B5EF4-FFF2-40B4-BE49-F238E27FC236}">
                <a16:creationId xmlns:a16="http://schemas.microsoft.com/office/drawing/2014/main" id="{C5EE239B-9D89-B1F8-C462-966DD39173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Jegyzetek helye 2">
            <a:extLst>
              <a:ext uri="{FF2B5EF4-FFF2-40B4-BE49-F238E27FC236}">
                <a16:creationId xmlns:a16="http://schemas.microsoft.com/office/drawing/2014/main" id="{DA552D93-494C-1117-0272-60025ECF6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5604" name="Dia számának helye 3">
            <a:extLst>
              <a:ext uri="{FF2B5EF4-FFF2-40B4-BE49-F238E27FC236}">
                <a16:creationId xmlns:a16="http://schemas.microsoft.com/office/drawing/2014/main" id="{C759454D-73CD-EBD4-B18D-C762E05C57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08A1F80-4848-49B5-B4E1-43CE092C1DA1}" type="slidenum">
              <a:rPr lang="hu-HU" altLang="hu-HU"/>
              <a:pPr>
                <a:spcBef>
                  <a:spcPct val="0"/>
                </a:spcBef>
              </a:pPr>
              <a:t>9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kép helye 1">
            <a:extLst>
              <a:ext uri="{FF2B5EF4-FFF2-40B4-BE49-F238E27FC236}">
                <a16:creationId xmlns:a16="http://schemas.microsoft.com/office/drawing/2014/main" id="{49A22939-7D3F-3A58-3FB8-FE85D7F362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Jegyzetek helye 2">
            <a:extLst>
              <a:ext uri="{FF2B5EF4-FFF2-40B4-BE49-F238E27FC236}">
                <a16:creationId xmlns:a16="http://schemas.microsoft.com/office/drawing/2014/main" id="{C1695D77-C61E-6F97-5D53-108190D10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6628" name="Dia számának helye 3">
            <a:extLst>
              <a:ext uri="{FF2B5EF4-FFF2-40B4-BE49-F238E27FC236}">
                <a16:creationId xmlns:a16="http://schemas.microsoft.com/office/drawing/2014/main" id="{9B0399EA-CF62-0A54-686E-4DC3D2B8CF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55B6890-95F8-43AD-9BA5-4D854009557C}" type="slidenum">
              <a:rPr lang="hu-HU" altLang="hu-HU"/>
              <a:pPr>
                <a:spcBef>
                  <a:spcPct val="0"/>
                </a:spcBef>
              </a:pPr>
              <a:t>14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kép helye 1">
            <a:extLst>
              <a:ext uri="{FF2B5EF4-FFF2-40B4-BE49-F238E27FC236}">
                <a16:creationId xmlns:a16="http://schemas.microsoft.com/office/drawing/2014/main" id="{8DC23D1A-E330-133E-D07F-C64B6677F5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Jegyzetek helye 2">
            <a:extLst>
              <a:ext uri="{FF2B5EF4-FFF2-40B4-BE49-F238E27FC236}">
                <a16:creationId xmlns:a16="http://schemas.microsoft.com/office/drawing/2014/main" id="{A3D64FF2-48D4-0CC7-D3D3-AA6BC59CC3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7652" name="Dia számának helye 3">
            <a:extLst>
              <a:ext uri="{FF2B5EF4-FFF2-40B4-BE49-F238E27FC236}">
                <a16:creationId xmlns:a16="http://schemas.microsoft.com/office/drawing/2014/main" id="{973FC01E-5D65-66DF-01EB-20B3DD891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7045A9D-9DB6-41A1-A6E4-1F45CBBBCCF3}" type="slidenum">
              <a:rPr lang="hu-HU" altLang="hu-HU"/>
              <a:pPr>
                <a:spcBef>
                  <a:spcPct val="0"/>
                </a:spcBef>
              </a:pPr>
              <a:t>15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kép helye 1">
            <a:extLst>
              <a:ext uri="{FF2B5EF4-FFF2-40B4-BE49-F238E27FC236}">
                <a16:creationId xmlns:a16="http://schemas.microsoft.com/office/drawing/2014/main" id="{A613152C-66D2-0D6E-8C03-4541BD1F3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Jegyzetek helye 2">
            <a:extLst>
              <a:ext uri="{FF2B5EF4-FFF2-40B4-BE49-F238E27FC236}">
                <a16:creationId xmlns:a16="http://schemas.microsoft.com/office/drawing/2014/main" id="{72E1036D-83A9-1780-4573-D5BB898E6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8676" name="Dia számának helye 3">
            <a:extLst>
              <a:ext uri="{FF2B5EF4-FFF2-40B4-BE49-F238E27FC236}">
                <a16:creationId xmlns:a16="http://schemas.microsoft.com/office/drawing/2014/main" id="{E73770EC-2864-8651-8095-489D709CD1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ECE638-3AD0-4ACB-8D75-DBB77DDACF9E}" type="slidenum">
              <a:rPr lang="hu-HU" altLang="hu-HU"/>
              <a:pPr>
                <a:spcBef>
                  <a:spcPct val="0"/>
                </a:spcBef>
              </a:pPr>
              <a:t>16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kép helye 1">
            <a:extLst>
              <a:ext uri="{FF2B5EF4-FFF2-40B4-BE49-F238E27FC236}">
                <a16:creationId xmlns:a16="http://schemas.microsoft.com/office/drawing/2014/main" id="{6CB16B79-52B8-E8EA-322B-10F6661835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Jegyzetek helye 2">
            <a:extLst>
              <a:ext uri="{FF2B5EF4-FFF2-40B4-BE49-F238E27FC236}">
                <a16:creationId xmlns:a16="http://schemas.microsoft.com/office/drawing/2014/main" id="{DB7DE684-5844-D038-3775-B78EB759D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29700" name="Dia számának helye 3">
            <a:extLst>
              <a:ext uri="{FF2B5EF4-FFF2-40B4-BE49-F238E27FC236}">
                <a16:creationId xmlns:a16="http://schemas.microsoft.com/office/drawing/2014/main" id="{D745FD86-D575-081B-478E-A1C778DE72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0759F78-CE25-48F5-9B49-CB2F70926CC7}" type="slidenum">
              <a:rPr lang="hu-HU" altLang="hu-HU"/>
              <a:pPr>
                <a:spcBef>
                  <a:spcPct val="0"/>
                </a:spcBef>
              </a:pPr>
              <a:t>17</a:t>
            </a:fld>
            <a:endParaRPr lang="hu-HU" alt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BD60F6AB-A902-166F-44C2-5B9222F09E1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3C9A3ED-0A4D-4CF8-94E0-8B0B3C3392D1}" type="slidenum">
              <a:rPr lang="hu-HU" altLang="hu-HU" b="0"/>
              <a:pPr algn="r" eaLnBrk="1" hangingPunct="1">
                <a:spcBef>
                  <a:spcPct val="0"/>
                </a:spcBef>
              </a:pPr>
              <a:t>21</a:t>
            </a:fld>
            <a:endParaRPr lang="hu-HU" altLang="hu-HU" b="0"/>
          </a:p>
        </p:txBody>
      </p:sp>
      <p:sp>
        <p:nvSpPr>
          <p:cNvPr id="30723" name="Diakép helye 1">
            <a:extLst>
              <a:ext uri="{FF2B5EF4-FFF2-40B4-BE49-F238E27FC236}">
                <a16:creationId xmlns:a16="http://schemas.microsoft.com/office/drawing/2014/main" id="{7A504D56-A1B2-DD4A-D45B-58CCECFB97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Jegyzetek helye 2">
            <a:extLst>
              <a:ext uri="{FF2B5EF4-FFF2-40B4-BE49-F238E27FC236}">
                <a16:creationId xmlns:a16="http://schemas.microsoft.com/office/drawing/2014/main" id="{B14A3580-CEC4-D469-25FE-0DC0F5A45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0725" name="Dia számának helye 3">
            <a:extLst>
              <a:ext uri="{FF2B5EF4-FFF2-40B4-BE49-F238E27FC236}">
                <a16:creationId xmlns:a16="http://schemas.microsoft.com/office/drawing/2014/main" id="{0610C681-9FE9-CB7D-F5C3-FCA0B7FAA43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FE9C3410-386E-4C85-88EF-2CB4E9AE9A36}" type="slidenum">
              <a:rPr lang="hu-HU" altLang="hu-HU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21</a:t>
            </a:fld>
            <a:endParaRPr lang="hu-HU" altLang="hu-HU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35346-3851-6AC9-6C5A-1B789DAD5C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5DEF87-8679-BE2B-F79A-9F3BD4680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869A9C-EBE8-C040-D849-8747E74C51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F797DB-7978-4E68-85BD-F7B6C2E2D83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81102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03B346-718A-DB6B-0EC4-7EBCD5FBA7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F14609-9144-8A60-E17D-BCAB7EB3D3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FAE1473-CD18-3A8B-9263-CE2856CB76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5A3B08-FF21-4123-A780-21A0C6E3680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42213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378EA-CE71-87CE-F0AC-F0685059D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C73176C-806C-8D2A-23FB-305A0A504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9EAF6F6-5BBC-E459-4EBD-D76CEAC68B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FD3E3D-0FB5-4A03-B6E1-A723BE4E9259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4555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366156-02A7-65F5-958F-4D7248C2E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E00422-5C6D-B7E4-3AA9-02441ED684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A7FF96-DE8B-E4BB-3E47-89613FFE91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92E74E-5D20-4BB3-8750-16E5C8CF1CE1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4007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7F7139-1FC7-7BB1-1054-0858D2F11C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FCB7928-04FC-14DA-5FCA-618F4DB9CE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3540D1-F59E-147A-C776-C8C7ED936F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A864C2-1F89-4D85-9837-7B7FB72ECA6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705521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E0A832-6072-D9A9-47EF-E32DE37DB5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317779-CFEE-07DA-F55A-7A49B0BCCC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070DC4B-BA2E-716A-21FA-3D5A9183DC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BF6294-01E5-445C-BA30-24E1A77C7C4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0831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FCFB32-71CC-1F13-7F66-0001D556F2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D7BEC6D-A72D-8EB3-095E-2D63ED4D62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01DE8E8-9BD6-0C46-DEF9-79BA3DB93E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92359D-EF10-4227-82E8-D2241E8BD49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38982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B7D12D-7DFE-88CA-E451-B00E7CA9EE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EC11A61-82B9-0649-8E0E-626937C7D1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B868FC5-598B-1213-7D3A-83AFADD0B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35B6C-9882-43DF-9F4B-6AF6BFEE548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881435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EBD21A-B4CD-1937-238B-AF06FF492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F44FC5A-67D1-41FF-DCF9-B02F76A27BF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F7A4F92-B7AC-0372-829E-E1056E2955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3B5B7B-FC9F-4105-AB1E-A6D96CCE573B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71273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5DEE29B-742C-F888-A113-C7DF6F82CE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FE1212-5874-50BB-D609-387391115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02E71C-7365-5841-73E1-4A1D8C666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8E0BE2-29C8-4203-AF9F-1EC565EE8D4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80920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7EF876-B58A-F103-ABDB-1D42754157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2A6E75-D7DB-696F-06CE-B77926BA535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20DD90-5AA8-6D2D-6FE5-21B92711D2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3C1099-5D5E-426A-AA86-4F2B9ABDA1F5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53651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2A2074-9F05-81BC-53F9-727B1B55B2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D28107F-EE99-B2A8-975B-B2EC053E5C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7722907-452C-077D-6554-B7A17A34B1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4757B4-485F-6234-DCD2-3630B5C536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buFontTx/>
              <a:buNone/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2435341-383A-9589-BAF7-0F724D6B6C0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7C30FCC9-3BE3-4AE0-87C4-531FB80AB11A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795B41A-7552-C8BE-6111-1F85514809C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879475"/>
            <a:ext cx="9144000" cy="2620963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társadalombiztosítási jog rendszere</a:t>
            </a:r>
            <a:endParaRPr lang="hu-HU" sz="45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20A77848-E0B8-630B-41BE-9FC92BA10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49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Előadó: 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b="0" i="1">
                <a:latin typeface="Verdana" panose="020B0604030504040204" pitchFamily="34" charset="0"/>
              </a:rPr>
              <a:t>kartyas.gabor@jak.ppke.hu</a:t>
            </a:r>
            <a:br>
              <a:rPr lang="hu-HU" altLang="hu-HU" sz="2800" b="0" i="1">
                <a:latin typeface="Verdana" panose="020B0604030504040204" pitchFamily="34" charset="0"/>
              </a:rPr>
            </a:br>
            <a:endParaRPr lang="hu-HU" altLang="hu-HU" sz="2800" b="0" i="1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600D93F7-072A-3B7B-5783-A594D6E670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ellátásokra való jogosultságról általában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3810683B-D6B5-396F-7D44-EBD1F28C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5900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29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Alaki feltétel:</a:t>
            </a:r>
          </a:p>
          <a:p>
            <a:pPr marL="800100" lvl="2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Kérelem</a:t>
            </a:r>
          </a:p>
          <a:p>
            <a:pPr marL="3429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Anyagi feltételek: </a:t>
            </a:r>
          </a:p>
          <a:p>
            <a:pPr marL="8001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Biztosítási esemény bekövetkezése (lehet komplex)</a:t>
            </a:r>
          </a:p>
          <a:p>
            <a:pPr marL="8001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Szekunder/biztosítástechnikai feltételek (pl. biztosítási, vagy járulékfizetési idő)</a:t>
            </a:r>
          </a:p>
          <a:p>
            <a:pPr marL="800100" lvl="1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Negatív (kizáró) feltételek: felfüggesztő/megszüntető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92E2262-D1CC-A5C3-D373-78A08D2371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Az ellátások mértékéről általában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980CEFB-0066-C7F4-CDF5-55C1501594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5900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Célja a korábbi életvitel fenntartása, nem a létminimum biztosítása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Korábbi keresettől függ, de nem minden esetben arányos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 dirty="0"/>
              <a:t>Mechanizmusok reálérték megőrzésére (tartós ellátásoknál fontos): ad hoc emelésektől az automatizmusokig (pl. nyugdíj indexálása)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BAFCCEB-A342-20B9-8A1A-82DFE027360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védett személyi kör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BB9F03C-E2CB-0678-449E-D0E2D048C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5900"/>
            <a:ext cx="8713787" cy="52562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Biztosítottak (Tbj. 6. §)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Egyes ellátásokra jogosultak (Tbj. 21–22. §)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1-2) hozzátartozói </a:t>
            </a:r>
            <a:r>
              <a:rPr lang="hu-HU" sz="2800" b="0" dirty="0">
                <a:solidFill>
                  <a:schemeClr val="tx1"/>
                </a:solidFill>
                <a:latin typeface="Arial" charset="0"/>
              </a:rPr>
              <a:t>(csak hozzátartozói nyugellátásnál)</a:t>
            </a:r>
          </a:p>
          <a:p>
            <a:pPr marL="514350" indent="-514350" eaLnBrk="1" hangingPunct="1">
              <a:spcBef>
                <a:spcPct val="5000"/>
              </a:spcBef>
              <a:spcAft>
                <a:spcPct val="25000"/>
              </a:spcAft>
              <a:buFontTx/>
              <a:buAutoNum type="arabicParenR"/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Megállapodás alapján jogosultságot szerzők (Tbj. 48–54. §)</a:t>
            </a:r>
          </a:p>
          <a:p>
            <a:pPr marL="3429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19DF1EC0-5BA2-D1D9-1958-B74143E64CD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44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Biztosítottak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4A24755-F8C2-71D0-9DC7-A2FFC1663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8366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Munkaviszonyban állók </a:t>
            </a:r>
            <a:r>
              <a:rPr lang="hu-HU" altLang="hu-HU" sz="2600" b="0"/>
              <a:t>(közszféra, szolgálati jogviszonyok, részmunkaidő is)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400"/>
              <a:t>KIVÉVE: </a:t>
            </a:r>
            <a:r>
              <a:rPr lang="hu-HU" altLang="hu-HU" sz="2400" b="0"/>
              <a:t>saját jogú nyugdíjasok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Szövetkezet </a:t>
            </a:r>
            <a:r>
              <a:rPr lang="hu-HU" altLang="hu-HU" sz="2600" b="0"/>
              <a:t>személyesen közreműködő tagja</a:t>
            </a:r>
          </a:p>
          <a:p>
            <a:pPr lvl="1"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400"/>
              <a:t>KIVÉVE: </a:t>
            </a:r>
            <a:r>
              <a:rPr lang="hu-HU" altLang="hu-HU" sz="2400" b="0"/>
              <a:t>szociális, iskola-, nyugdíjas és kisgyermekes szülői szöv. személyesen közreműködő tagja 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Álláskeresési támogatásban részesülő 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Egyéni és társas vállalkozó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Egyházi szolgálati jogviszonyban álló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Mezőgazdasági őstermelő</a:t>
            </a:r>
          </a:p>
          <a:p>
            <a:pPr eaLnBrk="1" hangingPunct="1">
              <a:spcBef>
                <a:spcPct val="5000"/>
              </a:spcBef>
              <a:spcAft>
                <a:spcPts val="600"/>
              </a:spcAft>
              <a:buFontTx/>
              <a:buChar char="-"/>
            </a:pPr>
            <a:r>
              <a:rPr lang="hu-HU" altLang="hu-HU" sz="2600"/>
              <a:t>Egyéb munkavégzésre irányuló jogviszonyban állók</a:t>
            </a:r>
            <a:r>
              <a:rPr lang="hu-HU" altLang="hu-HU" sz="2600" b="0"/>
              <a:t> és a </a:t>
            </a:r>
            <a:r>
              <a:rPr lang="hu-HU" altLang="hu-HU" sz="2600"/>
              <a:t>választott tisztségviselők: </a:t>
            </a:r>
            <a:r>
              <a:rPr lang="hu-HU" altLang="hu-HU" sz="2600" b="0"/>
              <a:t>ha járulékalapot képező jövedelme eléri a minimálbér 30%-át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70D5F331-50B5-95BE-478B-F2840B01F15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58763"/>
            <a:ext cx="8229600" cy="866775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Járulékfizetési alsó határ 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dirty="0">
                <a:solidFill>
                  <a:srgbClr val="FF0000"/>
                </a:solidFill>
              </a:rPr>
              <a:t>[Tbj. 27. § (2) </a:t>
            </a:r>
            <a:r>
              <a:rPr lang="hu-HU" sz="3800" dirty="0" err="1">
                <a:solidFill>
                  <a:srgbClr val="FF0000"/>
                </a:solidFill>
              </a:rPr>
              <a:t>bek</a:t>
            </a:r>
            <a:r>
              <a:rPr lang="hu-HU" sz="3800" dirty="0">
                <a:solidFill>
                  <a:srgbClr val="FF0000"/>
                </a:solidFill>
              </a:rPr>
              <a:t>.]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B1C489A-AABC-1030-CF42-17F2C724B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628775"/>
            <a:ext cx="8713787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dirty="0"/>
              <a:t>Munkaviszony jellegű jogviszonyokban</a:t>
            </a:r>
          </a:p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dirty="0"/>
              <a:t>Legalább a havi minimálbér 30%-a után kell járulékot fizetni </a:t>
            </a:r>
            <a:r>
              <a:rPr lang="hu-HU" altLang="hu-HU" sz="2800" b="0" dirty="0"/>
              <a:t>(2025: 87.240 Ft)</a:t>
            </a:r>
          </a:p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dirty="0"/>
              <a:t>Kivéve: </a:t>
            </a:r>
            <a:r>
              <a:rPr lang="hu-HU" altLang="hu-HU" sz="2800" b="0" dirty="0"/>
              <a:t>nappalis tanulók/hallgatók és egyes ellátásokban részesülők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E94B85D-8930-CB41-4217-ECF76BD29B2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44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Egyes ellátásokra jogosultak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3BD5180-5F6C-4226-ED19-49F1F9A4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268413"/>
            <a:ext cx="8964613" cy="482441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4572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altLang="hu-HU" dirty="0"/>
              <a:t>Szolidaritási elv megjelenése – tágabb személyi hatály, mint járulékfizetők</a:t>
            </a:r>
          </a:p>
          <a:p>
            <a:pPr marL="514350" lvl="1" indent="-514350" eaLnBrk="1" hangingPunct="1">
              <a:spcBef>
                <a:spcPct val="5000"/>
              </a:spcBef>
              <a:spcAft>
                <a:spcPts val="1200"/>
              </a:spcAft>
              <a:buFont typeface="+mj-lt"/>
              <a:buAutoNum type="alphaLcParenR"/>
              <a:defRPr/>
            </a:pPr>
            <a:r>
              <a:rPr lang="hu-HU" altLang="hu-HU" dirty="0"/>
              <a:t>Baleseti </a:t>
            </a:r>
            <a:r>
              <a:rPr lang="hu-HU" altLang="hu-HU" dirty="0" err="1"/>
              <a:t>eü</a:t>
            </a:r>
            <a:r>
              <a:rPr lang="hu-HU" altLang="hu-HU" dirty="0"/>
              <a:t> szolgáltatásra </a:t>
            </a:r>
            <a:r>
              <a:rPr lang="hu-HU" altLang="hu-HU" b="0" dirty="0"/>
              <a:t>jogosultak (pl. gyakorlati képzésben tanulók, egyes fogvatartottak, közérdekű önkéntes tevékenységet végzők)</a:t>
            </a:r>
          </a:p>
          <a:p>
            <a:pPr marL="514350" lvl="1" indent="-514350" eaLnBrk="1" hangingPunct="1">
              <a:spcBef>
                <a:spcPct val="5000"/>
              </a:spcBef>
              <a:spcAft>
                <a:spcPts val="1200"/>
              </a:spcAft>
              <a:buFont typeface="+mj-lt"/>
              <a:buAutoNum type="alphaLcParenR"/>
              <a:defRPr/>
            </a:pPr>
            <a:r>
              <a:rPr lang="hu-HU" altLang="hu-HU" dirty="0"/>
              <a:t>Egészségügyi szolgáltatásra jogosultak </a:t>
            </a:r>
            <a:r>
              <a:rPr lang="hu-HU" altLang="hu-HU" b="0" dirty="0"/>
              <a:t>(pl. kiskorú; nyugdíjas; fogvatartott; tanuló; hajléktalan; egyes ellátásban részesülők; a </a:t>
            </a:r>
            <a:r>
              <a:rPr lang="hu-HU" b="0" dirty="0"/>
              <a:t>nyugdíjkorhatárt betöltötte és jövedelme nem éri el a minimálbér 30%-át</a:t>
            </a:r>
            <a:r>
              <a:rPr lang="hu-HU" altLang="hu-HU" b="0" dirty="0"/>
              <a:t>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EB10C737-F961-E37D-9382-D7CD276EC74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54927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Eü</a:t>
            </a: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szolgáltatásra jogosultság egészségügyi szolgáltatási járulék megfizetésével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09ED139-AA9A-05B4-6C9A-67156F4B3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60575"/>
            <a:ext cx="8964613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indent="-4572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dirty="0"/>
              <a:t>2025-ben havi 11.800 Ft</a:t>
            </a:r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dirty="0"/>
              <a:t>Hatósági felhívásra fizetendő, ha:</a:t>
            </a:r>
          </a:p>
          <a:p>
            <a:pPr lvl="2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600" b="0" dirty="0"/>
              <a:t>más jogcímen nem lenne jogosult [DE: van 45 nap passzív jogosultság is – </a:t>
            </a:r>
            <a:r>
              <a:rPr lang="hu-HU" altLang="hu-HU" sz="2600" b="0" dirty="0" err="1"/>
              <a:t>Ebtv</a:t>
            </a:r>
            <a:r>
              <a:rPr lang="hu-HU" altLang="hu-HU" sz="2600" b="0" dirty="0"/>
              <a:t>. 29. § (9) </a:t>
            </a:r>
            <a:r>
              <a:rPr lang="hu-HU" altLang="hu-HU" sz="2600" b="0" dirty="0" err="1"/>
              <a:t>bek</a:t>
            </a:r>
            <a:r>
              <a:rPr lang="hu-HU" altLang="hu-HU" sz="2600" b="0" dirty="0"/>
              <a:t>.]</a:t>
            </a:r>
          </a:p>
          <a:p>
            <a:pPr lvl="2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600" b="0" dirty="0"/>
              <a:t>legalább egy éve </a:t>
            </a:r>
            <a:r>
              <a:rPr lang="hu-HU" altLang="hu-HU" sz="2600" b="0" dirty="0" err="1"/>
              <a:t>Mo-on</a:t>
            </a:r>
            <a:r>
              <a:rPr lang="hu-HU" altLang="hu-HU" sz="2600" b="0" dirty="0"/>
              <a:t> bejelentett lakcíme van</a:t>
            </a:r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dirty="0"/>
              <a:t>Más átvállalhatja</a:t>
            </a:r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dirty="0"/>
              <a:t>Hathavi hátralék esetén az ellátásra jogosultság megszűnik! </a:t>
            </a:r>
            <a:r>
              <a:rPr lang="hu-HU" altLang="hu-HU" b="0" dirty="0"/>
              <a:t>[Tbj. 46. (2) </a:t>
            </a:r>
            <a:r>
              <a:rPr lang="hu-HU" altLang="hu-HU" b="0" dirty="0" err="1"/>
              <a:t>bek</a:t>
            </a:r>
            <a:r>
              <a:rPr lang="hu-HU" altLang="hu-HU" b="0" dirty="0"/>
              <a:t>.]</a:t>
            </a:r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endParaRPr lang="hu-HU" altLang="hu-HU" dirty="0"/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endParaRPr lang="hu-HU" altLang="hu-H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D0780CA-5D7D-CAAA-6D7D-5CCC6C25653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87325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Megállapodás társadalombiztosítási ellátásra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BDDD39B-5AA2-39FD-A14A-85D62DCDA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875"/>
            <a:ext cx="9144000" cy="48244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457200" indent="-457200"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indent="-45720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  <a:defRPr/>
            </a:pPr>
            <a:r>
              <a:rPr lang="hu-HU" dirty="0"/>
              <a:t>Egyébként nem fennálló jogosultság pótlására</a:t>
            </a:r>
          </a:p>
          <a:p>
            <a:pPr marL="514350" lvl="1" indent="-514350" eaLnBrk="1" hangingPunct="1">
              <a:spcBef>
                <a:spcPct val="5000"/>
              </a:spcBef>
              <a:spcAft>
                <a:spcPts val="1200"/>
              </a:spcAft>
              <a:buFont typeface="+mj-lt"/>
              <a:buAutoNum type="alphaLcParenR"/>
              <a:defRPr/>
            </a:pPr>
            <a:r>
              <a:rPr lang="hu-HU" dirty="0"/>
              <a:t>Nyugellátásra jogosító szolgálati idő és nyugdíjalapot képező jövedelem szerzése céljából</a:t>
            </a:r>
            <a:r>
              <a:rPr lang="hu-HU" b="0" dirty="0"/>
              <a:t> (22% járulék fizetésével, jövedelem után)</a:t>
            </a:r>
            <a:endParaRPr lang="hu-HU" dirty="0"/>
          </a:p>
          <a:p>
            <a:pPr marL="514350" lvl="1" indent="-514350" eaLnBrk="1" hangingPunct="1">
              <a:spcBef>
                <a:spcPct val="5000"/>
              </a:spcBef>
              <a:spcAft>
                <a:spcPts val="1200"/>
              </a:spcAft>
              <a:buFont typeface="+mj-lt"/>
              <a:buAutoNum type="alphaLcParenR"/>
              <a:defRPr/>
            </a:pPr>
            <a:r>
              <a:rPr lang="hu-HU" altLang="hu-HU" dirty="0"/>
              <a:t>Szolgálati idő szerzése érdekében </a:t>
            </a:r>
            <a:r>
              <a:rPr lang="hu-HU" b="0" dirty="0"/>
              <a:t>(22% járulék fizetésével, minimálbér után: nappali tagozatos hallgatók, vagy ha minimális </a:t>
            </a:r>
            <a:r>
              <a:rPr lang="hu-HU" b="0" dirty="0" err="1"/>
              <a:t>szolg</a:t>
            </a:r>
            <a:r>
              <a:rPr lang="hu-HU" b="0" dirty="0"/>
              <a:t>. időhöz legfeljebb öt év hiányzik és a korhatárt betöltötte)</a:t>
            </a:r>
            <a:endParaRPr lang="hu-HU" altLang="hu-HU" dirty="0"/>
          </a:p>
          <a:p>
            <a:pPr marL="514350" lvl="1" indent="-514350" eaLnBrk="1" hangingPunct="1">
              <a:spcBef>
                <a:spcPct val="5000"/>
              </a:spcBef>
              <a:spcAft>
                <a:spcPts val="1200"/>
              </a:spcAft>
              <a:buFont typeface="+mj-lt"/>
              <a:buAutoNum type="alphaLcParenR"/>
              <a:defRPr/>
            </a:pPr>
            <a:r>
              <a:rPr lang="hu-HU" dirty="0"/>
              <a:t>Egészségügyi szolgáltatás biztosítására </a:t>
            </a:r>
            <a:r>
              <a:rPr lang="hu-HU" b="0" dirty="0"/>
              <a:t>(csak </a:t>
            </a:r>
            <a:r>
              <a:rPr lang="hu-HU" b="0" dirty="0" err="1"/>
              <a:t>eü</a:t>
            </a:r>
            <a:r>
              <a:rPr lang="hu-HU" b="0" dirty="0"/>
              <a:t> állapotfelmérés után, havonta fizetendő: minimálbér 50%-a, vagy 18 év alatt 30%-a)</a:t>
            </a:r>
            <a:endParaRPr lang="hu-HU" altLang="hu-HU" b="0" dirty="0"/>
          </a:p>
          <a:p>
            <a:pPr lvl="1"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  <a:defRPr/>
            </a:pPr>
            <a:endParaRPr lang="hu-HU" altLang="hu-HU" b="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DE8A7599-6B85-57B7-5E7C-C67F9DC824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Felelősségi kérdések (1): 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jogalap nélkül felvett ellátás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9B173BA-8399-F2BC-4AD2-D2EB233B3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485900"/>
            <a:ext cx="8713787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Igénybe vevő felelőssége: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a felvételtől számított 90 napon belül (írásbeli felszólítás esetén) </a:t>
            </a:r>
            <a:r>
              <a:rPr lang="hu-HU" altLang="hu-HU" sz="2400"/>
              <a:t>objektív felelősség alapján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90 nap után: </a:t>
            </a:r>
            <a:r>
              <a:rPr lang="hu-HU" altLang="hu-HU" sz="2400"/>
              <a:t>felróhatósági alapon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Foglalkoztató/szolgáltató mögöttes felelőssége: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mulasztás vagy valótlan adatszolgáltatás esetén, ha a felvevőtől visszakövetelni nem lehet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Közös felelősségnél: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ha fogl./ellátott is felel: közrehatás arányában (vagy egyenlően)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ha több fogl./szolg. felel: egyetemlegesen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389EE93-FEDF-8AD0-B4F0-29861561ADC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Felelősségi kérdések (2): 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jogalap nélkül felvett ellátás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F1C2D5D-6B35-6D6C-F3B3-63A9D9727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700213"/>
            <a:ext cx="8713787" cy="504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Eltérések nyugellátásoknál: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Első 90 napban is felróhatóságon alapuló felelősség (általában)</a:t>
            </a:r>
            <a:endParaRPr lang="hu-HU" altLang="hu-HU" sz="2400"/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Foglalkoztató/szolgáltató felelőssége felróhatóság esetén áll fenn, nem mögöttes jellegű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/>
              <a:t>Közös felelősségnél: egyetemlegesség, ha közrehatás nem állapítható meg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09416E7C-1B78-9509-AB17-8C8A66C456F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Jogforrások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2C101A4-545A-6069-DBBE-CBDE41A6E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49786"/>
            <a:ext cx="8857108" cy="525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600" dirty="0">
                <a:solidFill>
                  <a:schemeClr val="tx1"/>
                </a:solidFill>
                <a:latin typeface="Arial" charset="0"/>
              </a:rPr>
              <a:t>2019. évi CXXII. törvény 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a társadalombiztosítás ellátásaira jogosultakról, valamint ezen ellátások fedezetéről (Tbj.)</a:t>
            </a: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600" dirty="0">
                <a:solidFill>
                  <a:schemeClr val="tx1"/>
                </a:solidFill>
                <a:latin typeface="Arial" charset="0"/>
              </a:rPr>
              <a:t>1997. évi LXXXI. törvény 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a társadalombiztosítási nyugellátásról (Tny.)</a:t>
            </a:r>
          </a:p>
          <a:p>
            <a:pPr marL="228600" lvl="8" indent="-342900" fontAlgn="base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600" dirty="0">
                <a:solidFill>
                  <a:schemeClr val="tx1"/>
                </a:solidFill>
                <a:latin typeface="Arial" charset="0"/>
              </a:rPr>
              <a:t>1997. évi LXXXIII. törvény 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a kötelező egészségbiztosítás ellátásairól (</a:t>
            </a:r>
            <a:r>
              <a:rPr lang="hu-HU" sz="2600" b="0" dirty="0" err="1">
                <a:solidFill>
                  <a:schemeClr val="tx1"/>
                </a:solidFill>
                <a:latin typeface="Arial" charset="0"/>
              </a:rPr>
              <a:t>Ebt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.)</a:t>
            </a:r>
          </a:p>
          <a:p>
            <a:pPr marL="228600" lvl="8" indent="-342900" fontAlgn="base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r>
              <a:rPr lang="hu-HU" sz="2600" dirty="0">
                <a:solidFill>
                  <a:schemeClr val="tx1"/>
                </a:solidFill>
                <a:latin typeface="Arial" charset="0"/>
              </a:rPr>
              <a:t>2011. évi CXCI. törvény 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a megváltozott munkaképességű személyek ellátásairól és egyes törvények módosításáról (</a:t>
            </a:r>
            <a:r>
              <a:rPr lang="hu-HU" sz="2600" b="0" dirty="0" err="1">
                <a:solidFill>
                  <a:schemeClr val="tx1"/>
                </a:solidFill>
                <a:latin typeface="Arial" charset="0"/>
              </a:rPr>
              <a:t>Mmtv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.)</a:t>
            </a:r>
          </a:p>
          <a:p>
            <a:pPr marL="0" lvl="8" fontAlgn="base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… és </a:t>
            </a:r>
            <a:r>
              <a:rPr lang="hu-HU" sz="2600" b="0" dirty="0" err="1">
                <a:solidFill>
                  <a:schemeClr val="tx1"/>
                </a:solidFill>
                <a:latin typeface="Arial" charset="0"/>
              </a:rPr>
              <a:t>Ákr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., </a:t>
            </a:r>
            <a:r>
              <a:rPr lang="hu-HU" sz="2600" b="0" dirty="0" err="1">
                <a:solidFill>
                  <a:schemeClr val="tx1"/>
                </a:solidFill>
                <a:latin typeface="Arial" charset="0"/>
              </a:rPr>
              <a:t>vhr</a:t>
            </a:r>
            <a:r>
              <a:rPr lang="hu-HU" sz="2600" b="0" dirty="0">
                <a:solidFill>
                  <a:schemeClr val="tx1"/>
                </a:solidFill>
                <a:latin typeface="Arial" charset="0"/>
              </a:rPr>
              <a:t>-ek, EU koordináció rendeletei</a:t>
            </a:r>
          </a:p>
          <a:p>
            <a:pPr marL="0" lvl="8" fontAlgn="base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200" b="0" dirty="0">
                <a:solidFill>
                  <a:schemeClr val="tx1"/>
                </a:solidFill>
                <a:latin typeface="Arial" charset="0"/>
              </a:rPr>
              <a:t>[1997. évi LXXXII. törvény a magánnyugdíjról és a magánnyugdíjpénztárakról – </a:t>
            </a:r>
            <a:r>
              <a:rPr lang="hu-HU" sz="2200" b="0" dirty="0" err="1">
                <a:solidFill>
                  <a:schemeClr val="tx1"/>
                </a:solidFill>
                <a:latin typeface="Arial" charset="0"/>
              </a:rPr>
              <a:t>h.k</a:t>
            </a:r>
            <a:r>
              <a:rPr lang="hu-HU" sz="2200" b="0" dirty="0">
                <a:solidFill>
                  <a:schemeClr val="tx1"/>
                </a:solidFill>
                <a:latin typeface="Arial" charset="0"/>
              </a:rPr>
              <a:t>.]</a:t>
            </a:r>
          </a:p>
          <a:p>
            <a:pPr marL="0" lvl="8" fontAlgn="base">
              <a:spcBef>
                <a:spcPct val="5000"/>
              </a:spcBef>
              <a:spcAft>
                <a:spcPct val="25000"/>
              </a:spcAft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lvl="8" indent="-342900" fontAlgn="base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algn="r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b="0" dirty="0">
              <a:solidFill>
                <a:schemeClr val="tx1"/>
              </a:solidFill>
              <a:latin typeface="Arial" charset="0"/>
            </a:endParaRPr>
          </a:p>
          <a:p>
            <a:pPr marL="228600" indent="-342900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  <a:defRPr/>
            </a:pP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96FB597-CE97-8D0C-1468-48908FB775F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31788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Felelősségi kérdések (3): </a:t>
            </a:r>
            <a:b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hu-HU" sz="3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regressz</a:t>
            </a: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igények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4646061-72F7-554E-5E3F-288B891BB7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628775"/>
            <a:ext cx="8713787" cy="3744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Ellátás megtérítésére kötelezés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Munkáltató</a:t>
            </a:r>
            <a:r>
              <a:rPr lang="hu-HU" altLang="hu-HU" sz="2800" b="0" dirty="0"/>
              <a:t>: munkavédelmi szabályok megszegése, vagy szándékos károkozás esetén (sértett közrehatása közömbös)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3. személy, </a:t>
            </a:r>
            <a:r>
              <a:rPr lang="hu-HU" altLang="hu-HU" sz="2800" b="0" dirty="0"/>
              <a:t>aki a jogosult betegségéért, keresőképtelenségéért, egészségkárosodásáért vagy haláláért felelős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FA224393-7735-1D19-95E7-0B59E4E5D7F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0320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Köszönöm a figyelmet!</a:t>
            </a:r>
            <a:endParaRPr lang="hu-HU" sz="3000" b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884AFBC-6A91-6C36-D5B1-57A41B0628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TB ágazatai, szervezete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991F0448-BA66-B758-103A-57AA9BF5F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5184775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Egészségbiztosítás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Nemzeti Egészségbiztosítási Alapkezelő (NEAK)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Kormányhivatalok 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TB kifizetőhelyek (min. 100 TB ellátásra jogosultat foglalkoztató </a:t>
            </a:r>
            <a:r>
              <a:rPr lang="hu-HU" sz="2400" b="0" dirty="0" err="1">
                <a:solidFill>
                  <a:schemeClr val="tx1"/>
                </a:solidFill>
                <a:latin typeface="Arial" charset="0"/>
              </a:rPr>
              <a:t>mtató</a:t>
            </a: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40D0AF-5D83-C374-4EB1-7FCD19139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4163" y="1052513"/>
            <a:ext cx="3600450" cy="3960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5000"/>
              </a:spcBef>
              <a:spcAft>
                <a:spcPct val="25000"/>
              </a:spcAft>
              <a:defRPr/>
            </a:pPr>
            <a:r>
              <a:rPr lang="hu-HU" sz="2800" dirty="0">
                <a:solidFill>
                  <a:schemeClr val="tx1"/>
                </a:solidFill>
                <a:latin typeface="Arial" charset="0"/>
              </a:rPr>
              <a:t>Nyugdíjbiztosítás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Magyar Államkincstár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MÁK Nyugdíjfolyósító Igazgatóság</a:t>
            </a:r>
          </a:p>
          <a:p>
            <a:pPr marL="457200" indent="-457200" eaLnBrk="1" hangingPunct="1">
              <a:spcBef>
                <a:spcPct val="5000"/>
              </a:spcBef>
              <a:spcAft>
                <a:spcPct val="25000"/>
              </a:spcAft>
              <a:buFontTx/>
              <a:buChar char="•"/>
              <a:defRPr/>
            </a:pPr>
            <a:r>
              <a:rPr lang="hu-HU" sz="2400" b="0" dirty="0">
                <a:solidFill>
                  <a:schemeClr val="tx1"/>
                </a:solidFill>
                <a:latin typeface="Arial" charset="0"/>
              </a:rPr>
              <a:t>Kormányhivatalok</a:t>
            </a:r>
            <a:endParaRPr lang="hu-HU" sz="28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1" name="Téglalap 1">
            <a:extLst>
              <a:ext uri="{FF2B5EF4-FFF2-40B4-BE49-F238E27FC236}">
                <a16:creationId xmlns:a16="http://schemas.microsoft.com/office/drawing/2014/main" id="{B35AC581-150E-11CB-ADFC-1E88D9AB2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5013325"/>
            <a:ext cx="8640763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/>
              <a:t>+ Balesetbiztosítás: </a:t>
            </a:r>
            <a:r>
              <a:rPr lang="hu-HU" altLang="hu-HU" sz="2800" b="0"/>
              <a:t>nem külön ágazat, megoszlik előző 2 között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None/>
            </a:pPr>
            <a:r>
              <a:rPr lang="hu-HU" altLang="hu-HU" sz="2800"/>
              <a:t>+ Munkanélküliség elleni védelem</a:t>
            </a:r>
            <a:r>
              <a:rPr lang="hu-HU" altLang="hu-HU" sz="2800" b="0"/>
              <a:t>: külön rendszer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74CE066-AC59-AFE1-2D72-34291420B49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TB fogalma, alapelvei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1762CB5-3F5F-AC0C-A481-439523636B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Tbj. 1–2. §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Társadalmi szintű kockázatközösség: </a:t>
            </a:r>
            <a:r>
              <a:rPr lang="hu-HU" altLang="hu-HU" sz="2800" b="0"/>
              <a:t>állampolgárokra és a Tbj. szerinti MO-on munkát végző más természetes személyekre terjed ki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Kötelező részvétel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Biztosítási elv: </a:t>
            </a:r>
            <a:r>
              <a:rPr lang="hu-HU" altLang="hu-HU" sz="2800" b="0"/>
              <a:t>jogszerzés</a:t>
            </a:r>
            <a:r>
              <a:rPr lang="hu-HU" altLang="hu-HU" sz="2800"/>
              <a:t> </a:t>
            </a:r>
            <a:r>
              <a:rPr lang="hu-HU" altLang="hu-HU" sz="2800" b="0"/>
              <a:t>járulékfizetési kötelezettség alapján, saját maga és törvényben meghatározott hozzátartozója javára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b="0"/>
              <a:t>Járulék alapjával </a:t>
            </a:r>
            <a:r>
              <a:rPr lang="hu-HU" altLang="hu-HU" sz="2800"/>
              <a:t>arányos pénzbeli ellátások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Szolidaritási elv: </a:t>
            </a:r>
            <a:r>
              <a:rPr lang="hu-HU" altLang="hu-HU" sz="2800" b="0"/>
              <a:t>természetbeni ellátásoknál</a:t>
            </a:r>
            <a:endParaRPr lang="hu-HU" altLang="hu-HU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3EBB50C8-08B2-3E2C-EF7E-32D24A9CDD4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TB fogalma, alapelvei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7EFCF88-F9AF-6BFD-641A-9810A693E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8" y="981075"/>
            <a:ext cx="8964612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Járulékfizetés elve: </a:t>
            </a:r>
            <a:r>
              <a:rPr lang="hu-HU" altLang="hu-HU" sz="2800" b="0"/>
              <a:t>személyes és előre meghatározott szolgáltatásra való igényt alapoz meg, a rászorultság közömbös!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Ellátásokra tulajdonszerű igény </a:t>
            </a:r>
            <a:r>
              <a:rPr lang="hu-HU" altLang="hu-HU" sz="2800" b="0"/>
              <a:t>(járulékért megvásárolt)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Szerzett jogok védelme: </a:t>
            </a:r>
            <a:r>
              <a:rPr lang="hu-HU" altLang="hu-HU" sz="2800" b="0"/>
              <a:t>beteljesüléshez közeledve fokozódik: változtatás csak kivételesen, fokozatosan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400" b="0" i="1"/>
              <a:t>DE: A társadalmi szolidaritás elvének megfelelően […] törvény a társadalombiztosítás pénzügyi alapjainak költségvetését egészben vagy részben megillető olyan fizetési kötelezettséget is megállapíthat, amelynek megfizetése társadalombiztosítási ellátásra való jogot nem keletkeztet [Tbj. 1. § (6) bek.]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A031E345-B184-3521-C127-BD16ACD3FCB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TB fogalma, alapelvei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286003B-0550-D6B3-1562-B752BB74CF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Működtetése állami feladat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Állami garanciavállalás: </a:t>
            </a:r>
            <a:r>
              <a:rPr lang="hu-HU" altLang="hu-HU" sz="2800" b="0"/>
              <a:t>az állam az ellátások fedezetét akkor is biztosítja, ha a TB kiadásai a bevételeket meghaladják. 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/>
              <a:t>Jogorvoslati jogosultság elve: 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Közigazgatási úton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/>
              <a:t>Bírói úton: közig. bíróság jár el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B876431C-890E-FA78-6661-28178FC6A14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0525" y="-23813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TB jogviszony felépítése</a:t>
            </a:r>
          </a:p>
        </p:txBody>
      </p:sp>
      <p:grpSp>
        <p:nvGrpSpPr>
          <p:cNvPr id="8195" name="Csoportba foglalás 1">
            <a:extLst>
              <a:ext uri="{FF2B5EF4-FFF2-40B4-BE49-F238E27FC236}">
                <a16:creationId xmlns:a16="http://schemas.microsoft.com/office/drawing/2014/main" id="{63D306B8-0CD0-4978-C1DC-8A858E8F5BA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052513"/>
            <a:ext cx="8207375" cy="5159375"/>
            <a:chOff x="395288" y="1125538"/>
            <a:chExt cx="8208962" cy="5159375"/>
          </a:xfrm>
        </p:grpSpPr>
        <p:sp>
          <p:nvSpPr>
            <p:cNvPr id="8196" name="Line 20">
              <a:extLst>
                <a:ext uri="{FF2B5EF4-FFF2-40B4-BE49-F238E27FC236}">
                  <a16:creationId xmlns:a16="http://schemas.microsoft.com/office/drawing/2014/main" id="{4CF0B5CC-2B9B-375D-EF1D-BB2335A1A1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60638" y="2654300"/>
              <a:ext cx="1728787" cy="237490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197" name="Oval 10">
              <a:extLst>
                <a:ext uri="{FF2B5EF4-FFF2-40B4-BE49-F238E27FC236}">
                  <a16:creationId xmlns:a16="http://schemas.microsoft.com/office/drawing/2014/main" id="{8AF17ADE-3F78-7F54-6734-26F03AB52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85963" y="1846263"/>
              <a:ext cx="863600" cy="808037"/>
            </a:xfrm>
            <a:prstGeom prst="ellipse">
              <a:avLst/>
            </a:prstGeom>
            <a:solidFill>
              <a:srgbClr val="FF9900">
                <a:alpha val="39999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u-HU" altLang="hu-HU" sz="2200">
                <a:solidFill>
                  <a:srgbClr val="FF33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8198" name="Oval 12">
              <a:extLst>
                <a:ext uri="{FF2B5EF4-FFF2-40B4-BE49-F238E27FC236}">
                  <a16:creationId xmlns:a16="http://schemas.microsoft.com/office/drawing/2014/main" id="{54C4D327-EA63-8BFA-5DD0-B09C8DE3E8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7625" y="5013325"/>
              <a:ext cx="863600" cy="808038"/>
            </a:xfrm>
            <a:prstGeom prst="ellipse">
              <a:avLst/>
            </a:prstGeom>
            <a:solidFill>
              <a:srgbClr val="FF9900">
                <a:alpha val="39999"/>
              </a:srgbClr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u-HU" altLang="hu-HU" sz="2200">
                <a:solidFill>
                  <a:srgbClr val="FF33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8199" name="Text Box 23">
              <a:extLst>
                <a:ext uri="{FF2B5EF4-FFF2-40B4-BE49-F238E27FC236}">
                  <a16:creationId xmlns:a16="http://schemas.microsoft.com/office/drawing/2014/main" id="{B70E482E-66E2-7CDF-9D8C-7FF6A18CC5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5288" y="1125538"/>
              <a:ext cx="3390900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>
                  <a:latin typeface="Verdana" panose="020B0604030504040204" pitchFamily="34" charset="0"/>
                  <a:cs typeface="Arial" panose="020B0604020202020204" pitchFamily="34" charset="0"/>
                </a:rPr>
                <a:t>Biztosított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(kedvezményezett)</a:t>
              </a:r>
            </a:p>
          </p:txBody>
        </p:sp>
        <p:sp>
          <p:nvSpPr>
            <p:cNvPr id="8200" name="Line 20">
              <a:extLst>
                <a:ext uri="{FF2B5EF4-FFF2-40B4-BE49-F238E27FC236}">
                  <a16:creationId xmlns:a16="http://schemas.microsoft.com/office/drawing/2014/main" id="{AC4E6433-CF05-9B4E-9AF3-59955AFAE2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91013" y="2654300"/>
              <a:ext cx="1728787" cy="23526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hu-HU"/>
            </a:p>
          </p:txBody>
        </p:sp>
        <p:sp>
          <p:nvSpPr>
            <p:cNvPr id="8201" name="Oval 11">
              <a:extLst>
                <a:ext uri="{FF2B5EF4-FFF2-40B4-BE49-F238E27FC236}">
                  <a16:creationId xmlns:a16="http://schemas.microsoft.com/office/drawing/2014/main" id="{C9EC7A08-FD6D-04FC-879B-D965F7CF92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0875" y="1846263"/>
              <a:ext cx="863600" cy="808037"/>
            </a:xfrm>
            <a:prstGeom prst="ellipse">
              <a:avLst/>
            </a:prstGeom>
            <a:solidFill>
              <a:srgbClr val="FF9900">
                <a:alpha val="39999"/>
              </a:srgbClr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hu-HU" altLang="hu-HU" sz="2200">
                <a:solidFill>
                  <a:srgbClr val="FF3300"/>
                </a:solidFill>
                <a:latin typeface="Verdana" panose="020B0604030504040204" pitchFamily="34" charset="0"/>
              </a:endParaRPr>
            </a:p>
          </p:txBody>
        </p:sp>
        <p:sp>
          <p:nvSpPr>
            <p:cNvPr id="8202" name="Text Box 25">
              <a:extLst>
                <a:ext uri="{FF2B5EF4-FFF2-40B4-BE49-F238E27FC236}">
                  <a16:creationId xmlns:a16="http://schemas.microsoft.com/office/drawing/2014/main" id="{34583511-5074-1DAC-DB19-12F2B1821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06688" y="5805488"/>
              <a:ext cx="3168650" cy="360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>
                  <a:latin typeface="Verdana" panose="020B0604030504040204" pitchFamily="34" charset="0"/>
                  <a:cs typeface="Arial" panose="020B0604020202020204" pitchFamily="34" charset="0"/>
                </a:rPr>
                <a:t>TB szerv</a:t>
              </a:r>
            </a:p>
          </p:txBody>
        </p:sp>
        <p:sp>
          <p:nvSpPr>
            <p:cNvPr id="8203" name="Text Box 23">
              <a:extLst>
                <a:ext uri="{FF2B5EF4-FFF2-40B4-BE49-F238E27FC236}">
                  <a16:creationId xmlns:a16="http://schemas.microsoft.com/office/drawing/2014/main" id="{8297C6BE-669A-5A36-8564-CED35866DF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6825" y="1125538"/>
              <a:ext cx="3527425" cy="358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>
                  <a:latin typeface="Verdana" panose="020B0604030504040204" pitchFamily="34" charset="0"/>
                  <a:cs typeface="Arial" panose="020B0604020202020204" pitchFamily="34" charset="0"/>
                </a:rPr>
                <a:t>Foglalkoztató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(nem mindig van)</a:t>
              </a:r>
            </a:p>
          </p:txBody>
        </p:sp>
        <p:sp>
          <p:nvSpPr>
            <p:cNvPr id="8204" name="Text Box 18">
              <a:extLst>
                <a:ext uri="{FF2B5EF4-FFF2-40B4-BE49-F238E27FC236}">
                  <a16:creationId xmlns:a16="http://schemas.microsoft.com/office/drawing/2014/main" id="{D304D7E9-F3B7-2200-482B-6EE6B2662B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16013" y="3625850"/>
              <a:ext cx="3030537" cy="811213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Munkavállalói TB jogviszony</a:t>
              </a:r>
            </a:p>
          </p:txBody>
        </p:sp>
        <p:cxnSp>
          <p:nvCxnSpPr>
            <p:cNvPr id="8205" name="Egyenes összekötő 2">
              <a:extLst>
                <a:ext uri="{FF2B5EF4-FFF2-40B4-BE49-F238E27FC236}">
                  <a16:creationId xmlns:a16="http://schemas.microsoft.com/office/drawing/2014/main" id="{D6D64F07-A775-E1F7-4715-E7D35ABC0E29}"/>
                </a:ext>
              </a:extLst>
            </p:cNvPr>
            <p:cNvCxnSpPr>
              <a:cxnSpLocks noChangeShapeType="1"/>
              <a:stCxn id="8197" idx="6"/>
              <a:endCxn id="8201" idx="2"/>
            </p:cNvCxnSpPr>
            <p:nvPr/>
          </p:nvCxnSpPr>
          <p:spPr bwMode="auto">
            <a:xfrm>
              <a:off x="2849563" y="2249488"/>
              <a:ext cx="2881312" cy="0"/>
            </a:xfrm>
            <a:prstGeom prst="line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206" name="Egyenes összekötő 15">
              <a:extLst>
                <a:ext uri="{FF2B5EF4-FFF2-40B4-BE49-F238E27FC236}">
                  <a16:creationId xmlns:a16="http://schemas.microsoft.com/office/drawing/2014/main" id="{BDCDF45B-FD81-B896-4F6F-2A1312858D76}"/>
                </a:ext>
              </a:extLst>
            </p:cNvPr>
            <p:cNvCxnSpPr>
              <a:cxnSpLocks noChangeShapeType="1"/>
              <a:stCxn id="8197" idx="6"/>
              <a:endCxn id="8201" idx="2"/>
            </p:cNvCxnSpPr>
            <p:nvPr/>
          </p:nvCxnSpPr>
          <p:spPr bwMode="auto">
            <a:xfrm>
              <a:off x="2849563" y="2249488"/>
              <a:ext cx="2881312" cy="0"/>
            </a:xfrm>
            <a:prstGeom prst="line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207" name="Text Box 18">
              <a:extLst>
                <a:ext uri="{FF2B5EF4-FFF2-40B4-BE49-F238E27FC236}">
                  <a16:creationId xmlns:a16="http://schemas.microsoft.com/office/drawing/2014/main" id="{538CC7F7-E196-E615-67F1-840F31318E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87675" y="2409825"/>
              <a:ext cx="2662238" cy="51435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Alapjogviszony</a:t>
              </a:r>
            </a:p>
          </p:txBody>
        </p:sp>
        <p:sp>
          <p:nvSpPr>
            <p:cNvPr id="8208" name="Text Box 23">
              <a:extLst>
                <a:ext uri="{FF2B5EF4-FFF2-40B4-BE49-F238E27FC236}">
                  <a16:creationId xmlns:a16="http://schemas.microsoft.com/office/drawing/2014/main" id="{B10C145E-A628-6DF4-382A-449F8EB221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8488" y="4549775"/>
              <a:ext cx="3390900" cy="1735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- Főleg jogosultságok</a:t>
              </a:r>
            </a:p>
          </p:txBody>
        </p:sp>
        <p:sp>
          <p:nvSpPr>
            <p:cNvPr id="25" name="Text Box 23">
              <a:extLst>
                <a:ext uri="{FF2B5EF4-FFF2-40B4-BE49-F238E27FC236}">
                  <a16:creationId xmlns:a16="http://schemas.microsoft.com/office/drawing/2014/main" id="{D5017D08-2230-9530-817A-F965FF06E0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0474" y="4513263"/>
              <a:ext cx="3883776" cy="1735137"/>
            </a:xfrm>
            <a:prstGeom prst="rect">
              <a:avLst/>
            </a:prstGeom>
            <a:noFill/>
            <a:ln>
              <a:noFill/>
            </a:ln>
          </p:spPr>
          <p:txBody>
            <a:bodyPr/>
            <a:lstStyle>
              <a:lvl1pPr eaLnBrk="0" hangingPunct="0"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1pPr>
              <a:lvl2pPr marL="742950" indent="-285750" eaLnBrk="0" hangingPunct="0"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2pPr>
              <a:lvl3pPr marL="1143000" indent="-228600" eaLnBrk="0" hangingPunct="0"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3pPr>
              <a:lvl4pPr marL="1600200" indent="-228600" eaLnBrk="0" hangingPunct="0"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4pPr>
              <a:lvl5pPr marL="2057400" indent="-228600" eaLnBrk="0" hangingPunct="0"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600" b="1">
                  <a:solidFill>
                    <a:srgbClr val="FF3300"/>
                  </a:solidFill>
                  <a:latin typeface="Verdana" pitchFamily="34" charset="0"/>
                  <a:cs typeface="Arial" charset="0"/>
                </a:defRPr>
              </a:lvl9pPr>
            </a:lstStyle>
            <a:p>
              <a:pPr marL="342900" indent="-342900" algn="r" eaLnBrk="1" hangingPunct="1">
                <a:buFontTx/>
                <a:buChar char="-"/>
                <a:defRPr/>
              </a:pPr>
              <a:r>
                <a:rPr lang="hu-HU" sz="2200" b="0" dirty="0">
                  <a:solidFill>
                    <a:schemeClr val="tx1"/>
                  </a:solidFill>
                </a:rPr>
                <a:t>Főleg kötelezettségek</a:t>
              </a:r>
            </a:p>
            <a:p>
              <a:pPr algn="r" eaLnBrk="1" hangingPunct="1">
                <a:defRPr/>
              </a:pPr>
              <a:r>
                <a:rPr lang="hu-HU" sz="2200" b="0" dirty="0">
                  <a:solidFill>
                    <a:schemeClr val="tx1"/>
                  </a:solidFill>
                </a:rPr>
                <a:t>(járulékfizetés, </a:t>
              </a:r>
              <a:r>
                <a:rPr lang="hu-HU" sz="2200" b="0" dirty="0" err="1">
                  <a:solidFill>
                    <a:schemeClr val="tx1"/>
                  </a:solidFill>
                </a:rPr>
                <a:t>adatszolg</a:t>
              </a:r>
              <a:r>
                <a:rPr lang="hu-HU" sz="2200" b="0" dirty="0">
                  <a:solidFill>
                    <a:schemeClr val="tx1"/>
                  </a:solidFill>
                </a:rPr>
                <a:t>., ügyvitel)</a:t>
              </a:r>
            </a:p>
          </p:txBody>
        </p:sp>
        <p:sp>
          <p:nvSpPr>
            <p:cNvPr id="8210" name="Text Box 18">
              <a:extLst>
                <a:ext uri="{FF2B5EF4-FFF2-40B4-BE49-F238E27FC236}">
                  <a16:creationId xmlns:a16="http://schemas.microsoft.com/office/drawing/2014/main" id="{950025ED-6ECF-917F-3463-4A7D616D74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21225" y="3625850"/>
              <a:ext cx="3163888" cy="811213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hu-HU" altLang="hu-HU" sz="2200" b="0">
                  <a:latin typeface="Verdana" panose="020B0604030504040204" pitchFamily="34" charset="0"/>
                  <a:cs typeface="Arial" panose="020B0604020202020204" pitchFamily="34" charset="0"/>
                </a:rPr>
                <a:t>Foglalkoztatói TB jogviszony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8E213043-2D25-DED7-4BB7-A4EDFF13156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2863"/>
            <a:ext cx="8229600" cy="865187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jogviszony dinamikája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A4B685C-9E3E-4D59-B00C-A2A9C162C8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052513"/>
            <a:ext cx="87137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Létesítés, módosítás, megszüntetés: általában az alapjogviszonyhoz igazodóan </a:t>
            </a:r>
            <a:r>
              <a:rPr lang="hu-HU" altLang="hu-HU" sz="2800" b="0" dirty="0"/>
              <a:t>(Tbj. 8. §)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Ha több biztosítással járó jogviszony áll fenn egyidejűleg: külön-külön kell elbírálni </a:t>
            </a:r>
            <a:r>
              <a:rPr lang="hu-HU" altLang="hu-HU" sz="2800" b="0" dirty="0"/>
              <a:t>(Tbj. 9. §)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/>
              <a:t>Kivételek </a:t>
            </a:r>
            <a:r>
              <a:rPr lang="hu-HU" altLang="hu-HU" sz="2800" b="0" dirty="0"/>
              <a:t>pl. passzív ellátás (jogosultság az alapjogviszony megszűnése után is), nyugellátások</a:t>
            </a:r>
            <a:endParaRPr lang="hu-HU" altLang="hu-HU" sz="2800" dirty="0"/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sz="2800" dirty="0" err="1"/>
              <a:t>Mv</a:t>
            </a:r>
            <a:r>
              <a:rPr lang="hu-HU" altLang="hu-HU" sz="2800" dirty="0"/>
              <a:t>-i oldalon befolyásolja még: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Ha a foglalkoztató változik</a:t>
            </a:r>
          </a:p>
          <a:p>
            <a:pPr lvl="1"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r>
              <a:rPr lang="hu-HU" altLang="hu-HU" b="0" dirty="0"/>
              <a:t>Igénybe vett ellátás változik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>
            <a:extLst>
              <a:ext uri="{FF2B5EF4-FFF2-40B4-BE49-F238E27FC236}">
                <a16:creationId xmlns:a16="http://schemas.microsoft.com/office/drawing/2014/main" id="{5C3F60AD-503A-0457-D41A-B0CC0401FAC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4450"/>
            <a:ext cx="8229600" cy="865188"/>
          </a:xfrm>
        </p:spPr>
        <p:txBody>
          <a:bodyPr/>
          <a:lstStyle/>
          <a:p>
            <a:pPr eaLnBrk="1" hangingPunct="1">
              <a:defRPr/>
            </a:pPr>
            <a:r>
              <a:rPr lang="hu-HU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Szünetel a biztosítás </a:t>
            </a:r>
            <a:r>
              <a:rPr lang="hu-HU" sz="3800" dirty="0">
                <a:solidFill>
                  <a:srgbClr val="FF0000"/>
                </a:solidFill>
              </a:rPr>
              <a:t>(Tbj. 16. §)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000B7C6A-3451-5236-44D0-A39B9E269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68413"/>
            <a:ext cx="8713787" cy="482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dirty="0"/>
              <a:t>Ha alapjogviszonyban nincs munkavégzés</a:t>
            </a:r>
          </a:p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0" dirty="0"/>
              <a:t>Pl. fizetés nélküli szabadság, igazolatlan távollét</a:t>
            </a:r>
          </a:p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b="0" dirty="0"/>
              <a:t>Kivéve, ha szünetelés idejére TB ellátást (pl. </a:t>
            </a:r>
            <a:r>
              <a:rPr lang="hu-HU" altLang="hu-HU" sz="2800" b="0" dirty="0" err="1"/>
              <a:t>csed</a:t>
            </a:r>
            <a:r>
              <a:rPr lang="hu-HU" altLang="hu-HU" sz="2800" b="0" dirty="0"/>
              <a:t>, gyed), vagy munkabért/díjazást kap</a:t>
            </a:r>
          </a:p>
          <a:p>
            <a:pPr eaLnBrk="1" hangingPunct="1">
              <a:spcBef>
                <a:spcPct val="5000"/>
              </a:spcBef>
              <a:spcAft>
                <a:spcPts val="1200"/>
              </a:spcAft>
              <a:buFontTx/>
              <a:buChar char="-"/>
            </a:pPr>
            <a:r>
              <a:rPr lang="hu-HU" altLang="hu-HU" sz="2800" dirty="0"/>
              <a:t>Ha alapjogviszony szünetel</a:t>
            </a:r>
          </a:p>
          <a:p>
            <a:pPr eaLnBrk="1" hangingPunct="1">
              <a:spcBef>
                <a:spcPct val="5000"/>
              </a:spcBef>
              <a:spcAft>
                <a:spcPct val="25000"/>
              </a:spcAft>
              <a:buFontTx/>
              <a:buChar char="-"/>
            </a:pPr>
            <a:endParaRPr lang="hu-HU" altLang="hu-H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AutoNum type="arabicPeriod"/>
          <a:tabLst/>
          <a:defRPr kumimoji="0" lang="hu-HU" sz="3600" b="1" i="0" u="none" strike="noStrike" cap="none" normalizeH="0" baseline="0" smtClean="0">
            <a:ln>
              <a:noFill/>
            </a:ln>
            <a:solidFill>
              <a:srgbClr val="FF3300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6178</TotalTime>
  <Words>1112</Words>
  <Application>Microsoft Office PowerPoint</Application>
  <PresentationFormat>Diavetítés a képernyőre (4:3 oldalarány)</PresentationFormat>
  <Paragraphs>138</Paragraphs>
  <Slides>21</Slides>
  <Notes>7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4" baseType="lpstr">
      <vt:lpstr>Arial</vt:lpstr>
      <vt:lpstr>Verdana</vt:lpstr>
      <vt:lpstr>Alapértelmezett terv</vt:lpstr>
      <vt:lpstr>A társadalombiztosítási jog rendszere</vt:lpstr>
      <vt:lpstr>Jogforrások</vt:lpstr>
      <vt:lpstr>TB ágazatai, szervezete</vt:lpstr>
      <vt:lpstr>TB fogalma, alapelvei</vt:lpstr>
      <vt:lpstr>TB fogalma, alapelvei</vt:lpstr>
      <vt:lpstr>TB fogalma, alapelvei</vt:lpstr>
      <vt:lpstr>TB jogviszony felépítése</vt:lpstr>
      <vt:lpstr>A jogviszony dinamikája</vt:lpstr>
      <vt:lpstr>Szünetel a biztosítás (Tbj. 16. §)</vt:lpstr>
      <vt:lpstr>Az ellátásokra való jogosultságról általában</vt:lpstr>
      <vt:lpstr>Az ellátások mértékéről általában</vt:lpstr>
      <vt:lpstr>A védett személyi kör</vt:lpstr>
      <vt:lpstr>1) Biztosítottak</vt:lpstr>
      <vt:lpstr>Járulékfizetési alsó határ  [Tbj. 27. § (2) bek.]</vt:lpstr>
      <vt:lpstr>2) Egyes ellátásokra jogosultak</vt:lpstr>
      <vt:lpstr>Eü szolgáltatásra jogosultság egészségügyi szolgáltatási járulék megfizetésével</vt:lpstr>
      <vt:lpstr>3) Megállapodás társadalombiztosítási ellátásra</vt:lpstr>
      <vt:lpstr>Felelősségi kérdések (1):  jogalap nélkül felvett ellátás</vt:lpstr>
      <vt:lpstr>Felelősségi kérdések (2):  jogalap nélkül felvett ellátás</vt:lpstr>
      <vt:lpstr>Felelősségi kérdések (3):  regressz igények</vt:lpstr>
      <vt:lpstr>Köszönöm a figyelmet!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Kártyás Péter</dc:creator>
  <cp:lastModifiedBy>Kártyás Gábor</cp:lastModifiedBy>
  <cp:revision>457</cp:revision>
  <dcterms:created xsi:type="dcterms:W3CDTF">2005-01-28T10:49:15Z</dcterms:created>
  <dcterms:modified xsi:type="dcterms:W3CDTF">2025-09-16T04:18:59Z</dcterms:modified>
</cp:coreProperties>
</file>