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521" r:id="rId2"/>
    <p:sldId id="637" r:id="rId3"/>
    <p:sldId id="651" r:id="rId4"/>
    <p:sldId id="638" r:id="rId5"/>
    <p:sldId id="556" r:id="rId6"/>
    <p:sldId id="613" r:id="rId7"/>
    <p:sldId id="593" r:id="rId8"/>
    <p:sldId id="631" r:id="rId9"/>
    <p:sldId id="616" r:id="rId10"/>
    <p:sldId id="614" r:id="rId11"/>
    <p:sldId id="615" r:id="rId12"/>
    <p:sldId id="617" r:id="rId13"/>
    <p:sldId id="618" r:id="rId14"/>
    <p:sldId id="619" r:id="rId15"/>
    <p:sldId id="632" r:id="rId16"/>
    <p:sldId id="621" r:id="rId17"/>
    <p:sldId id="620" r:id="rId18"/>
    <p:sldId id="642" r:id="rId19"/>
    <p:sldId id="622" r:id="rId20"/>
    <p:sldId id="623" r:id="rId21"/>
    <p:sldId id="630" r:id="rId22"/>
    <p:sldId id="624" r:id="rId23"/>
    <p:sldId id="649" r:id="rId24"/>
    <p:sldId id="644" r:id="rId25"/>
    <p:sldId id="645" r:id="rId26"/>
    <p:sldId id="653" r:id="rId27"/>
    <p:sldId id="629" r:id="rId28"/>
    <p:sldId id="650" r:id="rId29"/>
    <p:sldId id="654" r:id="rId30"/>
    <p:sldId id="626" r:id="rId31"/>
    <p:sldId id="627" r:id="rId32"/>
    <p:sldId id="646" r:id="rId33"/>
    <p:sldId id="628" r:id="rId34"/>
    <p:sldId id="633" r:id="rId35"/>
    <p:sldId id="647" r:id="rId36"/>
    <p:sldId id="655" r:id="rId37"/>
    <p:sldId id="634" r:id="rId38"/>
    <p:sldId id="635" r:id="rId39"/>
    <p:sldId id="640" r:id="rId40"/>
    <p:sldId id="641" r:id="rId41"/>
    <p:sldId id="636" r:id="rId42"/>
    <p:sldId id="648" r:id="rId43"/>
    <p:sldId id="522" r:id="rId44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99CCFF"/>
    <a:srgbClr val="FFFF99"/>
    <a:srgbClr val="FFFF00"/>
    <a:srgbClr val="FF5050"/>
    <a:srgbClr val="99FF66"/>
    <a:srgbClr val="FF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65" autoAdjust="0"/>
    <p:restoredTop sz="84520" autoAdjust="0"/>
  </p:normalViewPr>
  <p:slideViewPr>
    <p:cSldViewPr>
      <p:cViewPr varScale="1">
        <p:scale>
          <a:sx n="80" d="100"/>
          <a:sy n="80" d="100"/>
        </p:scale>
        <p:origin x="941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>
            <a:extLst>
              <a:ext uri="{FF2B5EF4-FFF2-40B4-BE49-F238E27FC236}">
                <a16:creationId xmlns:a16="http://schemas.microsoft.com/office/drawing/2014/main" id="{1DF56852-CB1E-0D61-2025-3AB20A0F03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buFontTx/>
              <a:buNone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47811" name="Rectangle 3">
            <a:extLst>
              <a:ext uri="{FF2B5EF4-FFF2-40B4-BE49-F238E27FC236}">
                <a16:creationId xmlns:a16="http://schemas.microsoft.com/office/drawing/2014/main" id="{94181558-8697-4470-1C8D-431A5712889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Tx/>
              <a:buNone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B190F5A4-77F4-883B-9A2E-919F28FAFDD1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7813" name="Rectangle 5">
            <a:extLst>
              <a:ext uri="{FF2B5EF4-FFF2-40B4-BE49-F238E27FC236}">
                <a16:creationId xmlns:a16="http://schemas.microsoft.com/office/drawing/2014/main" id="{837EACDA-8E0F-5DBB-8000-790AC158030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247814" name="Rectangle 6">
            <a:extLst>
              <a:ext uri="{FF2B5EF4-FFF2-40B4-BE49-F238E27FC236}">
                <a16:creationId xmlns:a16="http://schemas.microsoft.com/office/drawing/2014/main" id="{18F330A8-97C2-A8CC-8542-F1F01056F31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buFontTx/>
              <a:buNone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47815" name="Rectangle 7">
            <a:extLst>
              <a:ext uri="{FF2B5EF4-FFF2-40B4-BE49-F238E27FC236}">
                <a16:creationId xmlns:a16="http://schemas.microsoft.com/office/drawing/2014/main" id="{7866DD77-8DBF-3FA0-AD7B-179DD09F6C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32359185-2C55-4AEB-851F-91CFE01A6EA9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iakép helye 1">
            <a:extLst>
              <a:ext uri="{FF2B5EF4-FFF2-40B4-BE49-F238E27FC236}">
                <a16:creationId xmlns:a16="http://schemas.microsoft.com/office/drawing/2014/main" id="{F4E76326-C2F2-187A-1EB6-7608B92FA8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Jegyzetek helye 2">
            <a:extLst>
              <a:ext uri="{FF2B5EF4-FFF2-40B4-BE49-F238E27FC236}">
                <a16:creationId xmlns:a16="http://schemas.microsoft.com/office/drawing/2014/main" id="{5CAADF5C-44EE-1075-56AD-2690BF7F2E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47108" name="Dia számának helye 3">
            <a:extLst>
              <a:ext uri="{FF2B5EF4-FFF2-40B4-BE49-F238E27FC236}">
                <a16:creationId xmlns:a16="http://schemas.microsoft.com/office/drawing/2014/main" id="{CE8ADC57-7C94-76D2-A23A-7591FBF4A2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BC34452-E95C-4CEF-8D70-67A54FAEF6E9}" type="slidenum">
              <a:rPr lang="hu-HU" altLang="hu-HU"/>
              <a:pPr>
                <a:spcBef>
                  <a:spcPct val="0"/>
                </a:spcBef>
              </a:pPr>
              <a:t>2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iakép helye 1">
            <a:extLst>
              <a:ext uri="{FF2B5EF4-FFF2-40B4-BE49-F238E27FC236}">
                <a16:creationId xmlns:a16="http://schemas.microsoft.com/office/drawing/2014/main" id="{4C53834B-0546-E7EA-CF15-30BC49C9CF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Jegyzetek helye 2">
            <a:extLst>
              <a:ext uri="{FF2B5EF4-FFF2-40B4-BE49-F238E27FC236}">
                <a16:creationId xmlns:a16="http://schemas.microsoft.com/office/drawing/2014/main" id="{4DB3CB87-B639-CAEC-7878-9F97FA22B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56324" name="Dia számának helye 3">
            <a:extLst>
              <a:ext uri="{FF2B5EF4-FFF2-40B4-BE49-F238E27FC236}">
                <a16:creationId xmlns:a16="http://schemas.microsoft.com/office/drawing/2014/main" id="{C71FAE21-ECD4-F747-89E7-D38042E314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88BF184-CAF0-43F8-8009-435F90C1D641}" type="slidenum">
              <a:rPr lang="hu-HU" altLang="hu-HU"/>
              <a:pPr>
                <a:spcBef>
                  <a:spcPct val="0"/>
                </a:spcBef>
              </a:pPr>
              <a:t>12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iakép helye 1">
            <a:extLst>
              <a:ext uri="{FF2B5EF4-FFF2-40B4-BE49-F238E27FC236}">
                <a16:creationId xmlns:a16="http://schemas.microsoft.com/office/drawing/2014/main" id="{C86E12B2-562E-DFFB-5FC2-371803083F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Jegyzetek helye 2">
            <a:extLst>
              <a:ext uri="{FF2B5EF4-FFF2-40B4-BE49-F238E27FC236}">
                <a16:creationId xmlns:a16="http://schemas.microsoft.com/office/drawing/2014/main" id="{95387B80-0A11-EEB0-E241-BFAC4EBEA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57348" name="Dia számának helye 3">
            <a:extLst>
              <a:ext uri="{FF2B5EF4-FFF2-40B4-BE49-F238E27FC236}">
                <a16:creationId xmlns:a16="http://schemas.microsoft.com/office/drawing/2014/main" id="{ABC56BBC-A18B-6F17-64A4-E4D1A505F9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8B5A16-879F-4BDB-AFA8-8F144A9009E7}" type="slidenum">
              <a:rPr lang="hu-HU" altLang="hu-HU"/>
              <a:pPr>
                <a:spcBef>
                  <a:spcPct val="0"/>
                </a:spcBef>
              </a:pPr>
              <a:t>13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iakép helye 1">
            <a:extLst>
              <a:ext uri="{FF2B5EF4-FFF2-40B4-BE49-F238E27FC236}">
                <a16:creationId xmlns:a16="http://schemas.microsoft.com/office/drawing/2014/main" id="{314EE9F3-5765-A0C3-FF42-CBAEB09D27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Jegyzetek helye 2">
            <a:extLst>
              <a:ext uri="{FF2B5EF4-FFF2-40B4-BE49-F238E27FC236}">
                <a16:creationId xmlns:a16="http://schemas.microsoft.com/office/drawing/2014/main" id="{A473A229-9F61-1692-9953-059CA1785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58372" name="Dia számának helye 3">
            <a:extLst>
              <a:ext uri="{FF2B5EF4-FFF2-40B4-BE49-F238E27FC236}">
                <a16:creationId xmlns:a16="http://schemas.microsoft.com/office/drawing/2014/main" id="{D2EA0A72-664F-E3DB-3FB9-29D38B071D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056CDBC-A6AF-41E7-B1F0-44D0D4E59CF6}" type="slidenum">
              <a:rPr lang="hu-HU" altLang="hu-HU"/>
              <a:pPr>
                <a:spcBef>
                  <a:spcPct val="0"/>
                </a:spcBef>
              </a:pPr>
              <a:t>14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3B604EBC-C59F-C9A5-1773-409463AD13C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C0EA617-DC20-4FC4-B810-C6E86976AEE3}" type="slidenum">
              <a:rPr lang="hu-HU" altLang="hu-HU" b="0"/>
              <a:pPr algn="r" eaLnBrk="1" hangingPunct="1">
                <a:spcBef>
                  <a:spcPct val="0"/>
                </a:spcBef>
              </a:pPr>
              <a:t>15</a:t>
            </a:fld>
            <a:endParaRPr lang="hu-HU" altLang="hu-HU" b="0"/>
          </a:p>
        </p:txBody>
      </p:sp>
      <p:sp>
        <p:nvSpPr>
          <p:cNvPr id="59395" name="Diakép helye 1">
            <a:extLst>
              <a:ext uri="{FF2B5EF4-FFF2-40B4-BE49-F238E27FC236}">
                <a16:creationId xmlns:a16="http://schemas.microsoft.com/office/drawing/2014/main" id="{D7BA86C9-F42F-5710-AEB4-42ECD92479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Jegyzetek helye 2">
            <a:extLst>
              <a:ext uri="{FF2B5EF4-FFF2-40B4-BE49-F238E27FC236}">
                <a16:creationId xmlns:a16="http://schemas.microsoft.com/office/drawing/2014/main" id="{42ECC91B-9545-3DDA-882F-1C6E86A52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59397" name="Dia számának helye 3">
            <a:extLst>
              <a:ext uri="{FF2B5EF4-FFF2-40B4-BE49-F238E27FC236}">
                <a16:creationId xmlns:a16="http://schemas.microsoft.com/office/drawing/2014/main" id="{D15D7CD6-45F0-8B8A-1A3E-135812C5B1CA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Char char="•"/>
            </a:pPr>
            <a:fld id="{142FD48B-A41E-4F8A-8BDA-841E4F7C1A7A}" type="slidenum">
              <a:rPr lang="hu-HU" altLang="hu-HU">
                <a:solidFill>
                  <a:srgbClr val="FF3300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FontTx/>
                <a:buChar char="•"/>
              </a:pPr>
              <a:t>15</a:t>
            </a:fld>
            <a:endParaRPr lang="hu-HU" altLang="hu-HU">
              <a:solidFill>
                <a:srgbClr val="FF3300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iakép helye 1">
            <a:extLst>
              <a:ext uri="{FF2B5EF4-FFF2-40B4-BE49-F238E27FC236}">
                <a16:creationId xmlns:a16="http://schemas.microsoft.com/office/drawing/2014/main" id="{F23EC9B9-951E-D219-3323-2256E24BEF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Jegyzetek helye 2">
            <a:extLst>
              <a:ext uri="{FF2B5EF4-FFF2-40B4-BE49-F238E27FC236}">
                <a16:creationId xmlns:a16="http://schemas.microsoft.com/office/drawing/2014/main" id="{3B754246-CEFF-BD0A-460D-95FE97D49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60420" name="Dia számának helye 3">
            <a:extLst>
              <a:ext uri="{FF2B5EF4-FFF2-40B4-BE49-F238E27FC236}">
                <a16:creationId xmlns:a16="http://schemas.microsoft.com/office/drawing/2014/main" id="{6A04883D-F2FF-57A2-2A02-76D3633826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5E59B5-D991-4918-AD39-A7D9F2655CDE}" type="slidenum">
              <a:rPr lang="hu-HU" altLang="hu-HU"/>
              <a:pPr>
                <a:spcBef>
                  <a:spcPct val="0"/>
                </a:spcBef>
              </a:pPr>
              <a:t>16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iakép helye 1">
            <a:extLst>
              <a:ext uri="{FF2B5EF4-FFF2-40B4-BE49-F238E27FC236}">
                <a16:creationId xmlns:a16="http://schemas.microsoft.com/office/drawing/2014/main" id="{9A521A87-3C16-222D-5578-6D9F78ACB8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Jegyzetek helye 2">
            <a:extLst>
              <a:ext uri="{FF2B5EF4-FFF2-40B4-BE49-F238E27FC236}">
                <a16:creationId xmlns:a16="http://schemas.microsoft.com/office/drawing/2014/main" id="{DBBB780C-B427-ADEA-2EF5-C5109625B9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61444" name="Dia számának helye 3">
            <a:extLst>
              <a:ext uri="{FF2B5EF4-FFF2-40B4-BE49-F238E27FC236}">
                <a16:creationId xmlns:a16="http://schemas.microsoft.com/office/drawing/2014/main" id="{4879E1C5-D5B5-4C64-6320-53DECB7CA0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0421E42-EC63-47F0-80FB-B5947D31FA4A}" type="slidenum">
              <a:rPr lang="hu-HU" altLang="hu-HU"/>
              <a:pPr>
                <a:spcBef>
                  <a:spcPct val="0"/>
                </a:spcBef>
              </a:pPr>
              <a:t>17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iakép helye 1">
            <a:extLst>
              <a:ext uri="{FF2B5EF4-FFF2-40B4-BE49-F238E27FC236}">
                <a16:creationId xmlns:a16="http://schemas.microsoft.com/office/drawing/2014/main" id="{04EF4564-D116-935B-843D-30B80D6AE9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Jegyzetek helye 2">
            <a:extLst>
              <a:ext uri="{FF2B5EF4-FFF2-40B4-BE49-F238E27FC236}">
                <a16:creationId xmlns:a16="http://schemas.microsoft.com/office/drawing/2014/main" id="{C7D24F76-E4B8-4398-F6CC-36385820D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62468" name="Dia számának helye 3">
            <a:extLst>
              <a:ext uri="{FF2B5EF4-FFF2-40B4-BE49-F238E27FC236}">
                <a16:creationId xmlns:a16="http://schemas.microsoft.com/office/drawing/2014/main" id="{66426EAA-94A3-5B52-D82E-9195FF0B72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8A9E53-ECAD-43EE-A60C-4E509B616270}" type="slidenum">
              <a:rPr lang="hu-HU" altLang="hu-HU"/>
              <a:pPr>
                <a:spcBef>
                  <a:spcPct val="0"/>
                </a:spcBef>
              </a:pPr>
              <a:t>18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iakép helye 1">
            <a:extLst>
              <a:ext uri="{FF2B5EF4-FFF2-40B4-BE49-F238E27FC236}">
                <a16:creationId xmlns:a16="http://schemas.microsoft.com/office/drawing/2014/main" id="{5B4440AA-7304-2DC6-2F20-22B081D400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Jegyzetek helye 2">
            <a:extLst>
              <a:ext uri="{FF2B5EF4-FFF2-40B4-BE49-F238E27FC236}">
                <a16:creationId xmlns:a16="http://schemas.microsoft.com/office/drawing/2014/main" id="{A657E4DF-7C5D-8774-A983-E63B46FBE1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63492" name="Dia számának helye 3">
            <a:extLst>
              <a:ext uri="{FF2B5EF4-FFF2-40B4-BE49-F238E27FC236}">
                <a16:creationId xmlns:a16="http://schemas.microsoft.com/office/drawing/2014/main" id="{85762863-5198-8473-DC63-3F1CC5242F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39070E-93BE-4938-9725-83AFC8CD588F}" type="slidenum">
              <a:rPr lang="hu-HU" altLang="hu-HU"/>
              <a:pPr>
                <a:spcBef>
                  <a:spcPct val="0"/>
                </a:spcBef>
              </a:pPr>
              <a:t>19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iakép helye 1">
            <a:extLst>
              <a:ext uri="{FF2B5EF4-FFF2-40B4-BE49-F238E27FC236}">
                <a16:creationId xmlns:a16="http://schemas.microsoft.com/office/drawing/2014/main" id="{ED838F08-1835-8700-5DE1-989AF783E5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Jegyzetek helye 2">
            <a:extLst>
              <a:ext uri="{FF2B5EF4-FFF2-40B4-BE49-F238E27FC236}">
                <a16:creationId xmlns:a16="http://schemas.microsoft.com/office/drawing/2014/main" id="{2F356A9C-385A-6CBF-2B44-122AAB75C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64516" name="Dia számának helye 3">
            <a:extLst>
              <a:ext uri="{FF2B5EF4-FFF2-40B4-BE49-F238E27FC236}">
                <a16:creationId xmlns:a16="http://schemas.microsoft.com/office/drawing/2014/main" id="{5212F67B-B6A1-CB15-4E29-2B5454B11A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E01D78-4D3F-48BC-AD9C-7BC4162EE867}" type="slidenum">
              <a:rPr lang="hu-HU" altLang="hu-HU"/>
              <a:pPr>
                <a:spcBef>
                  <a:spcPct val="0"/>
                </a:spcBef>
              </a:pPr>
              <a:t>20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iakép helye 1">
            <a:extLst>
              <a:ext uri="{FF2B5EF4-FFF2-40B4-BE49-F238E27FC236}">
                <a16:creationId xmlns:a16="http://schemas.microsoft.com/office/drawing/2014/main" id="{3EFCE1C8-4F55-B8F4-504C-C4E4BEDBAE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Jegyzetek helye 2">
            <a:extLst>
              <a:ext uri="{FF2B5EF4-FFF2-40B4-BE49-F238E27FC236}">
                <a16:creationId xmlns:a16="http://schemas.microsoft.com/office/drawing/2014/main" id="{DC8043DF-5DD4-068D-2C91-234D52C8D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dirty="0">
              <a:latin typeface="Arial" panose="020B0604020202020204" pitchFamily="34" charset="0"/>
            </a:endParaRPr>
          </a:p>
        </p:txBody>
      </p:sp>
      <p:sp>
        <p:nvSpPr>
          <p:cNvPr id="65540" name="Dia számának helye 3">
            <a:extLst>
              <a:ext uri="{FF2B5EF4-FFF2-40B4-BE49-F238E27FC236}">
                <a16:creationId xmlns:a16="http://schemas.microsoft.com/office/drawing/2014/main" id="{DC64CDF3-BEBA-09DF-7B5E-2A7A5B4255B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0FB776-373B-46F2-9CA5-70B29306E8AB}" type="slidenum">
              <a:rPr lang="hu-HU" altLang="hu-HU"/>
              <a:pPr>
                <a:spcBef>
                  <a:spcPct val="0"/>
                </a:spcBef>
              </a:pPr>
              <a:t>21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iakép helye 1">
            <a:extLst>
              <a:ext uri="{FF2B5EF4-FFF2-40B4-BE49-F238E27FC236}">
                <a16:creationId xmlns:a16="http://schemas.microsoft.com/office/drawing/2014/main" id="{B66D17D6-C0E5-15E1-E0A7-03C0E435B0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Jegyzetek helye 2">
            <a:extLst>
              <a:ext uri="{FF2B5EF4-FFF2-40B4-BE49-F238E27FC236}">
                <a16:creationId xmlns:a16="http://schemas.microsoft.com/office/drawing/2014/main" id="{2A1E554F-895E-4808-290B-D492C9112F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48132" name="Dia számának helye 3">
            <a:extLst>
              <a:ext uri="{FF2B5EF4-FFF2-40B4-BE49-F238E27FC236}">
                <a16:creationId xmlns:a16="http://schemas.microsoft.com/office/drawing/2014/main" id="{D47AB29B-3C46-9ED0-5954-CCDA15E786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913F07-C712-4EA9-8E61-0B25B123CAD9}" type="slidenum">
              <a:rPr lang="hu-HU" altLang="hu-HU"/>
              <a:pPr>
                <a:spcBef>
                  <a:spcPct val="0"/>
                </a:spcBef>
              </a:pPr>
              <a:t>3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iakép helye 1">
            <a:extLst>
              <a:ext uri="{FF2B5EF4-FFF2-40B4-BE49-F238E27FC236}">
                <a16:creationId xmlns:a16="http://schemas.microsoft.com/office/drawing/2014/main" id="{37EF2238-54DD-AE78-3A45-019758219B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Jegyzetek helye 2">
            <a:extLst>
              <a:ext uri="{FF2B5EF4-FFF2-40B4-BE49-F238E27FC236}">
                <a16:creationId xmlns:a16="http://schemas.microsoft.com/office/drawing/2014/main" id="{CB6524C4-9FA4-E33C-9C48-49A7ED68B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66564" name="Dia számának helye 3">
            <a:extLst>
              <a:ext uri="{FF2B5EF4-FFF2-40B4-BE49-F238E27FC236}">
                <a16:creationId xmlns:a16="http://schemas.microsoft.com/office/drawing/2014/main" id="{3A3CB981-FF3F-889F-DBBA-C3CE1206DF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0D4CC4D-3C36-4040-BC42-7D6B36FB96BF}" type="slidenum">
              <a:rPr lang="hu-HU" altLang="hu-HU"/>
              <a:pPr>
                <a:spcBef>
                  <a:spcPct val="0"/>
                </a:spcBef>
              </a:pPr>
              <a:t>22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iakép helye 1">
            <a:extLst>
              <a:ext uri="{FF2B5EF4-FFF2-40B4-BE49-F238E27FC236}">
                <a16:creationId xmlns:a16="http://schemas.microsoft.com/office/drawing/2014/main" id="{D75867EE-0772-A647-7C96-7527CC4110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Jegyzetek helye 2">
            <a:extLst>
              <a:ext uri="{FF2B5EF4-FFF2-40B4-BE49-F238E27FC236}">
                <a16:creationId xmlns:a16="http://schemas.microsoft.com/office/drawing/2014/main" id="{9B3B21A2-E78F-A314-85E3-AAD7182E32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dirty="0">
              <a:latin typeface="Arial" panose="020B0604020202020204" pitchFamily="34" charset="0"/>
            </a:endParaRPr>
          </a:p>
        </p:txBody>
      </p:sp>
      <p:sp>
        <p:nvSpPr>
          <p:cNvPr id="67588" name="Dia számának helye 3">
            <a:extLst>
              <a:ext uri="{FF2B5EF4-FFF2-40B4-BE49-F238E27FC236}">
                <a16:creationId xmlns:a16="http://schemas.microsoft.com/office/drawing/2014/main" id="{6CA045BD-5F62-9B4D-292B-2F34E19727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BB3369A-13AA-4ACC-A150-78EBE53B2CE8}" type="slidenum">
              <a:rPr lang="hu-HU" altLang="hu-HU"/>
              <a:pPr>
                <a:spcBef>
                  <a:spcPct val="0"/>
                </a:spcBef>
              </a:pPr>
              <a:t>23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iakép helye 1">
            <a:extLst>
              <a:ext uri="{FF2B5EF4-FFF2-40B4-BE49-F238E27FC236}">
                <a16:creationId xmlns:a16="http://schemas.microsoft.com/office/drawing/2014/main" id="{4831FE73-B64C-205D-0C49-9CD3C05E6C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Jegyzetek helye 2">
            <a:extLst>
              <a:ext uri="{FF2B5EF4-FFF2-40B4-BE49-F238E27FC236}">
                <a16:creationId xmlns:a16="http://schemas.microsoft.com/office/drawing/2014/main" id="{44366103-78DB-415D-B80E-BFEA4F323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68612" name="Dia számának helye 3">
            <a:extLst>
              <a:ext uri="{FF2B5EF4-FFF2-40B4-BE49-F238E27FC236}">
                <a16:creationId xmlns:a16="http://schemas.microsoft.com/office/drawing/2014/main" id="{16740A0C-5BEE-D7E6-A589-E96AE00CE25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46C866-0C4F-4DCD-B666-A73E4AE0A5BA}" type="slidenum">
              <a:rPr lang="hu-HU" altLang="hu-HU"/>
              <a:pPr>
                <a:spcBef>
                  <a:spcPct val="0"/>
                </a:spcBef>
              </a:pPr>
              <a:t>24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iakép helye 1">
            <a:extLst>
              <a:ext uri="{FF2B5EF4-FFF2-40B4-BE49-F238E27FC236}">
                <a16:creationId xmlns:a16="http://schemas.microsoft.com/office/drawing/2014/main" id="{C5BCD076-CA95-F728-3DD4-89769231A7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Jegyzetek helye 2">
            <a:extLst>
              <a:ext uri="{FF2B5EF4-FFF2-40B4-BE49-F238E27FC236}">
                <a16:creationId xmlns:a16="http://schemas.microsoft.com/office/drawing/2014/main" id="{D6690CF9-F206-DBB9-2E8B-0903C2364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69636" name="Dia számának helye 3">
            <a:extLst>
              <a:ext uri="{FF2B5EF4-FFF2-40B4-BE49-F238E27FC236}">
                <a16:creationId xmlns:a16="http://schemas.microsoft.com/office/drawing/2014/main" id="{50650894-C2DD-EA36-9D7D-0BE1F5C2DC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308A5F2-2031-435C-ABFB-95731A696E46}" type="slidenum">
              <a:rPr lang="hu-HU" altLang="hu-HU"/>
              <a:pPr>
                <a:spcBef>
                  <a:spcPct val="0"/>
                </a:spcBef>
              </a:pPr>
              <a:t>25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iakép helye 1">
            <a:extLst>
              <a:ext uri="{FF2B5EF4-FFF2-40B4-BE49-F238E27FC236}">
                <a16:creationId xmlns:a16="http://schemas.microsoft.com/office/drawing/2014/main" id="{4A4262D0-D0D4-FC04-B977-57A9B44118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Jegyzetek helye 2">
            <a:extLst>
              <a:ext uri="{FF2B5EF4-FFF2-40B4-BE49-F238E27FC236}">
                <a16:creationId xmlns:a16="http://schemas.microsoft.com/office/drawing/2014/main" id="{5E8AB9C6-08D1-A025-250F-AF7419D5AC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70660" name="Dia számának helye 3">
            <a:extLst>
              <a:ext uri="{FF2B5EF4-FFF2-40B4-BE49-F238E27FC236}">
                <a16:creationId xmlns:a16="http://schemas.microsoft.com/office/drawing/2014/main" id="{CC77E118-32D8-1B0D-327F-2D83E25E05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9A3DFA-AFE5-4773-88E9-C9D518B7C15A}" type="slidenum">
              <a:rPr lang="hu-HU" altLang="hu-HU"/>
              <a:pPr>
                <a:spcBef>
                  <a:spcPct val="0"/>
                </a:spcBef>
              </a:pPr>
              <a:t>26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iakép helye 1">
            <a:extLst>
              <a:ext uri="{FF2B5EF4-FFF2-40B4-BE49-F238E27FC236}">
                <a16:creationId xmlns:a16="http://schemas.microsoft.com/office/drawing/2014/main" id="{180FDC82-6F60-693C-E8AC-9AEAB6C6C4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Jegyzetek helye 2">
            <a:extLst>
              <a:ext uri="{FF2B5EF4-FFF2-40B4-BE49-F238E27FC236}">
                <a16:creationId xmlns:a16="http://schemas.microsoft.com/office/drawing/2014/main" id="{9E1A7391-5374-2E1A-711D-535EAD110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71684" name="Dia számának helye 3">
            <a:extLst>
              <a:ext uri="{FF2B5EF4-FFF2-40B4-BE49-F238E27FC236}">
                <a16:creationId xmlns:a16="http://schemas.microsoft.com/office/drawing/2014/main" id="{5FD504C4-C4D6-F44C-5E5A-6A1FD54CD28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633FA39-3AE1-4CA3-A94F-831F6755F515}" type="slidenum">
              <a:rPr lang="hu-HU" altLang="hu-HU"/>
              <a:pPr>
                <a:spcBef>
                  <a:spcPct val="0"/>
                </a:spcBef>
              </a:pPr>
              <a:t>27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iakép helye 1">
            <a:extLst>
              <a:ext uri="{FF2B5EF4-FFF2-40B4-BE49-F238E27FC236}">
                <a16:creationId xmlns:a16="http://schemas.microsoft.com/office/drawing/2014/main" id="{2D8BE362-DDAD-05B7-5817-09C2360039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Jegyzetek helye 2">
            <a:extLst>
              <a:ext uri="{FF2B5EF4-FFF2-40B4-BE49-F238E27FC236}">
                <a16:creationId xmlns:a16="http://schemas.microsoft.com/office/drawing/2014/main" id="{A00BC3E4-DC7B-A17F-CB40-18C0B766A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72708" name="Dia számának helye 3">
            <a:extLst>
              <a:ext uri="{FF2B5EF4-FFF2-40B4-BE49-F238E27FC236}">
                <a16:creationId xmlns:a16="http://schemas.microsoft.com/office/drawing/2014/main" id="{29FCF2E7-BA99-98E0-337D-77A0F6E94F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E847D0-D1CB-434C-B713-BCC9CA947AB3}" type="slidenum">
              <a:rPr lang="hu-HU" altLang="hu-HU"/>
              <a:pPr>
                <a:spcBef>
                  <a:spcPct val="0"/>
                </a:spcBef>
              </a:pPr>
              <a:t>28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iakép helye 1">
            <a:extLst>
              <a:ext uri="{FF2B5EF4-FFF2-40B4-BE49-F238E27FC236}">
                <a16:creationId xmlns:a16="http://schemas.microsoft.com/office/drawing/2014/main" id="{7095C9DE-B8C1-3C21-96EE-474925B90B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Jegyzetek helye 2">
            <a:extLst>
              <a:ext uri="{FF2B5EF4-FFF2-40B4-BE49-F238E27FC236}">
                <a16:creationId xmlns:a16="http://schemas.microsoft.com/office/drawing/2014/main" id="{2E339F0B-3FE4-9D58-EF06-DA585D9312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73732" name="Dia számának helye 3">
            <a:extLst>
              <a:ext uri="{FF2B5EF4-FFF2-40B4-BE49-F238E27FC236}">
                <a16:creationId xmlns:a16="http://schemas.microsoft.com/office/drawing/2014/main" id="{DB1A4AC9-D504-2342-C887-164924144B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CEAF9E-41D2-4154-BB74-13E63A0D7505}" type="slidenum">
              <a:rPr lang="hu-HU" altLang="hu-HU"/>
              <a:pPr>
                <a:spcBef>
                  <a:spcPct val="0"/>
                </a:spcBef>
              </a:pPr>
              <a:t>29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iakép helye 1">
            <a:extLst>
              <a:ext uri="{FF2B5EF4-FFF2-40B4-BE49-F238E27FC236}">
                <a16:creationId xmlns:a16="http://schemas.microsoft.com/office/drawing/2014/main" id="{074E5513-E949-3F3F-2BE2-04EA4C8CBC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Jegyzetek helye 2">
            <a:extLst>
              <a:ext uri="{FF2B5EF4-FFF2-40B4-BE49-F238E27FC236}">
                <a16:creationId xmlns:a16="http://schemas.microsoft.com/office/drawing/2014/main" id="{DCB957D1-D46F-51DD-C72C-B4BDE505B1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74756" name="Dia számának helye 3">
            <a:extLst>
              <a:ext uri="{FF2B5EF4-FFF2-40B4-BE49-F238E27FC236}">
                <a16:creationId xmlns:a16="http://schemas.microsoft.com/office/drawing/2014/main" id="{136C3434-4597-7949-BAAF-B7705CD2A0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977E596-C1BC-4B04-96F6-B25B9A61827F}" type="slidenum">
              <a:rPr lang="hu-HU" altLang="hu-HU"/>
              <a:pPr>
                <a:spcBef>
                  <a:spcPct val="0"/>
                </a:spcBef>
              </a:pPr>
              <a:t>30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iakép helye 1">
            <a:extLst>
              <a:ext uri="{FF2B5EF4-FFF2-40B4-BE49-F238E27FC236}">
                <a16:creationId xmlns:a16="http://schemas.microsoft.com/office/drawing/2014/main" id="{5381CB61-FA03-FAD1-66BA-D8F4E59A8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Jegyzetek helye 2">
            <a:extLst>
              <a:ext uri="{FF2B5EF4-FFF2-40B4-BE49-F238E27FC236}">
                <a16:creationId xmlns:a16="http://schemas.microsoft.com/office/drawing/2014/main" id="{73F5B240-C88C-33C5-711C-2D82FF767F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75780" name="Dia számának helye 3">
            <a:extLst>
              <a:ext uri="{FF2B5EF4-FFF2-40B4-BE49-F238E27FC236}">
                <a16:creationId xmlns:a16="http://schemas.microsoft.com/office/drawing/2014/main" id="{CBADE3C2-6D5D-309E-5470-0C3F06D65B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9F3ECD1-38B4-4CEA-BD47-FBDD15C46542}" type="slidenum">
              <a:rPr lang="hu-HU" altLang="hu-HU"/>
              <a:pPr>
                <a:spcBef>
                  <a:spcPct val="0"/>
                </a:spcBef>
              </a:pPr>
              <a:t>31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iakép helye 1">
            <a:extLst>
              <a:ext uri="{FF2B5EF4-FFF2-40B4-BE49-F238E27FC236}">
                <a16:creationId xmlns:a16="http://schemas.microsoft.com/office/drawing/2014/main" id="{B958ECB2-8AAA-5B20-C8AA-8B8D65F740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Jegyzetek helye 2">
            <a:extLst>
              <a:ext uri="{FF2B5EF4-FFF2-40B4-BE49-F238E27FC236}">
                <a16:creationId xmlns:a16="http://schemas.microsoft.com/office/drawing/2014/main" id="{8B27CE2C-A861-BFB5-551D-6AC858EC88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49156" name="Dia számának helye 3">
            <a:extLst>
              <a:ext uri="{FF2B5EF4-FFF2-40B4-BE49-F238E27FC236}">
                <a16:creationId xmlns:a16="http://schemas.microsoft.com/office/drawing/2014/main" id="{AEB1AB9A-E03B-B055-918E-BD92E5D2B7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3E2B80-17A0-47A0-8F70-4990938EA914}" type="slidenum">
              <a:rPr lang="hu-HU" altLang="hu-HU"/>
              <a:pPr>
                <a:spcBef>
                  <a:spcPct val="0"/>
                </a:spcBef>
              </a:pPr>
              <a:t>4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iakép helye 1">
            <a:extLst>
              <a:ext uri="{FF2B5EF4-FFF2-40B4-BE49-F238E27FC236}">
                <a16:creationId xmlns:a16="http://schemas.microsoft.com/office/drawing/2014/main" id="{E50424E3-B7DB-37D5-E7E9-450E5EE31A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Jegyzetek helye 2">
            <a:extLst>
              <a:ext uri="{FF2B5EF4-FFF2-40B4-BE49-F238E27FC236}">
                <a16:creationId xmlns:a16="http://schemas.microsoft.com/office/drawing/2014/main" id="{6326EF91-D0E0-B3D2-F105-5147D4A7C3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76804" name="Dia számának helye 3">
            <a:extLst>
              <a:ext uri="{FF2B5EF4-FFF2-40B4-BE49-F238E27FC236}">
                <a16:creationId xmlns:a16="http://schemas.microsoft.com/office/drawing/2014/main" id="{94C8A271-048B-24F4-5D5F-243DF9D281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02AEE4-6310-40CE-A05D-CBC0B62FD2F7}" type="slidenum">
              <a:rPr lang="hu-HU" altLang="hu-HU"/>
              <a:pPr>
                <a:spcBef>
                  <a:spcPct val="0"/>
                </a:spcBef>
              </a:pPr>
              <a:t>32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iakép helye 1">
            <a:extLst>
              <a:ext uri="{FF2B5EF4-FFF2-40B4-BE49-F238E27FC236}">
                <a16:creationId xmlns:a16="http://schemas.microsoft.com/office/drawing/2014/main" id="{E8623BA7-903C-2F25-D16B-DF6C63A17B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Jegyzetek helye 2">
            <a:extLst>
              <a:ext uri="{FF2B5EF4-FFF2-40B4-BE49-F238E27FC236}">
                <a16:creationId xmlns:a16="http://schemas.microsoft.com/office/drawing/2014/main" id="{A3F55429-F528-CE12-A58A-BC2555971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77828" name="Dia számának helye 3">
            <a:extLst>
              <a:ext uri="{FF2B5EF4-FFF2-40B4-BE49-F238E27FC236}">
                <a16:creationId xmlns:a16="http://schemas.microsoft.com/office/drawing/2014/main" id="{80869A0A-DDAA-63B6-6A4D-0658CDAC74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F891459-0951-4A89-A152-2D029CDD695D}" type="slidenum">
              <a:rPr lang="hu-HU" altLang="hu-HU"/>
              <a:pPr>
                <a:spcBef>
                  <a:spcPct val="0"/>
                </a:spcBef>
              </a:pPr>
              <a:t>33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2FA95661-C469-3410-801B-7E2978841E2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9DAF4E2-6B17-4851-9D6F-B37A1E43598C}" type="slidenum">
              <a:rPr lang="hu-HU" altLang="hu-HU" b="0"/>
              <a:pPr algn="r" eaLnBrk="1" hangingPunct="1">
                <a:spcBef>
                  <a:spcPct val="0"/>
                </a:spcBef>
              </a:pPr>
              <a:t>34</a:t>
            </a:fld>
            <a:endParaRPr lang="hu-HU" altLang="hu-HU" b="0"/>
          </a:p>
        </p:txBody>
      </p:sp>
      <p:sp>
        <p:nvSpPr>
          <p:cNvPr id="78851" name="Diakép helye 1">
            <a:extLst>
              <a:ext uri="{FF2B5EF4-FFF2-40B4-BE49-F238E27FC236}">
                <a16:creationId xmlns:a16="http://schemas.microsoft.com/office/drawing/2014/main" id="{15DDD0E1-3B0E-AE2A-184E-FAE12C02DB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Jegyzetek helye 2">
            <a:extLst>
              <a:ext uri="{FF2B5EF4-FFF2-40B4-BE49-F238E27FC236}">
                <a16:creationId xmlns:a16="http://schemas.microsoft.com/office/drawing/2014/main" id="{2132D913-5773-5166-FE08-BEA83D8C4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78853" name="Dia számának helye 3">
            <a:extLst>
              <a:ext uri="{FF2B5EF4-FFF2-40B4-BE49-F238E27FC236}">
                <a16:creationId xmlns:a16="http://schemas.microsoft.com/office/drawing/2014/main" id="{83B830AC-4B74-3F4D-2C1B-A9912D412EE7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Char char="•"/>
            </a:pPr>
            <a:fld id="{550FBCFE-7D7D-45AB-8764-CF967C75F807}" type="slidenum">
              <a:rPr lang="hu-HU" altLang="hu-HU">
                <a:solidFill>
                  <a:srgbClr val="FF3300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FontTx/>
                <a:buChar char="•"/>
              </a:pPr>
              <a:t>34</a:t>
            </a:fld>
            <a:endParaRPr lang="hu-HU" altLang="hu-HU">
              <a:solidFill>
                <a:srgbClr val="FF3300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iakép helye 1">
            <a:extLst>
              <a:ext uri="{FF2B5EF4-FFF2-40B4-BE49-F238E27FC236}">
                <a16:creationId xmlns:a16="http://schemas.microsoft.com/office/drawing/2014/main" id="{D6EFB1FE-CA31-4CD9-A399-D85B22DB0B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Jegyzetek helye 2">
            <a:extLst>
              <a:ext uri="{FF2B5EF4-FFF2-40B4-BE49-F238E27FC236}">
                <a16:creationId xmlns:a16="http://schemas.microsoft.com/office/drawing/2014/main" id="{AF2171A6-7F39-327B-1C89-7A6560CFB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79876" name="Dia számának helye 3">
            <a:extLst>
              <a:ext uri="{FF2B5EF4-FFF2-40B4-BE49-F238E27FC236}">
                <a16:creationId xmlns:a16="http://schemas.microsoft.com/office/drawing/2014/main" id="{2B9A8EF6-D247-8A54-CD61-6351123F12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6353EA-B3E7-4C9C-88F4-0F30638BC70F}" type="slidenum">
              <a:rPr lang="hu-HU" altLang="hu-HU"/>
              <a:pPr>
                <a:spcBef>
                  <a:spcPct val="0"/>
                </a:spcBef>
              </a:pPr>
              <a:t>35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iakép helye 1">
            <a:extLst>
              <a:ext uri="{FF2B5EF4-FFF2-40B4-BE49-F238E27FC236}">
                <a16:creationId xmlns:a16="http://schemas.microsoft.com/office/drawing/2014/main" id="{1EABB97D-2B3D-933F-5D22-0134CCCA72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Jegyzetek helye 2">
            <a:extLst>
              <a:ext uri="{FF2B5EF4-FFF2-40B4-BE49-F238E27FC236}">
                <a16:creationId xmlns:a16="http://schemas.microsoft.com/office/drawing/2014/main" id="{523B95BB-B0DD-D78B-9A3C-E38347B06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80900" name="Dia számának helye 3">
            <a:extLst>
              <a:ext uri="{FF2B5EF4-FFF2-40B4-BE49-F238E27FC236}">
                <a16:creationId xmlns:a16="http://schemas.microsoft.com/office/drawing/2014/main" id="{5136BA10-A20F-4927-68FE-1161843FBE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1079AB-5E0B-4B4C-9C68-26F0CA79655F}" type="slidenum">
              <a:rPr lang="hu-HU" altLang="hu-HU"/>
              <a:pPr>
                <a:spcBef>
                  <a:spcPct val="0"/>
                </a:spcBef>
              </a:pPr>
              <a:t>36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iakép helye 1">
            <a:extLst>
              <a:ext uri="{FF2B5EF4-FFF2-40B4-BE49-F238E27FC236}">
                <a16:creationId xmlns:a16="http://schemas.microsoft.com/office/drawing/2014/main" id="{E1E3B681-6B0F-80B8-A2DC-D3BC450EA4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Jegyzetek helye 2">
            <a:extLst>
              <a:ext uri="{FF2B5EF4-FFF2-40B4-BE49-F238E27FC236}">
                <a16:creationId xmlns:a16="http://schemas.microsoft.com/office/drawing/2014/main" id="{68E8F5FA-4B0B-9759-F0F2-4257E0A831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81924" name="Dia számának helye 3">
            <a:extLst>
              <a:ext uri="{FF2B5EF4-FFF2-40B4-BE49-F238E27FC236}">
                <a16:creationId xmlns:a16="http://schemas.microsoft.com/office/drawing/2014/main" id="{58831099-AEAB-0484-3B41-EDC48D207B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EB764EE-5267-4CF4-9494-4ECD007281CE}" type="slidenum">
              <a:rPr lang="hu-HU" altLang="hu-HU"/>
              <a:pPr>
                <a:spcBef>
                  <a:spcPct val="0"/>
                </a:spcBef>
              </a:pPr>
              <a:t>37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Diakép helye 1">
            <a:extLst>
              <a:ext uri="{FF2B5EF4-FFF2-40B4-BE49-F238E27FC236}">
                <a16:creationId xmlns:a16="http://schemas.microsoft.com/office/drawing/2014/main" id="{886C5A90-D29F-ECBE-8C7F-51B273543E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Jegyzetek helye 2">
            <a:extLst>
              <a:ext uri="{FF2B5EF4-FFF2-40B4-BE49-F238E27FC236}">
                <a16:creationId xmlns:a16="http://schemas.microsoft.com/office/drawing/2014/main" id="{3DD1E470-3362-6163-9ADB-636DEEE6A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82948" name="Dia számának helye 3">
            <a:extLst>
              <a:ext uri="{FF2B5EF4-FFF2-40B4-BE49-F238E27FC236}">
                <a16:creationId xmlns:a16="http://schemas.microsoft.com/office/drawing/2014/main" id="{F622E4B8-6948-AC31-3218-74554B3F7F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8E6B69-E6D9-4AD6-958C-4B0479E76BA2}" type="slidenum">
              <a:rPr lang="hu-HU" altLang="hu-HU"/>
              <a:pPr>
                <a:spcBef>
                  <a:spcPct val="0"/>
                </a:spcBef>
              </a:pPr>
              <a:t>38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Diakép helye 1">
            <a:extLst>
              <a:ext uri="{FF2B5EF4-FFF2-40B4-BE49-F238E27FC236}">
                <a16:creationId xmlns:a16="http://schemas.microsoft.com/office/drawing/2014/main" id="{2DCC9117-8301-2D3C-E1AB-E78D496257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Jegyzetek helye 2">
            <a:extLst>
              <a:ext uri="{FF2B5EF4-FFF2-40B4-BE49-F238E27FC236}">
                <a16:creationId xmlns:a16="http://schemas.microsoft.com/office/drawing/2014/main" id="{6B24AE4B-8E93-D92B-9D4B-2E2058F23A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83972" name="Dia számának helye 3">
            <a:extLst>
              <a:ext uri="{FF2B5EF4-FFF2-40B4-BE49-F238E27FC236}">
                <a16:creationId xmlns:a16="http://schemas.microsoft.com/office/drawing/2014/main" id="{5CEB2FBD-A2E9-B217-57CD-2B069DEE58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DFA40B4-FFFA-4299-AA8C-21A8C5BBAB76}" type="slidenum">
              <a:rPr lang="hu-HU" altLang="hu-HU"/>
              <a:pPr>
                <a:spcBef>
                  <a:spcPct val="0"/>
                </a:spcBef>
              </a:pPr>
              <a:t>39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iakép helye 1">
            <a:extLst>
              <a:ext uri="{FF2B5EF4-FFF2-40B4-BE49-F238E27FC236}">
                <a16:creationId xmlns:a16="http://schemas.microsoft.com/office/drawing/2014/main" id="{24F51BC6-05DB-4FD0-81E4-595B0CB8D1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Jegyzetek helye 2">
            <a:extLst>
              <a:ext uri="{FF2B5EF4-FFF2-40B4-BE49-F238E27FC236}">
                <a16:creationId xmlns:a16="http://schemas.microsoft.com/office/drawing/2014/main" id="{9711AF59-270A-D710-563C-6D2E8CE030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84996" name="Dia számának helye 3">
            <a:extLst>
              <a:ext uri="{FF2B5EF4-FFF2-40B4-BE49-F238E27FC236}">
                <a16:creationId xmlns:a16="http://schemas.microsoft.com/office/drawing/2014/main" id="{1685A990-5C6F-4648-C452-62DC05E981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FE79D6-A906-4C0B-8B5A-6EBF5C1A66E5}" type="slidenum">
              <a:rPr lang="hu-HU" altLang="hu-HU"/>
              <a:pPr>
                <a:spcBef>
                  <a:spcPct val="0"/>
                </a:spcBef>
              </a:pPr>
              <a:t>40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iakép helye 1">
            <a:extLst>
              <a:ext uri="{FF2B5EF4-FFF2-40B4-BE49-F238E27FC236}">
                <a16:creationId xmlns:a16="http://schemas.microsoft.com/office/drawing/2014/main" id="{232A14BF-E15B-F80F-1845-D0C4E0011B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Jegyzetek helye 2">
            <a:extLst>
              <a:ext uri="{FF2B5EF4-FFF2-40B4-BE49-F238E27FC236}">
                <a16:creationId xmlns:a16="http://schemas.microsoft.com/office/drawing/2014/main" id="{DFD344EF-3D6D-B305-CFB8-12BA894B0C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86020" name="Dia számának helye 3">
            <a:extLst>
              <a:ext uri="{FF2B5EF4-FFF2-40B4-BE49-F238E27FC236}">
                <a16:creationId xmlns:a16="http://schemas.microsoft.com/office/drawing/2014/main" id="{9477D375-D87C-4DC3-F86B-833F1BA3B3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F392ED-339E-4C62-B7A9-B3F397FA5099}" type="slidenum">
              <a:rPr lang="hu-HU" altLang="hu-HU"/>
              <a:pPr>
                <a:spcBef>
                  <a:spcPct val="0"/>
                </a:spcBef>
              </a:pPr>
              <a:t>41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iakép helye 1">
            <a:extLst>
              <a:ext uri="{FF2B5EF4-FFF2-40B4-BE49-F238E27FC236}">
                <a16:creationId xmlns:a16="http://schemas.microsoft.com/office/drawing/2014/main" id="{5D8CCABA-7AD1-4BC2-CFD3-F8AF0F4D8E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Jegyzetek helye 2">
            <a:extLst>
              <a:ext uri="{FF2B5EF4-FFF2-40B4-BE49-F238E27FC236}">
                <a16:creationId xmlns:a16="http://schemas.microsoft.com/office/drawing/2014/main" id="{BE49C1A9-F399-B4FA-4199-0F3C224749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50180" name="Dia számának helye 3">
            <a:extLst>
              <a:ext uri="{FF2B5EF4-FFF2-40B4-BE49-F238E27FC236}">
                <a16:creationId xmlns:a16="http://schemas.microsoft.com/office/drawing/2014/main" id="{FCBB9A1C-B8B6-DE10-658F-03D9F91A7F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D847056-718F-4F55-B17D-D014E13AE52B}" type="slidenum">
              <a:rPr lang="hu-HU" altLang="hu-HU"/>
              <a:pPr>
                <a:spcBef>
                  <a:spcPct val="0"/>
                </a:spcBef>
              </a:pPr>
              <a:t>5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Diakép helye 1">
            <a:extLst>
              <a:ext uri="{FF2B5EF4-FFF2-40B4-BE49-F238E27FC236}">
                <a16:creationId xmlns:a16="http://schemas.microsoft.com/office/drawing/2014/main" id="{E4A148FC-4928-E4A7-DFC9-AF3A5DB070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Jegyzetek helye 2">
            <a:extLst>
              <a:ext uri="{FF2B5EF4-FFF2-40B4-BE49-F238E27FC236}">
                <a16:creationId xmlns:a16="http://schemas.microsoft.com/office/drawing/2014/main" id="{F9704635-FAD3-DC11-105B-FCE30C3163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87044" name="Dia számának helye 3">
            <a:extLst>
              <a:ext uri="{FF2B5EF4-FFF2-40B4-BE49-F238E27FC236}">
                <a16:creationId xmlns:a16="http://schemas.microsoft.com/office/drawing/2014/main" id="{5FAE6EFB-4524-CBA8-E07D-F094CF8F3F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5CD8BC-5A4A-44FD-875D-C3BA89F06C14}" type="slidenum">
              <a:rPr lang="hu-HU" altLang="hu-HU"/>
              <a:pPr>
                <a:spcBef>
                  <a:spcPct val="0"/>
                </a:spcBef>
              </a:pPr>
              <a:t>42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6B3BC5ED-AF0F-3B5E-5724-24160ECD18C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B531EE5-67D2-4AAC-90F6-CA91D86EA4B7}" type="slidenum">
              <a:rPr lang="hu-HU" altLang="hu-HU" b="0"/>
              <a:pPr algn="r" eaLnBrk="1" hangingPunct="1">
                <a:spcBef>
                  <a:spcPct val="0"/>
                </a:spcBef>
              </a:pPr>
              <a:t>43</a:t>
            </a:fld>
            <a:endParaRPr lang="hu-HU" altLang="hu-HU" b="0"/>
          </a:p>
        </p:txBody>
      </p:sp>
      <p:sp>
        <p:nvSpPr>
          <p:cNvPr id="88067" name="Diakép helye 1">
            <a:extLst>
              <a:ext uri="{FF2B5EF4-FFF2-40B4-BE49-F238E27FC236}">
                <a16:creationId xmlns:a16="http://schemas.microsoft.com/office/drawing/2014/main" id="{BC5B1C05-C3A0-DEA3-89C8-E78D4EF710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Jegyzetek helye 2">
            <a:extLst>
              <a:ext uri="{FF2B5EF4-FFF2-40B4-BE49-F238E27FC236}">
                <a16:creationId xmlns:a16="http://schemas.microsoft.com/office/drawing/2014/main" id="{0D9EE47A-8FDD-FD23-7A30-944A0AA2E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88069" name="Dia számának helye 3">
            <a:extLst>
              <a:ext uri="{FF2B5EF4-FFF2-40B4-BE49-F238E27FC236}">
                <a16:creationId xmlns:a16="http://schemas.microsoft.com/office/drawing/2014/main" id="{E37528A1-C54E-CFBA-3C89-FB7AD1DA8384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Char char="•"/>
            </a:pPr>
            <a:fld id="{0E265D7D-51E3-48A1-BACD-65230A72C3A2}" type="slidenum">
              <a:rPr lang="hu-HU" altLang="hu-HU">
                <a:solidFill>
                  <a:srgbClr val="FF3300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FontTx/>
                <a:buChar char="•"/>
              </a:pPr>
              <a:t>43</a:t>
            </a:fld>
            <a:endParaRPr lang="hu-HU" altLang="hu-HU">
              <a:solidFill>
                <a:srgbClr val="FF3300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iakép helye 1">
            <a:extLst>
              <a:ext uri="{FF2B5EF4-FFF2-40B4-BE49-F238E27FC236}">
                <a16:creationId xmlns:a16="http://schemas.microsoft.com/office/drawing/2014/main" id="{10B65CBB-8887-05ED-0B89-897425ECF1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Jegyzetek helye 2">
            <a:extLst>
              <a:ext uri="{FF2B5EF4-FFF2-40B4-BE49-F238E27FC236}">
                <a16:creationId xmlns:a16="http://schemas.microsoft.com/office/drawing/2014/main" id="{D3209AC1-29EB-6166-0A4D-86D392BBFE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51204" name="Dia számának helye 3">
            <a:extLst>
              <a:ext uri="{FF2B5EF4-FFF2-40B4-BE49-F238E27FC236}">
                <a16:creationId xmlns:a16="http://schemas.microsoft.com/office/drawing/2014/main" id="{921AEF17-B8C7-0542-38C6-AFEB46BDC8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1B80B98-9BBF-4990-A289-D2CD1B799AED}" type="slidenum">
              <a:rPr lang="hu-HU" altLang="hu-HU"/>
              <a:pPr>
                <a:spcBef>
                  <a:spcPct val="0"/>
                </a:spcBef>
              </a:pPr>
              <a:t>6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B916A577-A77C-B4D9-B3DB-12164D62AAE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1D4CA10-3AEA-4710-8F41-E4D1ED924645}" type="slidenum">
              <a:rPr lang="hu-HU" altLang="hu-HU" b="0"/>
              <a:pPr algn="r" eaLnBrk="1" hangingPunct="1">
                <a:spcBef>
                  <a:spcPct val="0"/>
                </a:spcBef>
              </a:pPr>
              <a:t>8</a:t>
            </a:fld>
            <a:endParaRPr lang="hu-HU" altLang="hu-HU" b="0"/>
          </a:p>
        </p:txBody>
      </p:sp>
      <p:sp>
        <p:nvSpPr>
          <p:cNvPr id="52227" name="Diakép helye 1">
            <a:extLst>
              <a:ext uri="{FF2B5EF4-FFF2-40B4-BE49-F238E27FC236}">
                <a16:creationId xmlns:a16="http://schemas.microsoft.com/office/drawing/2014/main" id="{68E5285B-9885-5BCD-6628-4C0A4736E4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Jegyzetek helye 2">
            <a:extLst>
              <a:ext uri="{FF2B5EF4-FFF2-40B4-BE49-F238E27FC236}">
                <a16:creationId xmlns:a16="http://schemas.microsoft.com/office/drawing/2014/main" id="{E717BE2B-A23E-DDEA-DB4D-84E86D9DDD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52229" name="Dia számának helye 3">
            <a:extLst>
              <a:ext uri="{FF2B5EF4-FFF2-40B4-BE49-F238E27FC236}">
                <a16:creationId xmlns:a16="http://schemas.microsoft.com/office/drawing/2014/main" id="{A85018DE-2A20-D2C6-AF02-1CBA09FB0DC1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Char char="•"/>
            </a:pPr>
            <a:fld id="{D0D4E160-2E1A-48F9-86D8-D148DF81A0DB}" type="slidenum">
              <a:rPr lang="hu-HU" altLang="hu-HU">
                <a:solidFill>
                  <a:srgbClr val="FF3300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FontTx/>
                <a:buChar char="•"/>
              </a:pPr>
              <a:t>8</a:t>
            </a:fld>
            <a:endParaRPr lang="hu-HU" altLang="hu-HU">
              <a:solidFill>
                <a:srgbClr val="FF3300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iakép helye 1">
            <a:extLst>
              <a:ext uri="{FF2B5EF4-FFF2-40B4-BE49-F238E27FC236}">
                <a16:creationId xmlns:a16="http://schemas.microsoft.com/office/drawing/2014/main" id="{2BD84E9F-5870-BC0E-2982-1A7B82DFC1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Jegyzetek helye 2">
            <a:extLst>
              <a:ext uri="{FF2B5EF4-FFF2-40B4-BE49-F238E27FC236}">
                <a16:creationId xmlns:a16="http://schemas.microsoft.com/office/drawing/2014/main" id="{6D5049DE-F706-82E7-D1E7-948AA23DD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53252" name="Dia számának helye 3">
            <a:extLst>
              <a:ext uri="{FF2B5EF4-FFF2-40B4-BE49-F238E27FC236}">
                <a16:creationId xmlns:a16="http://schemas.microsoft.com/office/drawing/2014/main" id="{E5A890F7-E8EE-841E-7A1E-3AB66F7C80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417D417-4CF2-40F1-8AED-1B6F8B0EC049}" type="slidenum">
              <a:rPr lang="hu-HU" altLang="hu-HU"/>
              <a:pPr>
                <a:spcBef>
                  <a:spcPct val="0"/>
                </a:spcBef>
              </a:pPr>
              <a:t>9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iakép helye 1">
            <a:extLst>
              <a:ext uri="{FF2B5EF4-FFF2-40B4-BE49-F238E27FC236}">
                <a16:creationId xmlns:a16="http://schemas.microsoft.com/office/drawing/2014/main" id="{D2D907E8-95FA-0F93-BCDB-76B5CAD00E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Jegyzetek helye 2">
            <a:extLst>
              <a:ext uri="{FF2B5EF4-FFF2-40B4-BE49-F238E27FC236}">
                <a16:creationId xmlns:a16="http://schemas.microsoft.com/office/drawing/2014/main" id="{4D19BCB0-A328-6A69-AED6-5C1621402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54276" name="Dia számának helye 3">
            <a:extLst>
              <a:ext uri="{FF2B5EF4-FFF2-40B4-BE49-F238E27FC236}">
                <a16:creationId xmlns:a16="http://schemas.microsoft.com/office/drawing/2014/main" id="{67D40BE0-9351-85B8-C92F-6DAFB35240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5F6D55-8FD0-4FDF-956E-841FE006DE20}" type="slidenum">
              <a:rPr lang="hu-HU" altLang="hu-HU"/>
              <a:pPr>
                <a:spcBef>
                  <a:spcPct val="0"/>
                </a:spcBef>
              </a:pPr>
              <a:t>10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iakép helye 1">
            <a:extLst>
              <a:ext uri="{FF2B5EF4-FFF2-40B4-BE49-F238E27FC236}">
                <a16:creationId xmlns:a16="http://schemas.microsoft.com/office/drawing/2014/main" id="{2118B27D-9E4E-4BEA-DAD9-7F477BCCD2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Jegyzetek helye 2">
            <a:extLst>
              <a:ext uri="{FF2B5EF4-FFF2-40B4-BE49-F238E27FC236}">
                <a16:creationId xmlns:a16="http://schemas.microsoft.com/office/drawing/2014/main" id="{7B52C3BD-36E2-493C-F96A-FC15A92F4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55300" name="Dia számának helye 3">
            <a:extLst>
              <a:ext uri="{FF2B5EF4-FFF2-40B4-BE49-F238E27FC236}">
                <a16:creationId xmlns:a16="http://schemas.microsoft.com/office/drawing/2014/main" id="{BB141828-BA70-057B-BB49-7BC958B8A1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9395223-B3CB-41D1-B252-CB6E9C48C5E1}" type="slidenum">
              <a:rPr lang="hu-HU" altLang="hu-HU"/>
              <a:pPr>
                <a:spcBef>
                  <a:spcPct val="0"/>
                </a:spcBef>
              </a:pPr>
              <a:t>11</a:t>
            </a:fld>
            <a:endParaRPr lang="hu-HU" alt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CC9816-1D14-AC01-3E13-2870AEF41B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3B0C0AE-1771-9F46-6CD0-CE081120E4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C7CFDA-00FA-630A-47A9-21BC6F3152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21268D-6FBA-4F3F-9EBC-4FD34D2E4E4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0238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331583-EB7B-6322-6F69-93E6AAD45E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D155C0-A80A-9391-0CD0-240AF0CF8B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D4EE2B-5112-A85D-0128-D48D7F3147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8577DA-8C09-454E-9D2C-DB226D627E88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726830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D2E7027-4EDC-3226-D329-3C7CD7C45A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9685EF-456A-ECF4-3B26-55FB8431A9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D45D9C-14DB-6607-BC0F-B6184296E3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ED82A0-8335-451F-881B-FAD3C2D0D162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57650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985734-B8ED-96BB-3032-47AA6C437B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283B2D-6EFE-665B-DEA8-44876C67E4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47A4B8-33AB-2DC0-E2D1-FE9EB87699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B1C7C2-8D17-4CDE-A80C-7DE138DFE18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97359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594747-62E1-5106-BC3F-67B866063D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3BB891-FEDC-F07E-E4BA-8B8C7A0624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512E7A-A351-2D7D-1A5D-02BF497332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0DF8F5-C8B7-4E3C-9491-056F914B80B0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69610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A1F22F-F854-4305-551C-720F062F48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D14AE4-E400-239F-1D55-F80E07E3AD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B1EA8B-62E3-8573-7F55-16A8A956E7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3BF8D3-F6F5-4FD6-8F98-1381A603A8B5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011090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B7F6750-DAB0-3DE0-32DB-00CE317963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01E46D6-C1F1-7F25-EC7F-55AADC19AC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7A6D588-5AD5-6C3F-78C2-3E7AFEFC08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A64EEC-FFF6-443F-B03E-A492D7B44AA7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64584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93B34BC-548F-ADD1-CDFE-3AC3443776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E4B5A9F-F3E6-7EF9-EEE9-F16DDF9E98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4AA4179-A10C-20E0-B53F-B08B14A274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9FD6E5-B344-418C-AD77-7A1E71F5C295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4510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F49E1D9-A878-172E-76CE-C3F4FC96C0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799796F-F31F-B03F-5F05-710D753569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C561D41-89F1-84B3-166C-893F7E87F3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8DBEAC-3517-4A1F-8CE8-6A496D0223D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162464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AB8532-C194-D9E3-6139-45216490E4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E8B8A1-D243-A64C-B531-A7B342C78C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FFCDD2-90FD-EBE6-D9BC-7C69F73BDB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A961DD-88BF-4047-BA31-B421E81E3CB0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8213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E738CE-A44B-5801-87C5-9ABF8B6BFC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59D287-95F2-BE3B-FEFB-5AC0DE223E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669F06C-D9F7-15F3-15F8-C14E76D802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EF5EE6-6F0F-48D5-8569-8809E0B214A2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760158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4E6F7F9-EFC5-CC25-7553-E402EEC4F2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6F3BD9A-8329-EC1E-2ABA-5A98C72451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BF29A10-0EB5-18FC-9B7C-46F759B6F2F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buFontTx/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FD39BC5-D5ED-C57A-8921-A86FB0D01DE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buFontTx/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508D534-9DF6-7AC1-1FB0-C4D33752CD7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DC9B6655-777E-458D-946B-2F13A06E23EC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9D3AE23-F5C4-87A9-330A-F84148C121F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879475"/>
            <a:ext cx="9144000" cy="262096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hu-HU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Az egészségbiztosítás</a:t>
            </a:r>
            <a:endParaRPr lang="hu-HU" sz="45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2051" name="Rectangle 5">
            <a:extLst>
              <a:ext uri="{FF2B5EF4-FFF2-40B4-BE49-F238E27FC236}">
                <a16:creationId xmlns:a16="http://schemas.microsoft.com/office/drawing/2014/main" id="{8F8F9D04-33E4-D326-8C69-E9E9A0D004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44900"/>
            <a:ext cx="9144000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hu-HU" altLang="hu-HU" sz="2800" b="0" i="1">
                <a:latin typeface="Verdana" panose="020B0604030504040204" pitchFamily="34" charset="0"/>
              </a:rPr>
              <a:t>Előadó: Dr. Kártyás Gábor</a:t>
            </a:r>
          </a:p>
          <a:p>
            <a:pPr algn="ctr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hu-HU" altLang="hu-HU" sz="2800" b="0" i="1">
                <a:latin typeface="Verdana" panose="020B0604030504040204" pitchFamily="34" charset="0"/>
              </a:rPr>
              <a:t>kartyas.gabor@jak.ppke.hu</a:t>
            </a:r>
            <a:br>
              <a:rPr lang="hu-HU" altLang="hu-HU" sz="2800" b="0" i="1">
                <a:latin typeface="Verdana" panose="020B0604030504040204" pitchFamily="34" charset="0"/>
              </a:rPr>
            </a:br>
            <a:endParaRPr lang="hu-HU" altLang="hu-HU" sz="2800" b="0" i="1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F243F970-A002-5096-9C0C-1FD8D7B982B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Egészségügyi szolgáltatások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C667E6E-8EAB-1ED1-534F-6072D7B35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052513"/>
            <a:ext cx="8713787" cy="5256212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eaLnBrk="1" hangingPunct="1">
              <a:defRPr/>
            </a:pPr>
            <a:r>
              <a:rPr lang="hu-HU" sz="2800" u="sng" dirty="0">
                <a:solidFill>
                  <a:schemeClr val="tx1"/>
                </a:solidFill>
                <a:latin typeface="+mj-lt"/>
              </a:rPr>
              <a:t>I. Térítésmentesen igénybe vehető (folyt.) </a:t>
            </a:r>
            <a:r>
              <a:rPr lang="hu-HU" sz="2800" b="0" dirty="0">
                <a:solidFill>
                  <a:schemeClr val="tx1"/>
                </a:solidFill>
                <a:latin typeface="+mj-lt"/>
              </a:rPr>
              <a:t>	</a:t>
            </a:r>
          </a:p>
          <a:p>
            <a:pPr eaLnBrk="1" hangingPunct="1">
              <a:defRPr/>
            </a:pPr>
            <a:endParaRPr lang="hu-HU" sz="2800" b="0" dirty="0">
              <a:solidFill>
                <a:schemeClr val="tx1"/>
              </a:solidFill>
              <a:latin typeface="+mj-lt"/>
            </a:endParaRPr>
          </a:p>
          <a:p>
            <a:pPr eaLnBrk="1" hangingPunct="1">
              <a:defRPr/>
            </a:pPr>
            <a:r>
              <a:rPr lang="hu-HU" sz="2800" dirty="0">
                <a:solidFill>
                  <a:schemeClr val="tx1"/>
                </a:solidFill>
                <a:latin typeface="+mj-lt"/>
              </a:rPr>
              <a:t>- Gyógykezelés céljából végzett ellátások (folyt.)</a:t>
            </a:r>
          </a:p>
          <a:p>
            <a:pPr lvl="1" eaLnBrk="1" hangingPunct="1">
              <a:defRPr/>
            </a:pPr>
            <a:r>
              <a:rPr lang="hu-HU" sz="2400" b="0" dirty="0">
                <a:solidFill>
                  <a:schemeClr val="tx1"/>
                </a:solidFill>
                <a:latin typeface="+mj-lt"/>
              </a:rPr>
              <a:t>- járóbeteg-szakellátás</a:t>
            </a:r>
          </a:p>
          <a:p>
            <a:pPr lvl="1" eaLnBrk="1" hangingPunct="1">
              <a:defRPr/>
            </a:pPr>
            <a:r>
              <a:rPr lang="hu-HU" sz="2400" b="0" dirty="0">
                <a:solidFill>
                  <a:schemeClr val="tx1"/>
                </a:solidFill>
                <a:latin typeface="+mj-lt"/>
              </a:rPr>
              <a:t>- fekvőbeteg-gyógyintézeti ellátás (étkezés és a „rendelkezésre álló, az ellátás szakmai és etikai követelményeinek megfelelő színvonalú” elhelyezés is az indokolt időre; várólista)</a:t>
            </a:r>
          </a:p>
          <a:p>
            <a:pPr eaLnBrk="1" hangingPunct="1">
              <a:defRPr/>
            </a:pPr>
            <a:r>
              <a:rPr lang="hu-HU" sz="2800" b="0" dirty="0">
                <a:solidFill>
                  <a:schemeClr val="tx1"/>
                </a:solidFill>
                <a:latin typeface="+mj-lt"/>
              </a:rPr>
              <a:t> </a:t>
            </a:r>
          </a:p>
          <a:p>
            <a:pPr eaLnBrk="1" hangingPunct="1">
              <a:defRPr/>
            </a:pPr>
            <a:r>
              <a:rPr lang="hu-HU" sz="2800" dirty="0">
                <a:solidFill>
                  <a:schemeClr val="tx1"/>
                </a:solidFill>
                <a:latin typeface="+mj-lt"/>
              </a:rPr>
              <a:t>- Egyéb egészségügyi szolgáltatások</a:t>
            </a:r>
          </a:p>
          <a:p>
            <a:pPr lvl="1" eaLnBrk="1" hangingPunct="1">
              <a:defRPr/>
            </a:pPr>
            <a:r>
              <a:rPr lang="hu-HU" sz="2400" b="0" dirty="0">
                <a:solidFill>
                  <a:schemeClr val="tx1"/>
                </a:solidFill>
                <a:latin typeface="+mj-lt"/>
              </a:rPr>
              <a:t>- szülészeti ellátás (meddőség kezelése, abortusz, anyatej-ellátás is)</a:t>
            </a:r>
          </a:p>
          <a:p>
            <a:pPr lvl="1" eaLnBrk="1" hangingPunct="1">
              <a:defRPr/>
            </a:pPr>
            <a:r>
              <a:rPr lang="hu-HU" sz="2400" b="0" dirty="0">
                <a:solidFill>
                  <a:schemeClr val="tx1"/>
                </a:solidFill>
                <a:latin typeface="+mj-lt"/>
              </a:rPr>
              <a:t>- orvosi rehabilitáció</a:t>
            </a:r>
          </a:p>
          <a:p>
            <a:pPr lvl="1" eaLnBrk="1" hangingPunct="1">
              <a:defRPr/>
            </a:pPr>
            <a:r>
              <a:rPr lang="hu-HU" sz="2400" b="0" dirty="0">
                <a:solidFill>
                  <a:schemeClr val="tx1"/>
                </a:solidFill>
                <a:latin typeface="+mj-lt"/>
              </a:rPr>
              <a:t>- betegszállítás, mentés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defRPr/>
            </a:pPr>
            <a:endParaRPr lang="hu-HU" sz="2800" b="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DE0CDFD8-385C-0686-C2F6-90BF02A165D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Egészségügyi szolgáltatások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1BE1B40-FDC1-3B74-6CF0-8EE9A861F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125538"/>
            <a:ext cx="8713787" cy="5256212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eaLnBrk="1" hangingPunct="1">
              <a:defRPr/>
            </a:pPr>
            <a:r>
              <a:rPr lang="hu-HU" sz="2800" u="sng" dirty="0">
                <a:solidFill>
                  <a:schemeClr val="tx1"/>
                </a:solidFill>
                <a:latin typeface="+mj-lt"/>
              </a:rPr>
              <a:t>II. Árhoz nyújtott támogatással igénybe vehető</a:t>
            </a:r>
          </a:p>
          <a:p>
            <a:pPr lvl="1" eaLnBrk="1" hangingPunct="1">
              <a:defRPr/>
            </a:pPr>
            <a:r>
              <a:rPr lang="hu-HU" sz="2800" b="0" dirty="0">
                <a:solidFill>
                  <a:schemeClr val="tx1"/>
                </a:solidFill>
                <a:latin typeface="+mj-lt"/>
              </a:rPr>
              <a:t>- Pl. gyógyszer, különleges táplálkozási igényt kielégítő tápszer, gyógyászati segédeszköz, javítási és kölcsönzési díj is</a:t>
            </a:r>
          </a:p>
          <a:p>
            <a:pPr lvl="1" eaLnBrk="1" hangingPunct="1">
              <a:defRPr/>
            </a:pPr>
            <a:r>
              <a:rPr lang="hu-HU" sz="2800" b="0" dirty="0">
                <a:solidFill>
                  <a:schemeClr val="tx1"/>
                </a:solidFill>
                <a:latin typeface="+mj-lt"/>
              </a:rPr>
              <a:t>- utazási költségtérítési támogatás (belföldi, de nem helyi utazásnál)</a:t>
            </a:r>
          </a:p>
          <a:p>
            <a:pPr lvl="1" eaLnBrk="1" hangingPunct="1">
              <a:defRPr/>
            </a:pPr>
            <a:endParaRPr lang="hu-HU" sz="2800" b="0" dirty="0">
              <a:solidFill>
                <a:schemeClr val="tx1"/>
              </a:solidFill>
              <a:latin typeface="+mj-lt"/>
            </a:endParaRPr>
          </a:p>
          <a:p>
            <a:pPr marL="0" lvl="1" eaLnBrk="1" hangingPunct="1">
              <a:defRPr/>
            </a:pPr>
            <a:r>
              <a:rPr lang="hu-HU" sz="2800" u="sng" dirty="0">
                <a:solidFill>
                  <a:schemeClr val="tx1"/>
                </a:solidFill>
                <a:latin typeface="+mj-lt"/>
              </a:rPr>
              <a:t>III. Részleges térítés mellett igénybe vehető </a:t>
            </a:r>
          </a:p>
          <a:p>
            <a:pPr marL="457200" lvl="2" eaLnBrk="1" hangingPunct="1">
              <a:defRPr/>
            </a:pPr>
            <a:r>
              <a:rPr lang="hu-HU" sz="2800" b="0" dirty="0">
                <a:solidFill>
                  <a:schemeClr val="tx1"/>
                </a:solidFill>
                <a:latin typeface="+mj-lt"/>
              </a:rPr>
              <a:t>Pl. kényelmi szolgáltatások, egyes fogászati ellátások</a:t>
            </a:r>
          </a:p>
          <a:p>
            <a:pPr marL="914400" lvl="1" indent="-457200" eaLnBrk="1" hangingPunct="1">
              <a:buFontTx/>
              <a:buChar char="-"/>
              <a:defRPr/>
            </a:pPr>
            <a:endParaRPr lang="hu-HU" sz="2800" b="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5DEACA51-CCD4-E9C9-38C9-3A93F8B8D72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Egészségügyi szolgáltatások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20F7F07-54DA-FA11-D184-23B671B168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125538"/>
            <a:ext cx="8713787" cy="5256212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eaLnBrk="1" hangingPunct="1">
              <a:defRPr/>
            </a:pPr>
            <a:r>
              <a:rPr lang="hu-HU" sz="2800" u="sng" dirty="0">
                <a:solidFill>
                  <a:schemeClr val="tx1"/>
                </a:solidFill>
                <a:latin typeface="+mj-lt"/>
              </a:rPr>
              <a:t>IV. Méltányosságból igénybe vehető</a:t>
            </a:r>
          </a:p>
          <a:p>
            <a:pPr eaLnBrk="1" hangingPunct="1">
              <a:defRPr/>
            </a:pPr>
            <a:endParaRPr lang="hu-HU" sz="2800" b="0" dirty="0">
              <a:solidFill>
                <a:schemeClr val="tx1"/>
              </a:solidFill>
              <a:latin typeface="+mj-lt"/>
            </a:endParaRPr>
          </a:p>
          <a:p>
            <a:pPr marL="457200" indent="-457200" eaLnBrk="1" hangingPunct="1"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+mj-lt"/>
              </a:rPr>
              <a:t>Részleges térítési díj (részleges) átvállalása</a:t>
            </a:r>
          </a:p>
          <a:p>
            <a:pPr marL="457200" indent="-457200" eaLnBrk="1" hangingPunct="1"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+mj-lt"/>
              </a:rPr>
              <a:t>Támogatással nem rendelhető gyógyszer, gyógyászati segédeszköz, tápszer árához támogatás</a:t>
            </a:r>
          </a:p>
          <a:p>
            <a:pPr marL="457200" indent="-457200" eaLnBrk="1" hangingPunct="1"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+mj-lt"/>
              </a:rPr>
              <a:t>Gyógyászati segédeszköz árához a jogszabályban előírtnál nagyobb gyakorisággal támogatás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F9D081AE-FE18-8070-2B4C-02CAF75832A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Egészségügyi szolgáltatások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2D24ED9-92BF-A5A7-36B5-E76ED641D5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125538"/>
            <a:ext cx="8713787" cy="5256212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eaLnBrk="1" hangingPunct="1">
              <a:defRPr/>
            </a:pPr>
            <a:r>
              <a:rPr lang="hu-HU" sz="2800" u="sng" dirty="0">
                <a:solidFill>
                  <a:schemeClr val="tx1"/>
                </a:solidFill>
                <a:latin typeface="+mj-lt"/>
              </a:rPr>
              <a:t>V. Külföldön történő gyógykezelés</a:t>
            </a:r>
          </a:p>
          <a:p>
            <a:pPr eaLnBrk="1" hangingPunct="1">
              <a:defRPr/>
            </a:pPr>
            <a:endParaRPr lang="hu-HU" sz="2800" b="0" dirty="0">
              <a:solidFill>
                <a:schemeClr val="tx1"/>
              </a:solidFill>
              <a:latin typeface="+mj-lt"/>
            </a:endParaRPr>
          </a:p>
          <a:p>
            <a:pPr marL="457200" indent="-457200" eaLnBrk="1" hangingPunct="1"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+mj-lt"/>
              </a:rPr>
              <a:t>Harmadik államban </a:t>
            </a:r>
            <a:r>
              <a:rPr lang="hu-HU" sz="2800" b="0" dirty="0">
                <a:solidFill>
                  <a:schemeClr val="tx1"/>
                </a:solidFill>
                <a:latin typeface="+mj-lt"/>
              </a:rPr>
              <a:t>igénybe vett gyógykezelés költségének megtérítése:</a:t>
            </a:r>
          </a:p>
          <a:p>
            <a:pPr marL="914400" lvl="1" indent="-457200" eaLnBrk="1" hangingPunct="1"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+mj-lt"/>
              </a:rPr>
              <a:t>ha  biztosított munkavállalás, tanulmányok folytatása vagy egyéb jogcímen tartózkodik külföldön és</a:t>
            </a:r>
          </a:p>
          <a:p>
            <a:pPr marL="914400" lvl="1" indent="-457200" eaLnBrk="1" hangingPunct="1"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+mj-lt"/>
              </a:rPr>
              <a:t>az ellátás elmaradása életét vagy testi épségét veszélyeztetné, vagy maradandó egészségügyi károsodással fenyegetne.</a:t>
            </a:r>
          </a:p>
          <a:p>
            <a:pPr marL="914400" lvl="1" indent="-457200" eaLnBrk="1" hangingPunct="1"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+mj-lt"/>
              </a:rPr>
              <a:t>A költségeket az ellátás igénybevételekor érvényes belföldi költség mértékének megfelelő összegben térítik.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33C66077-92A2-DD12-A2E1-460605B0C5F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Egészségügyi szolgáltatások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B6F17B4-E830-3830-EF32-7965E5C90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052513"/>
            <a:ext cx="8713787" cy="5256212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eaLnBrk="1" hangingPunct="1">
              <a:defRPr/>
            </a:pPr>
            <a:r>
              <a:rPr lang="hu-HU" sz="2800" u="sng" dirty="0">
                <a:solidFill>
                  <a:schemeClr val="tx1"/>
                </a:solidFill>
                <a:latin typeface="+mj-lt"/>
              </a:rPr>
              <a:t>V. Külföldön történő gyógykezelés (folyt.)</a:t>
            </a:r>
          </a:p>
          <a:p>
            <a:pPr eaLnBrk="1" hangingPunct="1">
              <a:defRPr/>
            </a:pPr>
            <a:endParaRPr lang="hu-HU" sz="2800" b="0" dirty="0">
              <a:solidFill>
                <a:schemeClr val="tx1"/>
              </a:solidFill>
              <a:latin typeface="+mj-lt"/>
            </a:endParaRPr>
          </a:p>
          <a:p>
            <a:pPr marL="457200" indent="-457200" eaLnBrk="1" hangingPunct="1">
              <a:spcAft>
                <a:spcPts val="6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+mj-lt"/>
              </a:rPr>
              <a:t>Kedvezményes szabályok </a:t>
            </a:r>
            <a:r>
              <a:rPr lang="hu-HU" sz="2800" b="0" dirty="0">
                <a:solidFill>
                  <a:schemeClr val="tx1"/>
                </a:solidFill>
                <a:latin typeface="+mj-lt"/>
              </a:rPr>
              <a:t>a közszolgálati vagy közalkalmazotti jogviszonyban állókra</a:t>
            </a:r>
          </a:p>
          <a:p>
            <a:pPr marL="457200" indent="-457200" eaLnBrk="1" hangingPunct="1">
              <a:spcAft>
                <a:spcPts val="6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+mj-lt"/>
              </a:rPr>
              <a:t>EGT államban</a:t>
            </a:r>
            <a:r>
              <a:rPr lang="hu-HU" sz="2800" b="0" dirty="0">
                <a:solidFill>
                  <a:schemeClr val="tx1"/>
                </a:solidFill>
                <a:latin typeface="+mj-lt"/>
              </a:rPr>
              <a:t>: az </a:t>
            </a:r>
            <a:r>
              <a:rPr lang="hu-HU" sz="2800" b="0" dirty="0">
                <a:solidFill>
                  <a:schemeClr val="tx1"/>
                </a:solidFill>
              </a:rPr>
              <a:t>883/2004/EK </a:t>
            </a:r>
            <a:r>
              <a:rPr lang="hu-HU" sz="2800" b="0" dirty="0">
                <a:solidFill>
                  <a:schemeClr val="tx1"/>
                </a:solidFill>
                <a:latin typeface="+mj-lt"/>
              </a:rPr>
              <a:t>rendelet szerint </a:t>
            </a:r>
          </a:p>
          <a:p>
            <a:pPr marL="457200" indent="-457200" eaLnBrk="1" hangingPunct="1">
              <a:spcAft>
                <a:spcPts val="6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+mj-lt"/>
              </a:rPr>
              <a:t>Kétoldalú nemzetközi egyezmény </a:t>
            </a:r>
            <a:r>
              <a:rPr lang="hu-HU" sz="2800" b="0" dirty="0">
                <a:solidFill>
                  <a:schemeClr val="tx1"/>
                </a:solidFill>
                <a:latin typeface="+mj-lt"/>
              </a:rPr>
              <a:t>hatálya alá tartozó államban igénybe vett sürgősségi ellátások költségeit nem kell megtéríteni </a:t>
            </a:r>
          </a:p>
          <a:p>
            <a:pPr marL="457200" indent="-457200" eaLnBrk="1" hangingPunct="1">
              <a:spcAft>
                <a:spcPts val="6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+mj-lt"/>
              </a:rPr>
              <a:t>Magyarországon hozzá nem férhető </a:t>
            </a:r>
            <a:r>
              <a:rPr lang="hu-HU" sz="2800" b="0" dirty="0">
                <a:solidFill>
                  <a:schemeClr val="tx1"/>
                </a:solidFill>
                <a:latin typeface="+mj-lt"/>
              </a:rPr>
              <a:t>gyógykezelésekhez egyéni elbírálás alapján támogatás nyújtható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>
            <a:extLst>
              <a:ext uri="{FF2B5EF4-FFF2-40B4-BE49-F238E27FC236}">
                <a16:creationId xmlns:a16="http://schemas.microsoft.com/office/drawing/2014/main" id="{15F365EB-0FCB-D7EE-14A6-B273E4287DD4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032000"/>
            <a:ext cx="9144000" cy="2044700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A pénzbeli ellátások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FB320C98-33A4-9461-F6D4-E396B2D269C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Általános szabályok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70D4CFFA-42AA-8E85-115B-6242B5B515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909638"/>
            <a:ext cx="8713787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58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Hat hónapra visszamenőleg igényelhető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Kifizetőhelyen, vagy munkáltatón keresztül </a:t>
            </a:r>
            <a:r>
              <a:rPr lang="hu-HU" altLang="hu-HU" sz="2800" b="0"/>
              <a:t>(formanyomtatványok)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Csed, gyed, öfd folyósításának szüneteltetése kérhető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Méltányosság: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 b="0"/>
              <a:t>Biztosítási idő hiánya esetén (csak biztosítottnak)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 b="0"/>
              <a:t>Gyermekápolási táppénz, hosszabb időre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 b="0"/>
              <a:t>Segély állapítható meg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endParaRPr lang="hu-HU" altLang="hu-HU" b="0"/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endParaRPr lang="hu-HU" altLang="hu-HU" b="0"/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endParaRPr lang="hu-HU" altLang="hu-HU" sz="2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B6922A9D-6A8A-DCFB-5697-2BF4AD9F1EB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Párhuzamos ellátások tilalma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3A23E5F-6AE8-BFC1-13AD-EBC0E7CCE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125538"/>
            <a:ext cx="8713788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dirty="0" err="1"/>
              <a:t>Ebtv</a:t>
            </a:r>
            <a:r>
              <a:rPr lang="hu-HU" altLang="hu-HU" sz="2800" dirty="0"/>
              <a:t>. 39. §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b="0" dirty="0"/>
              <a:t>Pénzbeli ellátások közül egyszerre csak 1 járhat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b="0" dirty="0"/>
              <a:t>Gyes, </a:t>
            </a:r>
            <a:r>
              <a:rPr lang="hu-HU" altLang="hu-HU" sz="2800" b="0" dirty="0" err="1"/>
              <a:t>gyet</a:t>
            </a:r>
            <a:r>
              <a:rPr lang="hu-HU" altLang="hu-HU" sz="2800" b="0" dirty="0"/>
              <a:t> mellett nem járhat </a:t>
            </a:r>
            <a:r>
              <a:rPr lang="hu-HU" altLang="hu-HU" sz="2800" b="0" dirty="0" err="1"/>
              <a:t>csed</a:t>
            </a:r>
            <a:r>
              <a:rPr lang="hu-HU" altLang="hu-HU" sz="2800" b="0" dirty="0"/>
              <a:t>, gyed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b="0" dirty="0"/>
              <a:t>Egy háztartásban nevelt gyermek után csak az egyik szülő igényelhet ellátást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b="0" dirty="0"/>
              <a:t>Egy háztartásban nevelt több gyermek után az ellátásokat ugyanaz a szülő veheti igénybe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dirty="0"/>
              <a:t>Ha ütközés: </a:t>
            </a:r>
            <a:r>
              <a:rPr lang="hu-HU" altLang="hu-HU" sz="2800" b="0" dirty="0"/>
              <a:t>jogosult (szülő) választhat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978276C2-CFAD-3F8C-63A9-ED4CF838B14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Párhuzamos ellátások tilalma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9AA35F6B-672D-1F8C-9BE0-08DB1D6B0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909638"/>
            <a:ext cx="8713787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dirty="0"/>
              <a:t>Kivételek:</a:t>
            </a:r>
          </a:p>
          <a:p>
            <a:pPr lvl="2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600" b="0" dirty="0"/>
              <a:t>Különböző korú gyermekekre tekintettel kétféle ellátás járhat (pl. </a:t>
            </a:r>
            <a:r>
              <a:rPr lang="hu-HU" altLang="hu-HU" sz="2600" b="0" dirty="0" err="1"/>
              <a:t>csed</a:t>
            </a:r>
            <a:r>
              <a:rPr lang="hu-HU" altLang="hu-HU" sz="2600" b="0" dirty="0"/>
              <a:t>, gyed, gyes)</a:t>
            </a:r>
          </a:p>
          <a:p>
            <a:pPr lvl="2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600" b="0" dirty="0"/>
              <a:t>Gyes, </a:t>
            </a:r>
            <a:r>
              <a:rPr lang="hu-HU" altLang="hu-HU" sz="2600" b="0" dirty="0" err="1"/>
              <a:t>gyet</a:t>
            </a:r>
            <a:r>
              <a:rPr lang="hu-HU" altLang="hu-HU" sz="2600" b="0" dirty="0"/>
              <a:t> vagy gyed mellett vállalható munka esetén (baleseti) táppénz jár</a:t>
            </a:r>
          </a:p>
          <a:p>
            <a:pPr lvl="2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600" b="0" dirty="0"/>
              <a:t>A szülők dönthetnek, melyikük kapja a gyermekápolási táppénzt </a:t>
            </a:r>
            <a:endParaRPr lang="hu-HU" altLang="hu-HU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CDB46A2D-F0C5-2961-F6C8-5F7A69B2059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1) Csecsemőgondozási díj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4ACC83A6-2017-2E33-F189-F4E503D48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836613"/>
            <a:ext cx="8713787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58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dirty="0"/>
              <a:t>Biztosítási esemény: gyermek szülése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 b="0" dirty="0"/>
              <a:t>Csecsemőt örökbefogadónak, gyámnak is jár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 b="0" dirty="0"/>
              <a:t>Férfinak is járhat (ha egyedül fogad örökbe, az anya/örökbefogadó nő meghal, vagy </a:t>
            </a:r>
            <a:r>
              <a:rPr lang="hu-HU" altLang="hu-HU" sz="2400" b="0" dirty="0" err="1"/>
              <a:t>eü</a:t>
            </a:r>
            <a:r>
              <a:rPr lang="hu-HU" altLang="hu-HU" sz="2400" b="0" dirty="0"/>
              <a:t> okokból kikerül a háztartásból)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dirty="0"/>
              <a:t>Jogosultsági feltételek: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 b="0" dirty="0"/>
              <a:t>Születést megelőző két évben 365 napot biztosított volt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 b="0" dirty="0"/>
              <a:t>Születés: a biztosítás tartama alatt vagy </a:t>
            </a:r>
          </a:p>
          <a:p>
            <a:pPr lvl="2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 dirty="0"/>
              <a:t>ezt követő 42 napon belül, vagy  </a:t>
            </a:r>
          </a:p>
          <a:p>
            <a:pPr lvl="3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 b="0" dirty="0"/>
              <a:t>ezt követően a baleseti táppénz folyósításának az ideje alatt vagy</a:t>
            </a:r>
          </a:p>
          <a:p>
            <a:pPr lvl="4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 b="0" dirty="0"/>
              <a:t>ezt követően a folyósítás megszűnését követő 28 napon belül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endParaRPr lang="hu-HU" altLang="hu-HU" sz="2400" b="0" dirty="0"/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endParaRPr lang="hu-HU" altLang="hu-HU" b="0" dirty="0"/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endParaRPr lang="hu-HU" altLang="hu-HU" b="0" dirty="0"/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endParaRPr lang="hu-HU" altLang="hu-H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5BEF3924-1891-B307-150C-C55F5450366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Népegészségügyi háttér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CFDEC01-FD8A-3745-7FBE-E062971E9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949325"/>
            <a:ext cx="8713787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b="0"/>
              <a:t>A születéskor várható élettartam a gazdasági fejlődéssel növekszik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b="0"/>
              <a:t>Az orvostudomány fejlődik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b="0"/>
              <a:t>A népesség csökken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b="0"/>
              <a:t>„Egészségdeficit” – aktív munkaerő állomány eü állapota rossz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b="0"/>
              <a:t>Prevenció olcsóbb, mint későbbi beavatkozás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b="0"/>
              <a:t>Pazarlás = másnak kevesebb ellátás jut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b="0"/>
              <a:t>Esélyegyenlőség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b="0"/>
              <a:t>Emberi terhelhetőség véges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endParaRPr lang="hu-HU" altLang="hu-HU" sz="28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0EC69C31-8333-E9F6-B9C5-DB5CF3765AF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Csecsemőgondozási díj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90AAEDE-CBA7-7E46-B8BC-175F88BE7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981075"/>
            <a:ext cx="8713787" cy="5256213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lvl="1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Kizáró feltételek: </a:t>
            </a:r>
          </a:p>
          <a:p>
            <a:pPr marL="685800" lvl="2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keresőtevékenységet végez (kivéve nevelőszülői foglalkoztatási jogviszony tiszteletdíja)</a:t>
            </a:r>
          </a:p>
          <a:p>
            <a:pPr marL="228600" lvl="1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Ellátás időtartama:</a:t>
            </a:r>
          </a:p>
          <a:p>
            <a:pPr marL="685800" lvl="1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Szülési szabadság időtartama (24 hét)</a:t>
            </a:r>
          </a:p>
          <a:p>
            <a:pPr marL="228600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Ellátás mértéke:</a:t>
            </a:r>
          </a:p>
          <a:p>
            <a:pPr marL="685800" lvl="1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Járulékalapot képező jövedelem 100%-a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3B5C019F-59E0-19AF-F0FD-735205DCF44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87325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CSED – számokban</a:t>
            </a:r>
          </a:p>
        </p:txBody>
      </p:sp>
      <p:graphicFrame>
        <p:nvGraphicFramePr>
          <p:cNvPr id="4" name="Táblázat 3">
            <a:extLst>
              <a:ext uri="{FF2B5EF4-FFF2-40B4-BE49-F238E27FC236}">
                <a16:creationId xmlns:a16="http://schemas.microsoft.com/office/drawing/2014/main" id="{1ACE9447-9D10-5F12-99AB-811F4B67D9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242222"/>
              </p:ext>
            </p:extLst>
          </p:nvPr>
        </p:nvGraphicFramePr>
        <p:xfrm>
          <a:off x="468313" y="1525588"/>
          <a:ext cx="8280401" cy="2771775"/>
        </p:xfrm>
        <a:graphic>
          <a:graphicData uri="http://schemas.openxmlformats.org/drawingml/2006/table">
            <a:tbl>
              <a:tblPr/>
              <a:tblGrid>
                <a:gridCol w="2759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0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76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u-HU" sz="2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200" b="1" kern="12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2019</a:t>
                      </a: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2200" b="1" kern="12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2023</a:t>
                      </a: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80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200" b="1" dirty="0">
                          <a:latin typeface="+mj-lt"/>
                          <a:ea typeface="Calibri"/>
                          <a:cs typeface="Times New Roman"/>
                        </a:rPr>
                        <a:t>Összes kiadás</a:t>
                      </a: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dirty="0"/>
                        <a:t>66 592 </a:t>
                      </a:r>
                      <a:r>
                        <a:rPr lang="hu-HU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millió Ft</a:t>
                      </a: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151 665 millió Ft </a:t>
                      </a: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6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200" b="1" kern="12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Igénybevevők,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200" b="1" kern="12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havi átlag</a:t>
                      </a: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28.066 fő</a:t>
                      </a: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29.817 fő</a:t>
                      </a: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E2E19C77-5E9E-10E1-12A6-94307C0E6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3768" y="6021288"/>
            <a:ext cx="6463885" cy="40011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hu-HU" sz="2000" b="0" i="1" dirty="0">
                <a:solidFill>
                  <a:schemeClr val="tx1"/>
                </a:solidFill>
                <a:latin typeface="+mj-lt"/>
                <a:ea typeface="Calibri" pitchFamily="34" charset="0"/>
                <a:cs typeface="Times New Roman" pitchFamily="18" charset="0"/>
              </a:rPr>
              <a:t>Forrás: https://www.ksh.hu/stadat?lang=hu&amp;theme=szo</a:t>
            </a:r>
            <a:endParaRPr lang="hu-HU" sz="2000" b="0" i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F9B28383-50F1-DBB7-69BA-940B1E6BB20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2) Gyermekgondozási díj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1EED8188-67BD-8937-2A31-43CD13EB7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338" y="1052513"/>
            <a:ext cx="8677275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58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Biztosítási esemény: kisgyermek nevelése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Jogosultsági feltételek: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 b="0"/>
              <a:t>Születést/igénylést megelőző két évben 365 napot biztosított volt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 b="0"/>
              <a:t>Gyermekét saját háztartásban neveli (életvitelszerűen együtt élnek és a gyermeket a szülő neveli/gondozza)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/>
              <a:t>Kizáró feltételek: </a:t>
            </a:r>
          </a:p>
          <a:p>
            <a:pPr lvl="2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rendszeres pénzbeli ellátást kap, vagy </a:t>
            </a:r>
          </a:p>
          <a:p>
            <a:pPr lvl="2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a gyermek kikerül a háztartásból</a:t>
            </a:r>
          </a:p>
          <a:p>
            <a:pPr lvl="2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i="1"/>
              <a:t>DE: keresőtevékenység lehetséges! </a:t>
            </a:r>
            <a:r>
              <a:rPr lang="hu-HU" altLang="hu-HU" b="0"/>
              <a:t>(gyed-extra)</a:t>
            </a:r>
            <a:endParaRPr lang="hu-HU" altLang="hu-HU" sz="2800" b="0"/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endParaRPr lang="hu-HU" altLang="hu-HU" sz="28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BC24BC39-8EF2-E67C-CB00-3F9C00892FF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Gyermekgondozási díj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90F36AF2-7202-B2C4-865B-A951DAE99C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981075"/>
            <a:ext cx="8713787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58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dirty="0"/>
              <a:t>Ellátás időtartama: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 b="0" dirty="0" err="1"/>
              <a:t>Csed</a:t>
            </a:r>
            <a:r>
              <a:rPr lang="hu-HU" altLang="hu-HU" sz="2400" b="0" dirty="0"/>
              <a:t> után (6 hónap), a gyermek 2 éves koráig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 b="0" dirty="0"/>
              <a:t>Ikrek esetén további egy évig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dirty="0"/>
              <a:t>Ellátás mértéke: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 b="0" dirty="0"/>
              <a:t>Járulékalapot képező </a:t>
            </a:r>
            <a:r>
              <a:rPr lang="hu-HU" altLang="hu-HU" sz="2400" b="0" dirty="0" err="1"/>
              <a:t>jöv</a:t>
            </a:r>
            <a:r>
              <a:rPr lang="hu-HU" altLang="hu-HU" sz="2400" b="0" dirty="0"/>
              <a:t>. 70%-a, de legfeljebb a minimálbér kétszeresének 70%-a  (2024-ben: 373.520 Ft – gyermekenként)</a:t>
            </a:r>
            <a:endParaRPr lang="hu-HU" altLang="hu-HU" b="0" dirty="0"/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endParaRPr lang="hu-HU" altLang="hu-HU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EC33D809-8B9C-8D0D-A6F6-77CB95398E9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Hallgatói gyed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51BBAEA5-30BD-48B0-F02E-82EF3129B3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909638"/>
            <a:ext cx="8964612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286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ha nem jogosult általános szabályok szerint gyed-re,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születést megelőző 2 éven belül felsőoktatásban, nappali képzésben </a:t>
            </a:r>
            <a:r>
              <a:rPr lang="hu-HU" altLang="hu-HU" b="0" u="sng"/>
              <a:t>legalább 2 aktív féléve van,</a:t>
            </a:r>
            <a:endParaRPr lang="hu-HU" altLang="hu-HU" b="0"/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a gyermeke e hallgatói jogviszony fennállása alatt vagy a hallgatói jogviszony szünetelését, illetve megszűnését követő 1 éven belül, vagy a hallgatói gyed folyósítása alatt születik,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a gyermeket saját háztartásában neveli,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magyar/ EGT állampolgár 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a szülés időpontjában rendelkezik magyarországi bejelentett lakóhellyel.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AB7CFA2B-6C6F-A9FD-E7B3-118A85BEBD1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Hallgatói gyed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73CED9CC-6EBD-A91C-9B17-9445E4490B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052513"/>
            <a:ext cx="8964612" cy="511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286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Gyermek születésétől </a:t>
            </a:r>
            <a:r>
              <a:rPr lang="hu-HU" altLang="hu-HU"/>
              <a:t>2 évig jár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Születés utáni 169 napban keresőtevékenység kizárt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Vér szerinti apa is kaphatja, ha anya meghalt, vagy nem jogosult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/>
              <a:t>Összege: </a:t>
            </a:r>
            <a:r>
              <a:rPr lang="hu-HU" altLang="hu-HU" b="0"/>
              <a:t>havi minimálbér vagy (MA/doktori képzés esetén) a garantált bérminimum 70%-a (vagy: jövedelem alapján, ha volt)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B5206D1F-CCD4-0A79-0516-71F1CC889BE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Nagyszülői gyed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0C101311-1B86-38F7-C4C1-60CA56338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052513"/>
            <a:ext cx="8964612" cy="511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286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Az alapjogosult (szülő) jogán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Nagyszülőnek is van fennálló biztosítása és 365 nap biztosítási ideje elmúlt két évből 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Gyermeket az alapjogosult gondozza háztartásában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Mindkét szülő keresőtevékenységet végez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Keresőtevékenység kizárt (kivéve: otthon)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Egyéb pénzbeli ellátás kizárt (kivételekkel)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/>
              <a:t>Mértéke: </a:t>
            </a:r>
            <a:r>
              <a:rPr lang="hu-HU" altLang="hu-HU" b="0"/>
              <a:t>mint gyed, de a nagyszülő jövedelméből számítva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F2AAF5E3-6FF5-E1E2-F033-F0EF1A0AD97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87325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GYED – számokban</a:t>
            </a:r>
          </a:p>
        </p:txBody>
      </p:sp>
      <p:graphicFrame>
        <p:nvGraphicFramePr>
          <p:cNvPr id="4" name="Táblázat 3">
            <a:extLst>
              <a:ext uri="{FF2B5EF4-FFF2-40B4-BE49-F238E27FC236}">
                <a16:creationId xmlns:a16="http://schemas.microsoft.com/office/drawing/2014/main" id="{FB238AA6-5C53-B581-2468-8648C854CF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031890"/>
              </p:ext>
            </p:extLst>
          </p:nvPr>
        </p:nvGraphicFramePr>
        <p:xfrm>
          <a:off x="539552" y="1628800"/>
          <a:ext cx="8280401" cy="2772153"/>
        </p:xfrm>
        <a:graphic>
          <a:graphicData uri="http://schemas.openxmlformats.org/drawingml/2006/table">
            <a:tbl>
              <a:tblPr/>
              <a:tblGrid>
                <a:gridCol w="2759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0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0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77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u-HU" sz="2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200" b="1" kern="12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2019</a:t>
                      </a: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2200" b="1" kern="12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2023</a:t>
                      </a: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8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200" b="1" dirty="0">
                          <a:latin typeface="+mj-lt"/>
                          <a:ea typeface="Calibri"/>
                          <a:cs typeface="Times New Roman"/>
                        </a:rPr>
                        <a:t>Összes kiadás</a:t>
                      </a: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197 410 millió Ft</a:t>
                      </a: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330 125 millió Ft</a:t>
                      </a: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62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200" b="1" kern="12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Igénybevevők,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200" b="1" kern="12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havi átlag</a:t>
                      </a: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104.440 fő</a:t>
                      </a: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114.278 fő</a:t>
                      </a: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F5D5C60A-DF67-D0FE-E37D-00699DB86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760" y="5157192"/>
            <a:ext cx="6463885" cy="40011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hu-HU" sz="2000" b="0" i="1" dirty="0">
                <a:solidFill>
                  <a:schemeClr val="tx1"/>
                </a:solidFill>
                <a:latin typeface="+mj-lt"/>
                <a:ea typeface="Calibri" pitchFamily="34" charset="0"/>
                <a:cs typeface="Times New Roman" pitchFamily="18" charset="0"/>
              </a:rPr>
              <a:t>Forrás: https://www.ksh.hu/stadat?lang=hu&amp;theme=szo</a:t>
            </a:r>
            <a:endParaRPr lang="hu-HU" sz="2000" b="0" i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39817EEC-8ECF-6154-3235-5691219CCF3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20688" y="187325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3) Örökbefogadói díj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3EDA975F-1675-A1F0-BD81-6DCAB7B6B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268413"/>
            <a:ext cx="8713787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58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b="0"/>
              <a:t>„Gyed idősebb gyermeket örökbefogadóknak”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Jogosult: </a:t>
            </a:r>
            <a:r>
              <a:rPr lang="hu-HU" altLang="hu-HU" sz="2800" b="0"/>
              <a:t>aki a 2. életévét (ikrek: 3. életévét) betöltött gyermeket örökbefogadási szándékkal nevelésbe vette, feltéve, hogy: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 b="0"/>
              <a:t>a gyermek nevelésbe vételének napját megelőző 2 éven belül 365 napon át biztosított volt, és 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 b="0"/>
              <a:t>a gyermeket a gondozásba vétel időpontját megelőzően nem neveli legalább egy éve folyamatosan saját háztartásában.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Ellátás időtartama: 168 nap.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Ellátás mértéke: </a:t>
            </a:r>
            <a:r>
              <a:rPr lang="hu-HU" altLang="hu-HU" sz="2800" b="0"/>
              <a:t>lásd GYED.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935F31B1-07D8-836D-73F0-77490F485A5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87325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ÖFD – számokban</a:t>
            </a:r>
          </a:p>
        </p:txBody>
      </p:sp>
      <p:graphicFrame>
        <p:nvGraphicFramePr>
          <p:cNvPr id="4" name="Táblázat 3">
            <a:extLst>
              <a:ext uri="{FF2B5EF4-FFF2-40B4-BE49-F238E27FC236}">
                <a16:creationId xmlns:a16="http://schemas.microsoft.com/office/drawing/2014/main" id="{11C9F82A-F9AF-151D-AD7F-CAF6DB81B1F5}"/>
              </a:ext>
            </a:extLst>
          </p:cNvPr>
          <p:cNvGraphicFramePr>
            <a:graphicFrameLocks noGrp="1"/>
          </p:cNvGraphicFramePr>
          <p:nvPr/>
        </p:nvGraphicFramePr>
        <p:xfrm>
          <a:off x="1692275" y="1736725"/>
          <a:ext cx="5638800" cy="2771774"/>
        </p:xfrm>
        <a:graphic>
          <a:graphicData uri="http://schemas.openxmlformats.org/drawingml/2006/table">
            <a:tbl>
              <a:tblPr/>
              <a:tblGrid>
                <a:gridCol w="2758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99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76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u-HU" sz="2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60" marR="68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2200" b="1" kern="12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2020</a:t>
                      </a:r>
                    </a:p>
                  </a:txBody>
                  <a:tcPr marL="68560" marR="68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80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200" b="1" dirty="0">
                          <a:latin typeface="+mj-lt"/>
                          <a:ea typeface="Calibri"/>
                          <a:cs typeface="Times New Roman"/>
                        </a:rPr>
                        <a:t>Összes kiadás</a:t>
                      </a:r>
                    </a:p>
                  </a:txBody>
                  <a:tcPr marL="68560" marR="68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167,8 millió Ft</a:t>
                      </a:r>
                    </a:p>
                  </a:txBody>
                  <a:tcPr marL="68560" marR="68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60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200" b="1" kern="12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Igénybevevők,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200" b="1" kern="12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havi átlag</a:t>
                      </a:r>
                    </a:p>
                  </a:txBody>
                  <a:tcPr marL="68560" marR="68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53 fő</a:t>
                      </a:r>
                    </a:p>
                  </a:txBody>
                  <a:tcPr marL="68560" marR="68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1B0EC7E3-9CD0-FC69-1BE3-D04D48988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2150" y="5910263"/>
            <a:ext cx="5505450" cy="4000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hu-HU" sz="2000" b="0" i="1" dirty="0">
                <a:solidFill>
                  <a:schemeClr val="tx1"/>
                </a:solidFill>
                <a:latin typeface="+mj-lt"/>
                <a:ea typeface="Calibri" pitchFamily="34" charset="0"/>
                <a:cs typeface="Times New Roman" pitchFamily="18" charset="0"/>
              </a:rPr>
              <a:t>Forrás: </a:t>
            </a:r>
            <a:r>
              <a:rPr lang="hu-HU" sz="2000" b="0" i="1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NEAK Statisztikai Zsebkönyv 2020</a:t>
            </a:r>
            <a:endParaRPr lang="hu-HU" sz="2000" b="0" i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8E66BD26-FA2C-00EE-1BF5-14EC9BD9F58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20688" y="331788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Születéskor várható élettartamok (KSH)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85F015D-3DD4-9DF6-8F9D-B7E81E6A3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949325"/>
            <a:ext cx="8713787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endParaRPr lang="hu-HU" altLang="hu-HU" sz="2800" b="0"/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endParaRPr lang="hu-HU" altLang="hu-HU" sz="2800"/>
          </a:p>
        </p:txBody>
      </p:sp>
      <p:graphicFrame>
        <p:nvGraphicFramePr>
          <p:cNvPr id="2" name="Táblázat 1">
            <a:extLst>
              <a:ext uri="{FF2B5EF4-FFF2-40B4-BE49-F238E27FC236}">
                <a16:creationId xmlns:a16="http://schemas.microsoft.com/office/drawing/2014/main" id="{02F42E0F-1557-2832-526C-F60747468A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181526"/>
              </p:ext>
            </p:extLst>
          </p:nvPr>
        </p:nvGraphicFramePr>
        <p:xfrm>
          <a:off x="395288" y="1825625"/>
          <a:ext cx="8047037" cy="405130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4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9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9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72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864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 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>
                          <a:effectLst/>
                        </a:rPr>
                        <a:t>Férfi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>
                          <a:effectLst/>
                        </a:rPr>
                        <a:t>Nő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768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b="1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2001</a:t>
                      </a:r>
                      <a:endParaRPr lang="hu-HU" sz="2400" b="1" u="sng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b="1" u="sng" dirty="0">
                          <a:effectLst/>
                        </a:rPr>
                        <a:t>2022</a:t>
                      </a:r>
                      <a:endParaRPr lang="hu-HU" sz="2400" b="1" u="sng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b="1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2001</a:t>
                      </a:r>
                      <a:endParaRPr lang="hu-HU" sz="2400" b="1" u="sng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b="1" u="sng" dirty="0">
                          <a:effectLst/>
                        </a:rPr>
                        <a:t>2022</a:t>
                      </a:r>
                      <a:endParaRPr lang="hu-HU" sz="2400" b="1" u="sng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4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>
                          <a:effectLst/>
                        </a:rPr>
                        <a:t>Magyarország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68,2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72,6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76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79,3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>
                          <a:effectLst/>
                        </a:rPr>
                        <a:t>Ausztria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75,6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79,1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81,7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83,6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>
                          <a:effectLst/>
                        </a:rPr>
                        <a:t>Bulgária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68,6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70,6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75,4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77,9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8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>
                          <a:effectLst/>
                        </a:rPr>
                        <a:t>Csehország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72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76,1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78,5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81,9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>
                          <a:effectLst/>
                        </a:rPr>
                        <a:t>Franciaország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75,5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79,3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83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85,1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8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>
                          <a:effectLst/>
                        </a:rPr>
                        <a:t>Svédország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77,6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81,4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82,2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84,8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153" name="Téglalap 2">
            <a:extLst>
              <a:ext uri="{FF2B5EF4-FFF2-40B4-BE49-F238E27FC236}">
                <a16:creationId xmlns:a16="http://schemas.microsoft.com/office/drawing/2014/main" id="{375125A0-EFA7-BCBA-6383-2D9EAE805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6223000"/>
            <a:ext cx="842486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2200" b="0" i="1" dirty="0">
                <a:latin typeface="Verdana" panose="020B0604030504040204" pitchFamily="34" charset="0"/>
              </a:rPr>
              <a:t>https://www.ksh.hu/stadat?lang=hu&amp;theme=nep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DF68B54C-2BDF-A0E9-B757-F88F50DEE91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4) Táppénz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EB32C2F-4542-7EA5-7EBB-5E4DD2D4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981075"/>
            <a:ext cx="8713788" cy="5256213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Biztosítási esemény: keresőképtelenség</a:t>
            </a:r>
          </a:p>
          <a:p>
            <a:pPr marL="685800" lvl="1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betegség miatt munkáját nem tudja ellátni</a:t>
            </a:r>
          </a:p>
          <a:p>
            <a:pPr marL="685800" lvl="1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várandósság, szülés</a:t>
            </a:r>
          </a:p>
          <a:p>
            <a:pPr marL="685800" lvl="1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12 éven aluli gyermek otthoni gondozása, vagy ha szülő együtt van a gyermekkel a kórházban</a:t>
            </a:r>
          </a:p>
          <a:p>
            <a:pPr marL="685800" lvl="1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fekvőbeteg-gyógyintézeti ellátás ideje</a:t>
            </a:r>
          </a:p>
          <a:p>
            <a:pPr marL="685800" lvl="1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közegészségügyi, járványügyi, állat-egészségügyi zárlat </a:t>
            </a:r>
          </a:p>
          <a:p>
            <a:pPr marL="685800" lvl="1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méltányosságból:12-18 éves gyermek ápolása esetén</a:t>
            </a:r>
          </a:p>
          <a:p>
            <a:pPr marL="342900" lvl="1" eaLnBrk="1" hangingPunct="1">
              <a:spcBef>
                <a:spcPct val="5000"/>
              </a:spcBef>
              <a:spcAft>
                <a:spcPct val="25000"/>
              </a:spcAft>
              <a:defRPr/>
            </a:pPr>
            <a:endParaRPr lang="hu-HU" sz="2400" b="0" dirty="0">
              <a:solidFill>
                <a:schemeClr val="tx1"/>
              </a:solidFill>
              <a:latin typeface="Arial" charset="0"/>
            </a:endParaRPr>
          </a:p>
          <a:p>
            <a:pPr marL="685800" lvl="1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Orvosi szakkérdés, jogviszonyonként külön vizsgálandó</a:t>
            </a:r>
          </a:p>
          <a:p>
            <a:pPr marL="685800" lvl="1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Visszamenőleg 5 napra, kivételes 6 hónapra igazolható</a:t>
            </a:r>
          </a:p>
          <a:p>
            <a:pPr marL="685800" lvl="1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Együttműködési kötelezettség!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89DBC084-4624-CF4E-636A-CC9DFABB48F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Táppénz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A62BBE9B-0E75-D8F2-D4AA-444B743E79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52513"/>
            <a:ext cx="9144000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58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ts val="600"/>
              </a:spcAft>
              <a:buFontTx/>
              <a:buChar char="-"/>
            </a:pPr>
            <a:r>
              <a:rPr lang="hu-HU" altLang="hu-HU" sz="2800"/>
              <a:t>Ellátás időtartama:</a:t>
            </a:r>
          </a:p>
          <a:p>
            <a:pPr lvl="1" eaLnBrk="1" hangingPunct="1">
              <a:spcBef>
                <a:spcPct val="5000"/>
              </a:spcBef>
              <a:spcAft>
                <a:spcPts val="600"/>
              </a:spcAft>
              <a:buFontTx/>
              <a:buChar char="-"/>
            </a:pPr>
            <a:r>
              <a:rPr lang="hu-HU" altLang="hu-HU" b="0"/>
              <a:t>Betegszabadság (15 munkanap/év) lejárta után</a:t>
            </a:r>
          </a:p>
          <a:p>
            <a:pPr lvl="1" eaLnBrk="1" hangingPunct="1">
              <a:spcBef>
                <a:spcPct val="5000"/>
              </a:spcBef>
              <a:spcAft>
                <a:spcPts val="600"/>
              </a:spcAft>
              <a:buFontTx/>
              <a:buChar char="-"/>
            </a:pPr>
            <a:r>
              <a:rPr lang="hu-HU" altLang="hu-HU" b="0"/>
              <a:t>Folyamatos biztosítási időben (max. 30 nap megszakítás lehet) töltött napok számának megfelelő időre, de legfeljebb 1 évre</a:t>
            </a:r>
          </a:p>
          <a:p>
            <a:pPr lvl="1" eaLnBrk="1" hangingPunct="1">
              <a:spcBef>
                <a:spcPct val="5000"/>
              </a:spcBef>
              <a:spcAft>
                <a:spcPts val="600"/>
              </a:spcAft>
              <a:buFontTx/>
              <a:buChar char="-"/>
            </a:pPr>
            <a:r>
              <a:rPr lang="hu-HU" altLang="hu-HU" b="0"/>
              <a:t>Megelőző 1 éven belüli keresőképtelenségek ideje egybeszámítandó </a:t>
            </a:r>
          </a:p>
          <a:p>
            <a:pPr lvl="1" eaLnBrk="1" hangingPunct="1">
              <a:spcBef>
                <a:spcPct val="5000"/>
              </a:spcBef>
              <a:spcAft>
                <a:spcPts val="600"/>
              </a:spcAft>
              <a:buFontTx/>
              <a:buChar char="-"/>
            </a:pPr>
            <a:r>
              <a:rPr lang="hu-HU" altLang="hu-HU" b="0"/>
              <a:t>Gyermekápolási táppénz külön számítandó!</a:t>
            </a:r>
          </a:p>
          <a:p>
            <a:pPr lvl="1" eaLnBrk="1" hangingPunct="1">
              <a:spcBef>
                <a:spcPct val="5000"/>
              </a:spcBef>
              <a:spcAft>
                <a:spcPts val="600"/>
              </a:spcAft>
              <a:buFontTx/>
              <a:buChar char="-"/>
            </a:pPr>
            <a:r>
              <a:rPr lang="hu-HU" altLang="hu-HU" b="0"/>
              <a:t>Naptári napra jár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B5F170E2-141E-F7F6-6575-35817EBA351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Táppénz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0FB9B080-CD33-CACC-9599-3BA2AA386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52513"/>
            <a:ext cx="9144000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58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ts val="600"/>
              </a:spcAft>
              <a:buFontTx/>
              <a:buChar char="-"/>
            </a:pPr>
            <a:r>
              <a:rPr lang="hu-HU" altLang="hu-HU" sz="2800" dirty="0"/>
              <a:t>Ellátás mértéke:</a:t>
            </a:r>
          </a:p>
          <a:p>
            <a:pPr lvl="1" eaLnBrk="1" hangingPunct="1">
              <a:spcBef>
                <a:spcPct val="5000"/>
              </a:spcBef>
              <a:spcAft>
                <a:spcPts val="600"/>
              </a:spcAft>
              <a:buFontTx/>
              <a:buChar char="-"/>
            </a:pPr>
            <a:r>
              <a:rPr lang="hu-HU" altLang="hu-HU" b="0" dirty="0"/>
              <a:t>Járulék alapot képező </a:t>
            </a:r>
            <a:r>
              <a:rPr lang="hu-HU" altLang="hu-HU" b="0" dirty="0" err="1"/>
              <a:t>jöv</a:t>
            </a:r>
            <a:r>
              <a:rPr lang="hu-HU" altLang="hu-HU" b="0" dirty="0"/>
              <a:t>. 60%-a: legalább 2 éves folyamatos biztosítási idő esetén</a:t>
            </a:r>
          </a:p>
          <a:p>
            <a:pPr lvl="1" eaLnBrk="1" hangingPunct="1">
              <a:spcBef>
                <a:spcPct val="5000"/>
              </a:spcBef>
              <a:spcAft>
                <a:spcPts val="600"/>
              </a:spcAft>
              <a:buFontTx/>
              <a:buChar char="-"/>
            </a:pPr>
            <a:r>
              <a:rPr lang="hu-HU" altLang="hu-HU" b="0" dirty="0"/>
              <a:t>50%-a: rövidebb biztosítási időnél, vagy fekvőbeteg-gyógyintézeti ellátás alatt</a:t>
            </a:r>
          </a:p>
          <a:p>
            <a:pPr lvl="1" eaLnBrk="1" hangingPunct="1">
              <a:spcBef>
                <a:spcPct val="5000"/>
              </a:spcBef>
              <a:spcAft>
                <a:spcPts val="600"/>
              </a:spcAft>
              <a:buFontTx/>
              <a:buChar char="-"/>
            </a:pPr>
            <a:r>
              <a:rPr lang="hu-HU" altLang="hu-HU" b="0" dirty="0"/>
              <a:t>DE: naponta </a:t>
            </a:r>
            <a:r>
              <a:rPr lang="hu-HU" altLang="hu-HU" b="0" dirty="0" err="1"/>
              <a:t>max</a:t>
            </a:r>
            <a:r>
              <a:rPr lang="hu-HU" altLang="hu-HU" b="0" dirty="0"/>
              <a:t>. a havi min.bér kétszeresének 1/30-ad része (2024-ben: 17.787 Ft)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 dirty="0"/>
              <a:t>Táppénz 1/3-át a munkáltató fizeti (táppénz hozzájárulás)</a:t>
            </a:r>
            <a:endParaRPr lang="hu-HU" altLang="hu-H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50B0109B-7319-6716-106D-F2DC77CADDB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87325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Táppénz – számokban</a:t>
            </a:r>
          </a:p>
        </p:txBody>
      </p:sp>
      <p:graphicFrame>
        <p:nvGraphicFramePr>
          <p:cNvPr id="4" name="Táblázat 3">
            <a:extLst>
              <a:ext uri="{FF2B5EF4-FFF2-40B4-BE49-F238E27FC236}">
                <a16:creationId xmlns:a16="http://schemas.microsoft.com/office/drawing/2014/main" id="{DAF91972-7C61-0DA7-CF6E-C118B41E02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077267"/>
              </p:ext>
            </p:extLst>
          </p:nvPr>
        </p:nvGraphicFramePr>
        <p:xfrm>
          <a:off x="468313" y="1525588"/>
          <a:ext cx="8280401" cy="2771774"/>
        </p:xfrm>
        <a:graphic>
          <a:graphicData uri="http://schemas.openxmlformats.org/drawingml/2006/table">
            <a:tbl>
              <a:tblPr/>
              <a:tblGrid>
                <a:gridCol w="2759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0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76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u-HU" sz="2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hu-HU" sz="2200" b="1" kern="12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2019</a:t>
                      </a: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hu-HU" sz="2200" b="1" kern="12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2023</a:t>
                      </a: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80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200" b="1" dirty="0">
                          <a:latin typeface="+mj-lt"/>
                          <a:ea typeface="Calibri"/>
                          <a:cs typeface="Times New Roman"/>
                        </a:rPr>
                        <a:t>Összes kiadás</a:t>
                      </a: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126 916 millió Ft</a:t>
                      </a: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184 008 millió Ft</a:t>
                      </a: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60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200" b="1" dirty="0">
                          <a:latin typeface="+mj-lt"/>
                          <a:ea typeface="Calibri"/>
                          <a:cs typeface="Times New Roman"/>
                        </a:rPr>
                        <a:t>Táppénzesek napi átlagos száma</a:t>
                      </a: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73 000 </a:t>
                      </a:r>
                      <a:r>
                        <a:rPr lang="hu-HU" sz="2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fő</a:t>
                      </a:r>
                      <a:endParaRPr lang="hu-HU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69 000</a:t>
                      </a:r>
                      <a:r>
                        <a:rPr lang="hu-HU" sz="2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fő</a:t>
                      </a:r>
                      <a:endParaRPr lang="hu-HU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5ED86415-CA92-9B75-020A-97ADE7E32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4829" y="4932302"/>
            <a:ext cx="6463885" cy="40011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hu-HU" sz="2000" b="0" i="1" dirty="0">
                <a:solidFill>
                  <a:schemeClr val="tx1"/>
                </a:solidFill>
                <a:latin typeface="+mj-lt"/>
                <a:ea typeface="Calibri" pitchFamily="34" charset="0"/>
                <a:cs typeface="Times New Roman" pitchFamily="18" charset="0"/>
              </a:rPr>
              <a:t>Forrás: https://www.ksh.hu/stadat?lang=hu&amp;theme=szo</a:t>
            </a:r>
            <a:endParaRPr lang="hu-HU" sz="2000" b="0" i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>
            <a:extLst>
              <a:ext uri="{FF2B5EF4-FFF2-40B4-BE49-F238E27FC236}">
                <a16:creationId xmlns:a16="http://schemas.microsoft.com/office/drawing/2014/main" id="{8F311EE0-521D-C957-B6E1-70DFEC5541EE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032000"/>
            <a:ext cx="9144000" cy="2044700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A baleseti ellátások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2946F3AD-98F2-392A-06E4-AC99CEC1EB7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Alapfogalmak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29F08E79-713A-D06D-6A09-DBA8CED3A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981075"/>
            <a:ext cx="8713787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58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Üzemi baleset vagy foglalkozási betegség </a:t>
            </a:r>
            <a:r>
              <a:rPr lang="hu-HU" altLang="hu-HU" sz="2800" b="0"/>
              <a:t>esetén jár baleseti ellátás (minősítéséről határozatot kell hozni)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Megengedőbb szabályok</a:t>
            </a:r>
            <a:r>
              <a:rPr lang="hu-HU" altLang="hu-HU" sz="2800" b="0"/>
              <a:t>, mint az általános ellátásoknál (Ebtv. VI. fejezet)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Ellátások: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 b="0"/>
              <a:t>Baleseti egészségügyi szolgáltatás (term.beli)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 b="0"/>
              <a:t>Baleseti táppénz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400" b="0"/>
              <a:t>Baleseti járadék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6ABD7DE8-B030-7FBA-DD2C-8C11F5DA675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331788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Üzemi baleset</a:t>
            </a:r>
            <a:b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hu-HU" sz="2800" dirty="0" err="1">
                <a:solidFill>
                  <a:srgbClr val="FF0000"/>
                </a:solidFill>
              </a:rPr>
              <a:t>Ebtv</a:t>
            </a:r>
            <a:r>
              <a:rPr lang="hu-HU" sz="2800" dirty="0">
                <a:solidFill>
                  <a:srgbClr val="FF0000"/>
                </a:solidFill>
              </a:rPr>
              <a:t>. 52. §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7014D330-BB2E-3509-22DF-B88B4C5DD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1485900"/>
            <a:ext cx="8713788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58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a biztosítottat a foglalkozása körében végzett munka közben vagy azzal összefüggésben éri, vagy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amelyet a biztosított munkába vagy onnan lakására (szállására) menet közben szenved el (úti baleset), vagy 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a biztosítottat közcélú munka végzése vagy 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egyes TB ellátások igénybevétele során éri.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B006EC74-F44A-FD12-9463-EBBCF66B56F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Foglalkozási betegség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B77855E2-D682-5312-56DB-F00C2C7D8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125538"/>
            <a:ext cx="8713787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eaLnBrk="1" hangingPunct="1">
              <a:spcBef>
                <a:spcPct val="5000"/>
              </a:spcBef>
              <a:spcAft>
                <a:spcPct val="25000"/>
              </a:spcAft>
              <a:defRPr/>
            </a:pP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a munkavégzés, a foglalkozás gyakorlása közben bekövetkezett (vagy utána megjelenő idült) egészségkárosodás, amely</a:t>
            </a:r>
          </a:p>
          <a:p>
            <a:pPr marL="857250" lvl="1" indent="-514350" eaLnBrk="1" hangingPunct="1">
              <a:spcBef>
                <a:spcPct val="5000"/>
              </a:spcBef>
              <a:spcAft>
                <a:spcPct val="25000"/>
              </a:spcAft>
              <a:buFont typeface="+mj-lt"/>
              <a:buAutoNum type="alphaLcParenR"/>
              <a:defRPr/>
            </a:pP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a munkavégzéssel, a foglalkozással kapcsolatos kóroki tényezőkre vezethető vissza, vagy</a:t>
            </a:r>
          </a:p>
          <a:p>
            <a:pPr marL="857250" lvl="1" indent="-514350" eaLnBrk="1" hangingPunct="1">
              <a:spcBef>
                <a:spcPct val="5000"/>
              </a:spcBef>
              <a:spcAft>
                <a:spcPct val="25000"/>
              </a:spcAft>
              <a:buFont typeface="+mj-lt"/>
              <a:buAutoNum type="alphaLcParenR"/>
              <a:defRPr/>
            </a:pP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a munkavállalónak az optimálisnál nagyobb vagy kisebb igénybevételének a következménye</a:t>
            </a: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075F76A0-9AA1-AA8D-49A1-8BA0296B460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Kizáró szabályok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6050DD9-56DC-1F5E-AA07-3E7F8FDD6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909638"/>
            <a:ext cx="8856662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hu-HU" sz="2800" dirty="0">
                <a:solidFill>
                  <a:schemeClr val="tx1"/>
                </a:solidFill>
                <a:latin typeface="+mj-lt"/>
              </a:rPr>
              <a:t>Nem üzemi baleset az a baleset, amely</a:t>
            </a:r>
          </a:p>
          <a:p>
            <a:pPr marL="914400" lvl="1" indent="-457200" eaLnBrk="1" hangingPunct="1">
              <a:spcAft>
                <a:spcPts val="600"/>
              </a:spcAft>
              <a:buFontTx/>
              <a:buAutoNum type="alphaLcParenR"/>
              <a:defRPr/>
            </a:pPr>
            <a:r>
              <a:rPr lang="hu-HU" sz="2400" b="0" dirty="0">
                <a:solidFill>
                  <a:schemeClr val="tx1"/>
                </a:solidFill>
                <a:latin typeface="+mj-lt"/>
              </a:rPr>
              <a:t>részben vagy egészben a balesetet szenvedett biztosított alkohol vagy kábítószer általi – igazolt – befolyásoltsága miatt következett be, vagy</a:t>
            </a:r>
          </a:p>
          <a:p>
            <a:pPr marL="914400" lvl="1" indent="-457200" eaLnBrk="1" hangingPunct="1">
              <a:spcAft>
                <a:spcPts val="600"/>
              </a:spcAft>
              <a:buFontTx/>
              <a:buAutoNum type="alphaLcParenR"/>
              <a:defRPr/>
            </a:pPr>
            <a:r>
              <a:rPr lang="hu-HU" sz="2400" b="0" dirty="0">
                <a:solidFill>
                  <a:schemeClr val="tx1"/>
                </a:solidFill>
                <a:latin typeface="+mj-lt"/>
              </a:rPr>
              <a:t>munkahelyi feladatokhoz nem tartozó, engedély nélkül végzett munka, engedély nélküli járműhasználat, munkahelyi rendbontás során, vagy</a:t>
            </a:r>
          </a:p>
          <a:p>
            <a:pPr marL="914400" lvl="1" indent="-457200" eaLnBrk="1" hangingPunct="1">
              <a:spcAft>
                <a:spcPts val="600"/>
              </a:spcAft>
              <a:buFontTx/>
              <a:buAutoNum type="alphaLcParenR"/>
              <a:defRPr/>
            </a:pPr>
            <a:r>
              <a:rPr lang="hu-HU" sz="2400" b="0" dirty="0">
                <a:solidFill>
                  <a:schemeClr val="tx1"/>
                </a:solidFill>
                <a:latin typeface="+mj-lt"/>
              </a:rPr>
              <a:t>azon úti baleset, amely indokolatlanul nem a legrövidebb útvonalon közlekedve, vagy az utazás indokolatlan megszakítása során történt.</a:t>
            </a:r>
          </a:p>
          <a:p>
            <a:pPr marL="4763" lvl="1" eaLnBrk="1" hangingPunct="1">
              <a:spcAft>
                <a:spcPts val="600"/>
              </a:spcAft>
              <a:defRPr/>
            </a:pPr>
            <a:endParaRPr lang="hu-HU" sz="2400" b="0" dirty="0">
              <a:solidFill>
                <a:schemeClr val="tx1"/>
              </a:solidFill>
              <a:latin typeface="+mj-lt"/>
            </a:endParaRPr>
          </a:p>
          <a:p>
            <a:pPr marL="4763" lvl="1" eaLnBrk="1" hangingPunct="1">
              <a:spcAft>
                <a:spcPts val="600"/>
              </a:spcAft>
              <a:defRPr/>
            </a:pPr>
            <a:r>
              <a:rPr lang="hu-HU" sz="2800" dirty="0">
                <a:solidFill>
                  <a:schemeClr val="tx1"/>
                </a:solidFill>
                <a:latin typeface="+mj-lt"/>
              </a:rPr>
              <a:t>Nem jogosult baleseti ellátásra, </a:t>
            </a:r>
            <a:r>
              <a:rPr lang="hu-HU" sz="2400" b="0" dirty="0">
                <a:solidFill>
                  <a:schemeClr val="tx1"/>
                </a:solidFill>
                <a:latin typeface="+mj-lt"/>
              </a:rPr>
              <a:t>aki sérülését szándékosan okozta, vagy az orvosi segítség igénybevételével, illetőleg a baleset bejelentésével szándékosan késlekedett.</a:t>
            </a:r>
          </a:p>
          <a:p>
            <a:pPr lvl="1" eaLnBrk="1" hangingPunct="1">
              <a:defRPr/>
            </a:pPr>
            <a:endParaRPr lang="hu-HU" sz="2400" b="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90C65B0D-3ADE-07E3-2035-A8E4B3891DE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Rokon jogterületek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1C950B7-D60B-A86B-2CC9-4B0FD9F2D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052513"/>
            <a:ext cx="8713787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hu-HU" sz="2800" dirty="0">
                <a:solidFill>
                  <a:schemeClr val="tx1"/>
                </a:solidFill>
                <a:latin typeface="+mj-lt"/>
              </a:rPr>
              <a:t>A munkáltató kártérítési felelőssége (Mt. 166. §)</a:t>
            </a:r>
          </a:p>
          <a:p>
            <a:pPr marL="800100" lvl="1" indent="-342900" eaLnBrk="1" hangingPunct="1">
              <a:buFontTx/>
              <a:buChar char="-"/>
              <a:defRPr/>
            </a:pPr>
            <a:r>
              <a:rPr lang="hu-HU" sz="2400" b="0" dirty="0">
                <a:solidFill>
                  <a:schemeClr val="tx1"/>
                </a:solidFill>
                <a:latin typeface="+mj-lt"/>
              </a:rPr>
              <a:t>Objektív felelősség, ha a kár a munkaviszonnyal összefüggésben következett be</a:t>
            </a:r>
          </a:p>
          <a:p>
            <a:pPr lvl="1" eaLnBrk="1" hangingPunct="1">
              <a:defRPr/>
            </a:pPr>
            <a:endParaRPr lang="hu-HU" sz="2400" b="0" dirty="0">
              <a:solidFill>
                <a:schemeClr val="tx1"/>
              </a:solidFill>
              <a:latin typeface="+mj-lt"/>
            </a:endParaRPr>
          </a:p>
          <a:p>
            <a:pPr marL="800100" lvl="1" indent="-342900" eaLnBrk="1" hangingPunct="1">
              <a:buFontTx/>
              <a:buChar char="-"/>
              <a:defRPr/>
            </a:pPr>
            <a:r>
              <a:rPr lang="hu-HU" sz="2400" dirty="0">
                <a:solidFill>
                  <a:schemeClr val="tx1"/>
                </a:solidFill>
                <a:latin typeface="+mj-lt"/>
              </a:rPr>
              <a:t>Mentesülési esetek</a:t>
            </a:r>
            <a:r>
              <a:rPr lang="hu-HU" sz="2400" b="0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1257300" lvl="2" indent="-342900" eaLnBrk="1" hangingPunct="1">
              <a:buFontTx/>
              <a:buChar char="-"/>
              <a:defRPr/>
            </a:pPr>
            <a:r>
              <a:rPr lang="hu-HU" sz="2400" b="0" dirty="0">
                <a:solidFill>
                  <a:schemeClr val="tx1"/>
                </a:solidFill>
                <a:latin typeface="+mj-lt"/>
              </a:rPr>
              <a:t>A kárt az ellenőrzési körén kívül első ok okozta, amellyel nem kellett számolnia, és nem volt elvárható, hogy elkerülje, vagy elhárítsa.</a:t>
            </a:r>
          </a:p>
          <a:p>
            <a:pPr marL="1257300" lvl="2" indent="-342900" eaLnBrk="1" hangingPunct="1">
              <a:buFontTx/>
              <a:buChar char="-"/>
              <a:defRPr/>
            </a:pPr>
            <a:r>
              <a:rPr lang="hu-HU" sz="2400" b="0" dirty="0">
                <a:solidFill>
                  <a:schemeClr val="tx1"/>
                </a:solidFill>
                <a:latin typeface="+mj-lt"/>
              </a:rPr>
              <a:t>A kárt kizárólag a károsult elháríthatatlan magatartása okozta.</a:t>
            </a:r>
          </a:p>
          <a:p>
            <a:pPr lvl="1" eaLnBrk="1" hangingPunct="1">
              <a:defRPr/>
            </a:pPr>
            <a:endParaRPr lang="hu-HU" sz="2400" b="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C558248D-88EF-0ED4-D510-726F9C22545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20688" y="259557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Európai Bizottság: Magyarország Egészségügyi országprofil 2023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E07DCB2-7790-0410-3B4D-365AE45D0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1444526"/>
            <a:ext cx="9036050" cy="45767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342900" algn="l"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ts val="600"/>
              </a:spcAft>
              <a:buFontTx/>
              <a:buChar char="-"/>
              <a:defRPr/>
            </a:pPr>
            <a:r>
              <a:rPr lang="hu-HU" altLang="hu-HU" sz="2800" b="0" dirty="0"/>
              <a:t>5. legalacsonyabb születéskor várható élettartam</a:t>
            </a:r>
          </a:p>
          <a:p>
            <a:pPr eaLnBrk="1" hangingPunct="1">
              <a:spcBef>
                <a:spcPct val="5000"/>
              </a:spcBef>
              <a:spcAft>
                <a:spcPts val="600"/>
              </a:spcAft>
              <a:buFontTx/>
              <a:buChar char="-"/>
              <a:defRPr/>
            </a:pPr>
            <a:r>
              <a:rPr lang="hu-HU" altLang="hu-HU" sz="2800" b="0" dirty="0"/>
              <a:t>A 100.000 főre jutó megelőzhető és kezelhető halálozás aránya egyaránt kb. kétszerese az uniós átlagnak</a:t>
            </a:r>
          </a:p>
          <a:p>
            <a:pPr eaLnBrk="1" hangingPunct="1">
              <a:spcBef>
                <a:spcPct val="5000"/>
              </a:spcBef>
              <a:spcAft>
                <a:spcPts val="600"/>
              </a:spcAft>
              <a:buFontTx/>
              <a:buChar char="-"/>
              <a:defRPr/>
            </a:pPr>
            <a:r>
              <a:rPr lang="hu-HU" altLang="hu-HU" sz="2800" b="0" dirty="0"/>
              <a:t>Az uniós átlaghoz képest kevesebb az orvos (1 000 lakosra 3,3 a 4,1-hoz viszonyítva) és kevesebb az ápoló (5,3 a 8,54-hez)</a:t>
            </a:r>
          </a:p>
          <a:p>
            <a:pPr eaLnBrk="1" hangingPunct="1">
              <a:spcBef>
                <a:spcPct val="5000"/>
              </a:spcBef>
              <a:spcAft>
                <a:spcPts val="600"/>
              </a:spcAft>
              <a:buFontTx/>
              <a:buChar char="-"/>
              <a:defRPr/>
            </a:pPr>
            <a:r>
              <a:rPr lang="hu-HU" altLang="hu-HU" sz="2800" b="0" dirty="0"/>
              <a:t>Egy főre jutó egészségügyi kiadás: uniós átlag kb. fele</a:t>
            </a:r>
          </a:p>
          <a:p>
            <a:pPr eaLnBrk="1" hangingPunct="1">
              <a:spcBef>
                <a:spcPct val="5000"/>
              </a:spcBef>
              <a:spcAft>
                <a:spcPts val="600"/>
              </a:spcAft>
              <a:buFontTx/>
              <a:buChar char="-"/>
              <a:defRPr/>
            </a:pPr>
            <a:r>
              <a:rPr lang="hu-HU" altLang="hu-HU" sz="2800" b="0" dirty="0"/>
              <a:t>A zsebből fizetett kiadások (pl. térítési díj, magán út, paraszolvencia) aránya 15%, az uniós átlag 25%</a:t>
            </a:r>
            <a:endParaRPr lang="hu-HU" altLang="hu-HU" sz="2800" b="0" i="1" dirty="0"/>
          </a:p>
          <a:p>
            <a:pPr marL="0" indent="0" eaLnBrk="1" hangingPunct="1">
              <a:spcBef>
                <a:spcPct val="5000"/>
              </a:spcBef>
              <a:spcAft>
                <a:spcPct val="25000"/>
              </a:spcAft>
              <a:defRPr/>
            </a:pPr>
            <a:endParaRPr lang="hu-HU" altLang="hu-HU" sz="2800" b="0" dirty="0"/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altLang="hu-HU" sz="28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0564D2F4-06FC-382D-C7B7-876B6214CA9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Rokon jogterületek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A724AAF-2C0B-B23B-117B-E27F7FBCE9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981075"/>
            <a:ext cx="8713787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hu-HU" sz="2800" dirty="0">
                <a:solidFill>
                  <a:schemeClr val="tx1"/>
                </a:solidFill>
                <a:latin typeface="+mj-lt"/>
              </a:rPr>
              <a:t>Munkabaleset fogalma (Mvt. 87. §)</a:t>
            </a:r>
          </a:p>
          <a:p>
            <a:pPr marL="800100" lvl="1" indent="-342900" eaLnBrk="1" hangingPunct="1">
              <a:buFontTx/>
              <a:buChar char="-"/>
              <a:defRPr/>
            </a:pPr>
            <a:r>
              <a:rPr lang="hu-HU" sz="2400" b="0" dirty="0">
                <a:solidFill>
                  <a:schemeClr val="tx1"/>
                </a:solidFill>
                <a:latin typeface="+mj-lt"/>
              </a:rPr>
              <a:t>az a baleset, amely a munkavállalót a szervezett munkavégzés során vagy azzal összefüggésben éri, annak helyétől és időpontjától és a munkavállaló (sérült) közrehatásának mértékétől függetlenül.</a:t>
            </a:r>
          </a:p>
          <a:p>
            <a:pPr marL="800100" lvl="1" indent="-342900" eaLnBrk="1" hangingPunct="1">
              <a:buFontTx/>
              <a:buChar char="-"/>
              <a:defRPr/>
            </a:pPr>
            <a:endParaRPr lang="hu-HU" sz="2400" b="0" dirty="0">
              <a:solidFill>
                <a:schemeClr val="tx1"/>
              </a:solidFill>
              <a:latin typeface="+mj-lt"/>
            </a:endParaRPr>
          </a:p>
          <a:p>
            <a:pPr marL="800100" lvl="1" indent="-342900" eaLnBrk="1" hangingPunct="1">
              <a:buFontTx/>
              <a:buChar char="-"/>
              <a:defRPr/>
            </a:pPr>
            <a:r>
              <a:rPr lang="hu-HU" sz="2400" b="0" dirty="0">
                <a:solidFill>
                  <a:schemeClr val="tx1"/>
                </a:solidFill>
                <a:latin typeface="+mj-lt"/>
              </a:rPr>
              <a:t>közlekedés, anyagvételezés,tisztálkodás, szervezett üzemi étkeztetés stb. is összefügg a munkaviszonnyal</a:t>
            </a:r>
          </a:p>
          <a:p>
            <a:pPr marL="800100" lvl="1" indent="-342900" eaLnBrk="1" hangingPunct="1">
              <a:buFontTx/>
              <a:buChar char="-"/>
              <a:defRPr/>
            </a:pPr>
            <a:endParaRPr lang="hu-HU" sz="2400" b="0" dirty="0">
              <a:solidFill>
                <a:schemeClr val="tx1"/>
              </a:solidFill>
              <a:latin typeface="+mj-lt"/>
            </a:endParaRPr>
          </a:p>
          <a:p>
            <a:pPr marL="800100" lvl="1" indent="-342900" eaLnBrk="1" hangingPunct="1">
              <a:buFontTx/>
              <a:buChar char="-"/>
              <a:defRPr/>
            </a:pPr>
            <a:r>
              <a:rPr lang="hu-HU" sz="2400" b="0" dirty="0">
                <a:solidFill>
                  <a:schemeClr val="tx1"/>
                </a:solidFill>
                <a:latin typeface="+mj-lt"/>
              </a:rPr>
              <a:t>nem munkabaleset az a baleset, amely a sérültet a lakásáról (szállásáról) a munkahelyére, illetve a munkahelyéről a lakására (szállására) menet közben éri, kivéve, ha a baleset a munkáltató saját vagy bérelt járművével történt.</a:t>
            </a:r>
          </a:p>
          <a:p>
            <a:pPr marL="800100" lvl="1" indent="-342900" eaLnBrk="1" hangingPunct="1">
              <a:buFontTx/>
              <a:buChar char="-"/>
              <a:defRPr/>
            </a:pPr>
            <a:endParaRPr lang="hu-HU" sz="2400" b="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AF0288A1-6BFB-9CF5-D429-62655C7E010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60350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Az egyes baleseti ellátások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5A61754-9BBA-47B0-4044-4214E5FC0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1341438"/>
            <a:ext cx="8964613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1" hangingPunct="1"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+mj-lt"/>
              </a:rPr>
              <a:t>Baleseti </a:t>
            </a:r>
            <a:r>
              <a:rPr lang="hu-HU" sz="2800" dirty="0" err="1">
                <a:solidFill>
                  <a:schemeClr val="tx1"/>
                </a:solidFill>
                <a:latin typeface="+mj-lt"/>
              </a:rPr>
              <a:t>eü</a:t>
            </a:r>
            <a:r>
              <a:rPr lang="hu-HU" sz="2800" dirty="0">
                <a:solidFill>
                  <a:schemeClr val="tx1"/>
                </a:solidFill>
                <a:latin typeface="+mj-lt"/>
              </a:rPr>
              <a:t> </a:t>
            </a:r>
            <a:r>
              <a:rPr lang="hu-HU" sz="2800" dirty="0" err="1">
                <a:solidFill>
                  <a:schemeClr val="tx1"/>
                </a:solidFill>
                <a:latin typeface="+mj-lt"/>
              </a:rPr>
              <a:t>szolg</a:t>
            </a:r>
            <a:r>
              <a:rPr lang="hu-HU" sz="2800" dirty="0">
                <a:solidFill>
                  <a:schemeClr val="tx1"/>
                </a:solidFill>
                <a:latin typeface="+mj-lt"/>
              </a:rPr>
              <a:t>.: </a:t>
            </a:r>
            <a:r>
              <a:rPr lang="hu-HU" sz="2800" b="0" dirty="0">
                <a:solidFill>
                  <a:schemeClr val="tx1"/>
                </a:solidFill>
                <a:latin typeface="+mj-lt"/>
              </a:rPr>
              <a:t>teljes térítés</a:t>
            </a:r>
          </a:p>
          <a:p>
            <a:pPr eaLnBrk="1" hangingPunct="1">
              <a:defRPr/>
            </a:pPr>
            <a:endParaRPr lang="hu-HU" sz="2800" b="0" dirty="0">
              <a:solidFill>
                <a:schemeClr val="tx1"/>
              </a:solidFill>
              <a:latin typeface="+mj-lt"/>
            </a:endParaRPr>
          </a:p>
          <a:p>
            <a:pPr marL="457200" indent="-457200" eaLnBrk="1" hangingPunct="1"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+mj-lt"/>
              </a:rPr>
              <a:t>Baleseti táppénz</a:t>
            </a:r>
            <a:r>
              <a:rPr lang="hu-HU" sz="2800" b="0" dirty="0">
                <a:solidFill>
                  <a:schemeClr val="tx1"/>
                </a:solidFill>
                <a:latin typeface="+mj-lt"/>
              </a:rPr>
              <a:t>: </a:t>
            </a:r>
          </a:p>
          <a:p>
            <a:pPr marL="914400" lvl="1" indent="-457200" eaLnBrk="1" hangingPunct="1">
              <a:spcAft>
                <a:spcPts val="600"/>
              </a:spcAft>
              <a:buFontTx/>
              <a:buChar char="-"/>
              <a:defRPr/>
            </a:pP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Ha üzemi baleset, vagy foglalkozási betegség miatt keresőképtelen</a:t>
            </a:r>
          </a:p>
          <a:p>
            <a:pPr marL="914400" lvl="1" indent="-457200" eaLnBrk="1" hangingPunct="1">
              <a:spcAft>
                <a:spcPts val="600"/>
              </a:spcAft>
              <a:buFontTx/>
              <a:buChar char="-"/>
              <a:defRPr/>
            </a:pP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1+</a:t>
            </a:r>
            <a:r>
              <a:rPr lang="hu-HU" sz="2400" b="0" dirty="0" err="1">
                <a:solidFill>
                  <a:schemeClr val="tx1"/>
                </a:solidFill>
                <a:latin typeface="Arial" charset="0"/>
              </a:rPr>
              <a:t>1</a:t>
            </a: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 évig jár</a:t>
            </a:r>
          </a:p>
          <a:p>
            <a:pPr marL="914400" lvl="1" indent="-457200" eaLnBrk="1" hangingPunct="1">
              <a:spcAft>
                <a:spcPts val="600"/>
              </a:spcAft>
              <a:buFontTx/>
              <a:buChar char="-"/>
              <a:defRPr/>
            </a:pPr>
            <a:r>
              <a:rPr lang="hu-HU" sz="2400" b="0" dirty="0">
                <a:solidFill>
                  <a:schemeClr val="tx1"/>
                </a:solidFill>
                <a:latin typeface="Arial" charset="0"/>
              </a:rPr>
              <a:t>100%-os mértékű ellátás (úti baleset: 90%)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D7D44C67-D553-5885-EDF4-F56D4906124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74663" y="18891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Baleseti járadék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4E90E21-968C-9A91-AEF9-EFBE3B00E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1268413"/>
            <a:ext cx="8964613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1" hangingPunct="1">
              <a:spcAft>
                <a:spcPts val="600"/>
              </a:spcAft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+mj-lt"/>
              </a:rPr>
              <a:t>13% feletti egészségkárosodásnál jár</a:t>
            </a:r>
          </a:p>
          <a:p>
            <a:pPr marL="457200" indent="-457200" eaLnBrk="1" hangingPunct="1">
              <a:spcAft>
                <a:spcPts val="600"/>
              </a:spcAft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+mj-lt"/>
              </a:rPr>
              <a:t>Ha a megváltozott munkaképességű személyek ellátására nem jogosult (azaz egészségi állapota legalább 60%)</a:t>
            </a:r>
          </a:p>
          <a:p>
            <a:pPr marL="457200" indent="-457200" eaLnBrk="1" hangingPunct="1">
              <a:spcAft>
                <a:spcPts val="600"/>
              </a:spcAft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+mj-lt"/>
              </a:rPr>
              <a:t>Baleseti táppénz kimerítése után</a:t>
            </a:r>
          </a:p>
          <a:p>
            <a:pPr marL="457200" indent="-457200" eaLnBrk="1" hangingPunct="1">
              <a:buFontTx/>
              <a:buChar char="-"/>
              <a:defRPr/>
            </a:pPr>
            <a:endParaRPr lang="hu-HU" sz="2800" b="0" dirty="0">
              <a:solidFill>
                <a:schemeClr val="tx1"/>
              </a:solidFill>
              <a:latin typeface="+mj-lt"/>
            </a:endParaRPr>
          </a:p>
          <a:p>
            <a:pPr eaLnBrk="1" hangingPunct="1">
              <a:defRPr/>
            </a:pPr>
            <a:r>
              <a:rPr lang="hu-HU" sz="2800" b="0" dirty="0">
                <a:solidFill>
                  <a:schemeClr val="tx1"/>
                </a:solidFill>
              </a:rPr>
              <a:t> </a:t>
            </a:r>
            <a:endParaRPr lang="hu-HU" sz="2400" b="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2" name="Táblázat 1">
            <a:extLst>
              <a:ext uri="{FF2B5EF4-FFF2-40B4-BE49-F238E27FC236}">
                <a16:creationId xmlns:a16="http://schemas.microsoft.com/office/drawing/2014/main" id="{4B85A70B-35D2-786F-EDB8-E7300641B751}"/>
              </a:ext>
            </a:extLst>
          </p:cNvPr>
          <p:cNvGraphicFramePr>
            <a:graphicFrameLocks noGrp="1"/>
          </p:cNvGraphicFramePr>
          <p:nvPr/>
        </p:nvGraphicFramePr>
        <p:xfrm>
          <a:off x="468313" y="3789363"/>
          <a:ext cx="8280401" cy="231298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1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26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2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effectLst/>
                        </a:rPr>
                        <a:t>Baleseti fokozat</a:t>
                      </a:r>
                      <a:endParaRPr lang="hu-H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effectLst/>
                        </a:rPr>
                        <a:t>Egészség-károsodás</a:t>
                      </a:r>
                      <a:endParaRPr lang="hu-H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Összege a havi átlagkereset alapján</a:t>
                      </a: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effectLst/>
                        </a:rPr>
                        <a:t>Ellátás időtartama</a:t>
                      </a:r>
                      <a:endParaRPr lang="hu-H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>
                          <a:effectLst/>
                        </a:rPr>
                        <a:t>1.</a:t>
                      </a:r>
                      <a:endParaRPr lang="hu-H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</a:rPr>
                        <a:t>14-20%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</a:rPr>
                        <a:t>8%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</a:rPr>
                        <a:t>Legfeljebb két évig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>
                          <a:effectLst/>
                        </a:rPr>
                        <a:t>2.</a:t>
                      </a:r>
                      <a:endParaRPr lang="hu-H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>
                          <a:effectLst/>
                        </a:rPr>
                        <a:t>21-28%</a:t>
                      </a:r>
                      <a:endParaRPr lang="hu-H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</a:rPr>
                        <a:t>10%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</a:rPr>
                        <a:t>Időkorlát nélkül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>
                          <a:effectLst/>
                        </a:rPr>
                        <a:t>3.</a:t>
                      </a:r>
                      <a:endParaRPr lang="hu-H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>
                          <a:effectLst/>
                        </a:rPr>
                        <a:t>29-39%</a:t>
                      </a:r>
                      <a:endParaRPr lang="hu-H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</a:rPr>
                        <a:t>15%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</a:rPr>
                        <a:t>4.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</a:rPr>
                        <a:t>40%-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</a:rPr>
                        <a:t>30%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>
            <a:extLst>
              <a:ext uri="{FF2B5EF4-FFF2-40B4-BE49-F238E27FC236}">
                <a16:creationId xmlns:a16="http://schemas.microsoft.com/office/drawing/2014/main" id="{6F32BCA9-E9FD-CE28-F229-6FB1EE7C6FF1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060575"/>
            <a:ext cx="9144000" cy="2044700"/>
          </a:xfrm>
        </p:spPr>
        <p:txBody>
          <a:bodyPr/>
          <a:lstStyle/>
          <a:p>
            <a:pPr eaLnBrk="1" hangingPunct="1">
              <a:defRPr/>
            </a:pPr>
            <a:r>
              <a:rPr lang="hu-HU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Köszönöm a figyelmet!</a:t>
            </a:r>
            <a:endParaRPr lang="hu-HU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3F888BF4-0C70-AAF3-8EBD-83BA64BAB89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Az </a:t>
            </a:r>
            <a:r>
              <a:rPr lang="hu-HU" sz="3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Ebt</a:t>
            </a: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alapelvei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87EDA0DE-DBAF-CCA0-13D9-420F6792A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949786"/>
            <a:ext cx="8713787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Klasszikus társadalmi kockázatokra: </a:t>
            </a: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betegség, baleset, gyermekvállalás</a:t>
            </a:r>
          </a:p>
          <a:p>
            <a:pPr marL="228600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Pénzbeli ellátások: </a:t>
            </a: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járulékfizetéssel arányosan (biztosítási elv)</a:t>
            </a:r>
          </a:p>
          <a:p>
            <a:pPr marL="228600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Természetbeni szolgáltatások: </a:t>
            </a: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azonos „szakmai tartalommal” minden jogosultak (szolidaritási elv)</a:t>
            </a:r>
          </a:p>
          <a:p>
            <a:pPr marL="228600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b="0" dirty="0" err="1">
                <a:solidFill>
                  <a:schemeClr val="tx1"/>
                </a:solidFill>
                <a:latin typeface="Arial" charset="0"/>
              </a:rPr>
              <a:t>Term.beni</a:t>
            </a: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 pénzre nem váltható!</a:t>
            </a:r>
          </a:p>
          <a:p>
            <a:pPr marL="228600" lvl="8" indent="-342900" fontAlgn="base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Tájékoztatás elve: </a:t>
            </a: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az egészségbiztosító tájékoztatja a biztosítottat jogairól és kötelezettségeiről, segítséget nyújt igénye érvényesítéséhez</a:t>
            </a:r>
          </a:p>
          <a:p>
            <a:pPr marL="228600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7272B451-BD20-CD88-62C4-160699D623C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Az </a:t>
            </a:r>
            <a:r>
              <a:rPr lang="hu-HU" sz="3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Ebt</a:t>
            </a: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alapelvei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BAF017E-DD5C-813A-A332-F1500251E3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125538"/>
            <a:ext cx="8713787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58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Szolgáltatások igénybevételének speciális feltételei: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TAJ-szám (hatósági igazolvány kell)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az adott ellátásra az eü szolgáltató finanszírozási szerződést kötött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beutaló (értesítés), orvosi rendelvény stb.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endParaRPr lang="hu-HU" altLang="hu-HU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8B8F0BDF-CF18-E758-B3A7-80914271B96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Egészségbiztosítási ellátások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40C20FE5-DCD4-7D3D-4A90-DF64789E3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909638"/>
            <a:ext cx="8713787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300"/>
              <a:t>Egészségügyi szolgáltatások </a:t>
            </a:r>
            <a:r>
              <a:rPr lang="hu-HU" altLang="hu-HU" sz="2300" b="0"/>
              <a:t>(természetbeni)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300"/>
              <a:t>Pénzbeli ellátások: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300" b="0"/>
              <a:t>csecsemőgondozási díj (csed)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300" b="0"/>
              <a:t>gyermekgondozási díj (gyed)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300" b="0"/>
              <a:t>örökbefogadói díj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300" b="0"/>
              <a:t>táppénz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300"/>
              <a:t>Baleseti ellátások: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300" b="0"/>
              <a:t>baleseti egészségügyi szolgáltatás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300" b="0"/>
              <a:t>baleseti táppénz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300" b="0"/>
              <a:t>baleseti járadék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300" b="0"/>
              <a:t> </a:t>
            </a:r>
            <a:r>
              <a:rPr lang="hu-HU" altLang="hu-HU" sz="2300"/>
              <a:t>Megváltozott munkaképességű személyek ellátásai: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300" b="0"/>
              <a:t>rokkantsági ellátás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300" b="0"/>
              <a:t>rehabilitációs ellátás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>
            <a:extLst>
              <a:ext uri="{FF2B5EF4-FFF2-40B4-BE49-F238E27FC236}">
                <a16:creationId xmlns:a16="http://schemas.microsoft.com/office/drawing/2014/main" id="{CA2B0956-623B-66C8-82F4-16755C48A130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032000"/>
            <a:ext cx="9144000" cy="2044700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Az egészségügyi szolgáltatások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4EB827D7-465C-2D4D-7EE9-8D1890498B2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Egészségügyi szolgáltatások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915017F-E5B8-49EB-D926-4CEC6D45C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908050"/>
            <a:ext cx="8713787" cy="5256213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eaLnBrk="1" hangingPunct="1">
              <a:defRPr/>
            </a:pPr>
            <a:r>
              <a:rPr lang="hu-HU" sz="2800" u="sng" dirty="0">
                <a:solidFill>
                  <a:schemeClr val="tx1"/>
                </a:solidFill>
                <a:latin typeface="+mj-lt"/>
              </a:rPr>
              <a:t>I. Térítésmentesen igénybe vehető </a:t>
            </a:r>
            <a:r>
              <a:rPr lang="hu-HU" sz="2800" b="0" dirty="0">
                <a:solidFill>
                  <a:schemeClr val="tx1"/>
                </a:solidFill>
                <a:latin typeface="+mj-lt"/>
              </a:rPr>
              <a:t>	</a:t>
            </a:r>
          </a:p>
          <a:p>
            <a:pPr eaLnBrk="1" hangingPunct="1">
              <a:defRPr/>
            </a:pPr>
            <a:endParaRPr lang="hu-HU" sz="2800" b="0" dirty="0">
              <a:solidFill>
                <a:schemeClr val="tx1"/>
              </a:solidFill>
              <a:latin typeface="+mj-lt"/>
            </a:endParaRPr>
          </a:p>
          <a:p>
            <a:pPr eaLnBrk="1" hangingPunct="1">
              <a:defRPr/>
            </a:pPr>
            <a:r>
              <a:rPr lang="hu-HU" sz="2800" dirty="0">
                <a:solidFill>
                  <a:schemeClr val="tx1"/>
                </a:solidFill>
                <a:latin typeface="+mj-lt"/>
              </a:rPr>
              <a:t>- Preventív egészségügyi szolgáltatások </a:t>
            </a:r>
          </a:p>
          <a:p>
            <a:pPr lvl="1" eaLnBrk="1" hangingPunct="1">
              <a:defRPr/>
            </a:pPr>
            <a:r>
              <a:rPr lang="hu-HU" sz="2400" b="0" dirty="0">
                <a:solidFill>
                  <a:schemeClr val="tx1"/>
                </a:solidFill>
                <a:latin typeface="+mj-lt"/>
              </a:rPr>
              <a:t>- betegségek megelőzésére, korai felismerésére</a:t>
            </a:r>
          </a:p>
          <a:p>
            <a:pPr lvl="1" eaLnBrk="1" hangingPunct="1">
              <a:defRPr/>
            </a:pPr>
            <a:r>
              <a:rPr lang="hu-HU" sz="2400" b="0" dirty="0">
                <a:solidFill>
                  <a:schemeClr val="tx1"/>
                </a:solidFill>
                <a:latin typeface="+mj-lt"/>
              </a:rPr>
              <a:t>- pl. iskolai és egyéb szűrővizsgálatok</a:t>
            </a:r>
          </a:p>
          <a:p>
            <a:pPr lvl="1" eaLnBrk="1" hangingPunct="1">
              <a:defRPr/>
            </a:pPr>
            <a:r>
              <a:rPr lang="hu-HU" sz="2400" b="0" dirty="0">
                <a:solidFill>
                  <a:schemeClr val="tx1"/>
                </a:solidFill>
                <a:latin typeface="+mj-lt"/>
              </a:rPr>
              <a:t>- térítésmentes ellátás feltétele lehet</a:t>
            </a:r>
          </a:p>
          <a:p>
            <a:pPr eaLnBrk="1" hangingPunct="1">
              <a:defRPr/>
            </a:pPr>
            <a:r>
              <a:rPr lang="hu-HU" sz="2800" b="0" dirty="0">
                <a:solidFill>
                  <a:schemeClr val="tx1"/>
                </a:solidFill>
                <a:latin typeface="+mj-lt"/>
              </a:rPr>
              <a:t> </a:t>
            </a:r>
          </a:p>
          <a:p>
            <a:pPr eaLnBrk="1" hangingPunct="1">
              <a:defRPr/>
            </a:pPr>
            <a:r>
              <a:rPr lang="hu-HU" sz="2800" dirty="0">
                <a:solidFill>
                  <a:schemeClr val="tx1"/>
                </a:solidFill>
                <a:latin typeface="+mj-lt"/>
              </a:rPr>
              <a:t>- Gyógykezelés céljából végzett ellátások</a:t>
            </a:r>
          </a:p>
          <a:p>
            <a:pPr lvl="1" eaLnBrk="1" hangingPunct="1">
              <a:defRPr/>
            </a:pPr>
            <a:r>
              <a:rPr lang="hu-HU" sz="2400" b="0" dirty="0">
                <a:solidFill>
                  <a:schemeClr val="tx1"/>
                </a:solidFill>
                <a:latin typeface="+mj-lt"/>
              </a:rPr>
              <a:t>- háziorvosi, házi gyermekorvosi ellátás (tanácsadás, otthoni vizsgálatok, igazolások is, szabad orvosválasztás)</a:t>
            </a:r>
          </a:p>
          <a:p>
            <a:pPr lvl="1" eaLnBrk="1" hangingPunct="1">
              <a:defRPr/>
            </a:pPr>
            <a:r>
              <a:rPr lang="hu-HU" sz="2400" b="0" dirty="0">
                <a:solidFill>
                  <a:schemeClr val="tx1"/>
                </a:solidFill>
                <a:latin typeface="+mj-lt"/>
              </a:rPr>
              <a:t>- fogászati ellátás (biztosítási alapú teljes körű fogászati ellátás csak szűk körben, pl. 18 éves korig, kismamáknak stb.)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AutoNum type="arabicPeriod"/>
          <a:tabLst/>
          <a:defRPr kumimoji="0" lang="hu-HU" sz="3600" b="1" i="0" u="none" strike="noStrike" cap="none" normalizeH="0" baseline="0" smtClean="0">
            <a:ln>
              <a:noFill/>
            </a:ln>
            <a:solidFill>
              <a:srgbClr val="FF3300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AutoNum type="arabicPeriod"/>
          <a:tabLst/>
          <a:defRPr kumimoji="0" lang="hu-HU" sz="3600" b="1" i="0" u="none" strike="noStrike" cap="none" normalizeH="0" baseline="0" smtClean="0">
            <a:ln>
              <a:noFill/>
            </a:ln>
            <a:solidFill>
              <a:srgbClr val="FF3300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7004</TotalTime>
  <Words>2182</Words>
  <Application>Microsoft Office PowerPoint</Application>
  <PresentationFormat>Diavetítés a képernyőre (4:3 oldalarány)</PresentationFormat>
  <Paragraphs>395</Paragraphs>
  <Slides>43</Slides>
  <Notes>41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43</vt:i4>
      </vt:variant>
    </vt:vector>
  </HeadingPairs>
  <TitlesOfParts>
    <vt:vector size="48" baseType="lpstr">
      <vt:lpstr>Verdana</vt:lpstr>
      <vt:lpstr>Arial</vt:lpstr>
      <vt:lpstr>Calibri</vt:lpstr>
      <vt:lpstr>Times New Roman</vt:lpstr>
      <vt:lpstr>Alapértelmezett terv</vt:lpstr>
      <vt:lpstr>Az egészségbiztosítás</vt:lpstr>
      <vt:lpstr>Népegészségügyi háttér</vt:lpstr>
      <vt:lpstr>Születéskor várható élettartamok (KSH)</vt:lpstr>
      <vt:lpstr>Európai Bizottság: Magyarország Egészségügyi országprofil 2023</vt:lpstr>
      <vt:lpstr>Az Ebt. alapelvei</vt:lpstr>
      <vt:lpstr>Az Ebt. alapelvei</vt:lpstr>
      <vt:lpstr>Egészségbiztosítási ellátások</vt:lpstr>
      <vt:lpstr>Az egészségügyi szolgáltatások</vt:lpstr>
      <vt:lpstr>Egészségügyi szolgáltatások</vt:lpstr>
      <vt:lpstr>Egészségügyi szolgáltatások</vt:lpstr>
      <vt:lpstr>Egészségügyi szolgáltatások</vt:lpstr>
      <vt:lpstr>Egészségügyi szolgáltatások</vt:lpstr>
      <vt:lpstr>Egészségügyi szolgáltatások</vt:lpstr>
      <vt:lpstr>Egészségügyi szolgáltatások</vt:lpstr>
      <vt:lpstr>A pénzbeli ellátások</vt:lpstr>
      <vt:lpstr>Általános szabályok</vt:lpstr>
      <vt:lpstr>Párhuzamos ellátások tilalma</vt:lpstr>
      <vt:lpstr>Párhuzamos ellátások tilalma</vt:lpstr>
      <vt:lpstr>1) Csecsemőgondozási díj</vt:lpstr>
      <vt:lpstr>Csecsemőgondozási díj</vt:lpstr>
      <vt:lpstr>CSED – számokban</vt:lpstr>
      <vt:lpstr>2) Gyermekgondozási díj</vt:lpstr>
      <vt:lpstr>Gyermekgondozási díj</vt:lpstr>
      <vt:lpstr>Hallgatói gyed</vt:lpstr>
      <vt:lpstr>Hallgatói gyed</vt:lpstr>
      <vt:lpstr>Nagyszülői gyed</vt:lpstr>
      <vt:lpstr>GYED – számokban</vt:lpstr>
      <vt:lpstr>3) Örökbefogadói díj</vt:lpstr>
      <vt:lpstr>ÖFD – számokban</vt:lpstr>
      <vt:lpstr>4) Táppénz</vt:lpstr>
      <vt:lpstr>Táppénz</vt:lpstr>
      <vt:lpstr>Táppénz</vt:lpstr>
      <vt:lpstr>Táppénz – számokban</vt:lpstr>
      <vt:lpstr>A baleseti ellátások</vt:lpstr>
      <vt:lpstr>Alapfogalmak</vt:lpstr>
      <vt:lpstr>Üzemi baleset Ebtv. 52. §</vt:lpstr>
      <vt:lpstr>Foglalkozási betegség</vt:lpstr>
      <vt:lpstr>Kizáró szabályok</vt:lpstr>
      <vt:lpstr>Rokon jogterületek</vt:lpstr>
      <vt:lpstr>Rokon jogterületek</vt:lpstr>
      <vt:lpstr>Az egyes baleseti ellátások</vt:lpstr>
      <vt:lpstr>Baleseti járadék</vt:lpstr>
      <vt:lpstr>Köszönöm a figyelmet!</vt:lpstr>
    </vt:vector>
  </TitlesOfParts>
  <Company>Family 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Kártyás Péter</dc:creator>
  <cp:lastModifiedBy>Gábor Kártyás</cp:lastModifiedBy>
  <cp:revision>557</cp:revision>
  <dcterms:created xsi:type="dcterms:W3CDTF">2005-01-28T10:49:15Z</dcterms:created>
  <dcterms:modified xsi:type="dcterms:W3CDTF">2024-08-02T06:47:45Z</dcterms:modified>
</cp:coreProperties>
</file>