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521" r:id="rId2"/>
    <p:sldId id="556" r:id="rId3"/>
    <p:sldId id="575" r:id="rId4"/>
    <p:sldId id="577" r:id="rId5"/>
    <p:sldId id="557" r:id="rId6"/>
    <p:sldId id="589" r:id="rId7"/>
    <p:sldId id="558" r:id="rId8"/>
    <p:sldId id="559" r:id="rId9"/>
    <p:sldId id="580" r:id="rId10"/>
    <p:sldId id="581" r:id="rId11"/>
    <p:sldId id="560" r:id="rId12"/>
    <p:sldId id="561" r:id="rId13"/>
    <p:sldId id="562" r:id="rId14"/>
    <p:sldId id="563" r:id="rId15"/>
    <p:sldId id="564" r:id="rId16"/>
    <p:sldId id="565" r:id="rId17"/>
    <p:sldId id="590" r:id="rId18"/>
    <p:sldId id="591" r:id="rId19"/>
    <p:sldId id="592" r:id="rId20"/>
    <p:sldId id="586" r:id="rId21"/>
    <p:sldId id="566" r:id="rId22"/>
    <p:sldId id="582" r:id="rId23"/>
    <p:sldId id="569" r:id="rId24"/>
    <p:sldId id="588" r:id="rId25"/>
    <p:sldId id="567" r:id="rId26"/>
    <p:sldId id="568" r:id="rId27"/>
    <p:sldId id="570" r:id="rId28"/>
    <p:sldId id="571" r:id="rId29"/>
    <p:sldId id="572" r:id="rId30"/>
    <p:sldId id="573" r:id="rId31"/>
    <p:sldId id="574" r:id="rId32"/>
    <p:sldId id="587" r:id="rId33"/>
    <p:sldId id="522" r:id="rId34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rgbClr val="FF3300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99CCFF"/>
    <a:srgbClr val="FFFF99"/>
    <a:srgbClr val="FFFF00"/>
    <a:srgbClr val="FF5050"/>
    <a:srgbClr val="99FF66"/>
    <a:srgbClr val="FF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Világos stílu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EBBBCC-DAD2-459C-BE2E-F6DE35CF9A28}" styleName="Sötét stílus 2 – 3./4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Sötét stílu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Közepesen sötét stílu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7B26C5-4107-4FEC-AEDC-1716B250A1EF}" styleName="Világos stílu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Közepesen sötét stílu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84" autoAdjust="0"/>
    <p:restoredTop sz="94622" autoAdjust="0"/>
  </p:normalViewPr>
  <p:slideViewPr>
    <p:cSldViewPr>
      <p:cViewPr varScale="1">
        <p:scale>
          <a:sx n="90" d="100"/>
          <a:sy n="90" d="100"/>
        </p:scale>
        <p:origin x="91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>
            <a:extLst>
              <a:ext uri="{FF2B5EF4-FFF2-40B4-BE49-F238E27FC236}">
                <a16:creationId xmlns:a16="http://schemas.microsoft.com/office/drawing/2014/main" id="{5B3D6760-C779-9137-4DD7-8387A064BA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buFontTx/>
              <a:buNone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47811" name="Rectangle 3">
            <a:extLst>
              <a:ext uri="{FF2B5EF4-FFF2-40B4-BE49-F238E27FC236}">
                <a16:creationId xmlns:a16="http://schemas.microsoft.com/office/drawing/2014/main" id="{D4693BBA-21A9-A7FA-CD4A-B6471F95257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Tx/>
              <a:buNone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B356E435-36C8-E011-A4E8-362513DA34F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7813" name="Rectangle 5">
            <a:extLst>
              <a:ext uri="{FF2B5EF4-FFF2-40B4-BE49-F238E27FC236}">
                <a16:creationId xmlns:a16="http://schemas.microsoft.com/office/drawing/2014/main" id="{F6453AAA-D7DC-C591-DDFF-26FE404ED82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247814" name="Rectangle 6">
            <a:extLst>
              <a:ext uri="{FF2B5EF4-FFF2-40B4-BE49-F238E27FC236}">
                <a16:creationId xmlns:a16="http://schemas.microsoft.com/office/drawing/2014/main" id="{FDF6FE91-69A7-8ABA-DCAD-CB2BBBB8FCF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buFontTx/>
              <a:buNone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47815" name="Rectangle 7">
            <a:extLst>
              <a:ext uri="{FF2B5EF4-FFF2-40B4-BE49-F238E27FC236}">
                <a16:creationId xmlns:a16="http://schemas.microsoft.com/office/drawing/2014/main" id="{BEFC97C7-9B92-1129-6E5A-EE6197FA54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3214A383-3310-4A16-AC1B-055D4BA30D5D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iakép helye 1">
            <a:extLst>
              <a:ext uri="{FF2B5EF4-FFF2-40B4-BE49-F238E27FC236}">
                <a16:creationId xmlns:a16="http://schemas.microsoft.com/office/drawing/2014/main" id="{5D1B9EE0-9C28-E38E-37BD-AF1944599C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Jegyzetek helye 2">
            <a:extLst>
              <a:ext uri="{FF2B5EF4-FFF2-40B4-BE49-F238E27FC236}">
                <a16:creationId xmlns:a16="http://schemas.microsoft.com/office/drawing/2014/main" id="{278C6800-31DC-3DDD-1485-D4AF7D4A0D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38916" name="Dia számának helye 3">
            <a:extLst>
              <a:ext uri="{FF2B5EF4-FFF2-40B4-BE49-F238E27FC236}">
                <a16:creationId xmlns:a16="http://schemas.microsoft.com/office/drawing/2014/main" id="{715F074E-AFC0-6899-0331-979DD7596C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813CA4-8594-4F91-8924-516E6624FC3D}" type="slidenum">
              <a:rPr lang="hu-HU" altLang="hu-HU"/>
              <a:pPr>
                <a:spcBef>
                  <a:spcPct val="0"/>
                </a:spcBef>
              </a:pPr>
              <a:t>2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iakép helye 1">
            <a:extLst>
              <a:ext uri="{FF2B5EF4-FFF2-40B4-BE49-F238E27FC236}">
                <a16:creationId xmlns:a16="http://schemas.microsoft.com/office/drawing/2014/main" id="{39D76A19-3C38-414C-52D6-76AF7DA77F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Jegyzetek helye 2">
            <a:extLst>
              <a:ext uri="{FF2B5EF4-FFF2-40B4-BE49-F238E27FC236}">
                <a16:creationId xmlns:a16="http://schemas.microsoft.com/office/drawing/2014/main" id="{B960740F-7B21-FCB6-21AC-D0C088B5B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50180" name="Dia számának helye 3">
            <a:extLst>
              <a:ext uri="{FF2B5EF4-FFF2-40B4-BE49-F238E27FC236}">
                <a16:creationId xmlns:a16="http://schemas.microsoft.com/office/drawing/2014/main" id="{67FED1CA-E9E4-1C10-59FA-AC61AD10BC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84CBC62-1831-42E4-861F-6E364F60A7F1}" type="slidenum">
              <a:rPr lang="hu-HU" altLang="hu-HU"/>
              <a:pPr>
                <a:spcBef>
                  <a:spcPct val="0"/>
                </a:spcBef>
              </a:pPr>
              <a:t>12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iakép helye 1">
            <a:extLst>
              <a:ext uri="{FF2B5EF4-FFF2-40B4-BE49-F238E27FC236}">
                <a16:creationId xmlns:a16="http://schemas.microsoft.com/office/drawing/2014/main" id="{69CC8555-8A01-8DC0-657D-19CF7BFB97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Jegyzetek helye 2">
            <a:extLst>
              <a:ext uri="{FF2B5EF4-FFF2-40B4-BE49-F238E27FC236}">
                <a16:creationId xmlns:a16="http://schemas.microsoft.com/office/drawing/2014/main" id="{39D65983-7CD4-118E-80C9-285390595B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51204" name="Dia számának helye 3">
            <a:extLst>
              <a:ext uri="{FF2B5EF4-FFF2-40B4-BE49-F238E27FC236}">
                <a16:creationId xmlns:a16="http://schemas.microsoft.com/office/drawing/2014/main" id="{ABD0AC75-F054-1AF8-B5EB-5197A3EA28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A3148F-532D-4038-8344-9AECEEB4DC7E}" type="slidenum">
              <a:rPr lang="hu-HU" altLang="hu-HU"/>
              <a:pPr>
                <a:spcBef>
                  <a:spcPct val="0"/>
                </a:spcBef>
              </a:pPr>
              <a:t>13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iakép helye 1">
            <a:extLst>
              <a:ext uri="{FF2B5EF4-FFF2-40B4-BE49-F238E27FC236}">
                <a16:creationId xmlns:a16="http://schemas.microsoft.com/office/drawing/2014/main" id="{A284EF29-202C-ABB4-A07D-CB4F07B863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Jegyzetek helye 2">
            <a:extLst>
              <a:ext uri="{FF2B5EF4-FFF2-40B4-BE49-F238E27FC236}">
                <a16:creationId xmlns:a16="http://schemas.microsoft.com/office/drawing/2014/main" id="{213B3038-F7AA-6004-1F96-6FF8F4985C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52228" name="Dia számának helye 3">
            <a:extLst>
              <a:ext uri="{FF2B5EF4-FFF2-40B4-BE49-F238E27FC236}">
                <a16:creationId xmlns:a16="http://schemas.microsoft.com/office/drawing/2014/main" id="{6CA1F330-D50F-8494-1438-B9535A5725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FCCF17F-4E61-4154-9A70-5D6D3A124C0B}" type="slidenum">
              <a:rPr lang="hu-HU" altLang="hu-HU"/>
              <a:pPr>
                <a:spcBef>
                  <a:spcPct val="0"/>
                </a:spcBef>
              </a:pPr>
              <a:t>14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iakép helye 1">
            <a:extLst>
              <a:ext uri="{FF2B5EF4-FFF2-40B4-BE49-F238E27FC236}">
                <a16:creationId xmlns:a16="http://schemas.microsoft.com/office/drawing/2014/main" id="{E3B8566A-7A64-AF92-581C-ABF2D47601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Jegyzetek helye 2">
            <a:extLst>
              <a:ext uri="{FF2B5EF4-FFF2-40B4-BE49-F238E27FC236}">
                <a16:creationId xmlns:a16="http://schemas.microsoft.com/office/drawing/2014/main" id="{E5A5F375-0F23-9375-1E40-7BEC22F32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53252" name="Dia számának helye 3">
            <a:extLst>
              <a:ext uri="{FF2B5EF4-FFF2-40B4-BE49-F238E27FC236}">
                <a16:creationId xmlns:a16="http://schemas.microsoft.com/office/drawing/2014/main" id="{7849FF59-D299-9A1A-8D86-D26BD29090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9E3472-8C74-4807-BF26-6204635F41F4}" type="slidenum">
              <a:rPr lang="hu-HU" altLang="hu-HU"/>
              <a:pPr>
                <a:spcBef>
                  <a:spcPct val="0"/>
                </a:spcBef>
              </a:pPr>
              <a:t>15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iakép helye 1">
            <a:extLst>
              <a:ext uri="{FF2B5EF4-FFF2-40B4-BE49-F238E27FC236}">
                <a16:creationId xmlns:a16="http://schemas.microsoft.com/office/drawing/2014/main" id="{BAA452A9-3655-8F85-796A-C5D0634782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Jegyzetek helye 2">
            <a:extLst>
              <a:ext uri="{FF2B5EF4-FFF2-40B4-BE49-F238E27FC236}">
                <a16:creationId xmlns:a16="http://schemas.microsoft.com/office/drawing/2014/main" id="{4A3E1F6E-A2AE-2C2B-D0CD-03BD1FDC1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54276" name="Dia számának helye 3">
            <a:extLst>
              <a:ext uri="{FF2B5EF4-FFF2-40B4-BE49-F238E27FC236}">
                <a16:creationId xmlns:a16="http://schemas.microsoft.com/office/drawing/2014/main" id="{1E9C491A-F91B-7248-D6AC-C5A18D2A80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3133626-41A7-4A6D-B9DE-5346B70101D8}" type="slidenum">
              <a:rPr lang="hu-HU" altLang="hu-HU"/>
              <a:pPr>
                <a:spcBef>
                  <a:spcPct val="0"/>
                </a:spcBef>
              </a:pPr>
              <a:t>16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iakép helye 1">
            <a:extLst>
              <a:ext uri="{FF2B5EF4-FFF2-40B4-BE49-F238E27FC236}">
                <a16:creationId xmlns:a16="http://schemas.microsoft.com/office/drawing/2014/main" id="{CDFF1A66-3E42-7A13-C9BC-ED4A259D2B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Jegyzetek helye 2">
            <a:extLst>
              <a:ext uri="{FF2B5EF4-FFF2-40B4-BE49-F238E27FC236}">
                <a16:creationId xmlns:a16="http://schemas.microsoft.com/office/drawing/2014/main" id="{B13B8E5A-04BC-33F9-8113-998EFC0ECE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55300" name="Dia számának helye 3">
            <a:extLst>
              <a:ext uri="{FF2B5EF4-FFF2-40B4-BE49-F238E27FC236}">
                <a16:creationId xmlns:a16="http://schemas.microsoft.com/office/drawing/2014/main" id="{5BB224DB-1D94-AF95-6443-8504A9B5C5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52AF87D-1813-4728-889F-DFCA4A9FF20A}" type="slidenum">
              <a:rPr lang="hu-HU" altLang="hu-HU"/>
              <a:pPr>
                <a:spcBef>
                  <a:spcPct val="0"/>
                </a:spcBef>
              </a:pPr>
              <a:t>17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iakép helye 1">
            <a:extLst>
              <a:ext uri="{FF2B5EF4-FFF2-40B4-BE49-F238E27FC236}">
                <a16:creationId xmlns:a16="http://schemas.microsoft.com/office/drawing/2014/main" id="{ECEE5976-96D8-EC50-4ADA-CD4CD1F66A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Jegyzetek helye 2">
            <a:extLst>
              <a:ext uri="{FF2B5EF4-FFF2-40B4-BE49-F238E27FC236}">
                <a16:creationId xmlns:a16="http://schemas.microsoft.com/office/drawing/2014/main" id="{0B06F722-637A-0C7D-36ED-8AF1BCC3D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56324" name="Dia számának helye 3">
            <a:extLst>
              <a:ext uri="{FF2B5EF4-FFF2-40B4-BE49-F238E27FC236}">
                <a16:creationId xmlns:a16="http://schemas.microsoft.com/office/drawing/2014/main" id="{8E77864D-C3AB-8C52-622C-34CA6917CB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A7AFC04-0A94-4863-B792-FFCD102F12AB}" type="slidenum">
              <a:rPr lang="hu-HU" altLang="hu-HU"/>
              <a:pPr>
                <a:spcBef>
                  <a:spcPct val="0"/>
                </a:spcBef>
              </a:pPr>
              <a:t>18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iakép helye 1">
            <a:extLst>
              <a:ext uri="{FF2B5EF4-FFF2-40B4-BE49-F238E27FC236}">
                <a16:creationId xmlns:a16="http://schemas.microsoft.com/office/drawing/2014/main" id="{E4BB6A13-6987-0FFE-B430-6F792E499F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Jegyzetek helye 2">
            <a:extLst>
              <a:ext uri="{FF2B5EF4-FFF2-40B4-BE49-F238E27FC236}">
                <a16:creationId xmlns:a16="http://schemas.microsoft.com/office/drawing/2014/main" id="{DF91E800-9017-4FC5-4ABF-2251DDF193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57348" name="Dia számának helye 3">
            <a:extLst>
              <a:ext uri="{FF2B5EF4-FFF2-40B4-BE49-F238E27FC236}">
                <a16:creationId xmlns:a16="http://schemas.microsoft.com/office/drawing/2014/main" id="{A2ECA661-F2C9-21FB-3C78-30A2386655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447D8B-E209-4385-A776-8192C3BE3D6F}" type="slidenum">
              <a:rPr lang="hu-HU" altLang="hu-HU"/>
              <a:pPr>
                <a:spcBef>
                  <a:spcPct val="0"/>
                </a:spcBef>
              </a:pPr>
              <a:t>19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iakép helye 1">
            <a:extLst>
              <a:ext uri="{FF2B5EF4-FFF2-40B4-BE49-F238E27FC236}">
                <a16:creationId xmlns:a16="http://schemas.microsoft.com/office/drawing/2014/main" id="{972BBD2D-412A-CF27-3DB4-35526A40D3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Jegyzetek helye 2">
            <a:extLst>
              <a:ext uri="{FF2B5EF4-FFF2-40B4-BE49-F238E27FC236}">
                <a16:creationId xmlns:a16="http://schemas.microsoft.com/office/drawing/2014/main" id="{5B66FFA5-845A-7B93-9E38-7DCF9DB16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58372" name="Dia számának helye 3">
            <a:extLst>
              <a:ext uri="{FF2B5EF4-FFF2-40B4-BE49-F238E27FC236}">
                <a16:creationId xmlns:a16="http://schemas.microsoft.com/office/drawing/2014/main" id="{838C567A-A329-371A-46AE-B61F0B1FBD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AA68976-6B51-4458-AF09-CE38FE74D73C}" type="slidenum">
              <a:rPr lang="hu-HU" altLang="hu-HU"/>
              <a:pPr>
                <a:spcBef>
                  <a:spcPct val="0"/>
                </a:spcBef>
              </a:pPr>
              <a:t>20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CCE57C3D-C9E1-F6EE-392A-B6B4A91E19B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4E72C03-6D57-4321-8547-FE42397A61F3}" type="slidenum">
              <a:rPr lang="hu-HU" altLang="hu-HU" b="0"/>
              <a:pPr algn="r" eaLnBrk="1" hangingPunct="1">
                <a:spcBef>
                  <a:spcPct val="0"/>
                </a:spcBef>
              </a:pPr>
              <a:t>21</a:t>
            </a:fld>
            <a:endParaRPr lang="hu-HU" altLang="hu-HU" b="0"/>
          </a:p>
        </p:txBody>
      </p:sp>
      <p:sp>
        <p:nvSpPr>
          <p:cNvPr id="59395" name="Diakép helye 1">
            <a:extLst>
              <a:ext uri="{FF2B5EF4-FFF2-40B4-BE49-F238E27FC236}">
                <a16:creationId xmlns:a16="http://schemas.microsoft.com/office/drawing/2014/main" id="{068DEC1A-1602-5972-ED67-2B90D6E295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Jegyzetek helye 2">
            <a:extLst>
              <a:ext uri="{FF2B5EF4-FFF2-40B4-BE49-F238E27FC236}">
                <a16:creationId xmlns:a16="http://schemas.microsoft.com/office/drawing/2014/main" id="{B4709392-67B6-A403-4142-D7999697BB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59397" name="Dia számának helye 3">
            <a:extLst>
              <a:ext uri="{FF2B5EF4-FFF2-40B4-BE49-F238E27FC236}">
                <a16:creationId xmlns:a16="http://schemas.microsoft.com/office/drawing/2014/main" id="{73694E1F-F0C1-8698-616A-43F1D556BACE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Char char="•"/>
            </a:pPr>
            <a:fld id="{72A17F5D-215C-4C91-993E-1653780986C4}" type="slidenum">
              <a:rPr lang="hu-HU" altLang="hu-HU">
                <a:solidFill>
                  <a:srgbClr val="FF3300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FontTx/>
                <a:buChar char="•"/>
              </a:pPr>
              <a:t>21</a:t>
            </a:fld>
            <a:endParaRPr lang="hu-HU" altLang="hu-HU">
              <a:solidFill>
                <a:srgbClr val="FF3300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iakép helye 1">
            <a:extLst>
              <a:ext uri="{FF2B5EF4-FFF2-40B4-BE49-F238E27FC236}">
                <a16:creationId xmlns:a16="http://schemas.microsoft.com/office/drawing/2014/main" id="{109E6037-C8C1-247A-B579-E6B19567F4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Jegyzetek helye 2">
            <a:extLst>
              <a:ext uri="{FF2B5EF4-FFF2-40B4-BE49-F238E27FC236}">
                <a16:creationId xmlns:a16="http://schemas.microsoft.com/office/drawing/2014/main" id="{9A83DB03-A4C6-EC90-B9F4-3995397751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39940" name="Dia számának helye 3">
            <a:extLst>
              <a:ext uri="{FF2B5EF4-FFF2-40B4-BE49-F238E27FC236}">
                <a16:creationId xmlns:a16="http://schemas.microsoft.com/office/drawing/2014/main" id="{263D3D46-9D17-F3EB-7F09-9D8E4B1080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EF86F7E-50D0-4A16-87EF-DE1285529FB1}" type="slidenum">
              <a:rPr lang="hu-HU" altLang="hu-HU"/>
              <a:pPr>
                <a:spcBef>
                  <a:spcPct val="0"/>
                </a:spcBef>
              </a:pPr>
              <a:t>3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iakép helye 1">
            <a:extLst>
              <a:ext uri="{FF2B5EF4-FFF2-40B4-BE49-F238E27FC236}">
                <a16:creationId xmlns:a16="http://schemas.microsoft.com/office/drawing/2014/main" id="{F985C5A4-0693-DCE7-CB82-23F90D3ABD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Jegyzetek helye 2">
            <a:extLst>
              <a:ext uri="{FF2B5EF4-FFF2-40B4-BE49-F238E27FC236}">
                <a16:creationId xmlns:a16="http://schemas.microsoft.com/office/drawing/2014/main" id="{D6107500-E026-EC29-B261-71782D45A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60420" name="Dia számának helye 3">
            <a:extLst>
              <a:ext uri="{FF2B5EF4-FFF2-40B4-BE49-F238E27FC236}">
                <a16:creationId xmlns:a16="http://schemas.microsoft.com/office/drawing/2014/main" id="{345F592C-348E-7BB4-62FB-981A71F924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3FA17BB-7A97-4EAC-924D-484FB97555C2}" type="slidenum">
              <a:rPr lang="hu-HU" altLang="hu-HU"/>
              <a:pPr>
                <a:spcBef>
                  <a:spcPct val="0"/>
                </a:spcBef>
              </a:pPr>
              <a:t>22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iakép helye 1">
            <a:extLst>
              <a:ext uri="{FF2B5EF4-FFF2-40B4-BE49-F238E27FC236}">
                <a16:creationId xmlns:a16="http://schemas.microsoft.com/office/drawing/2014/main" id="{E03256C9-548E-E063-AFE1-04B8CAB552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Jegyzetek helye 2">
            <a:extLst>
              <a:ext uri="{FF2B5EF4-FFF2-40B4-BE49-F238E27FC236}">
                <a16:creationId xmlns:a16="http://schemas.microsoft.com/office/drawing/2014/main" id="{C95534D6-3F72-7D16-4C75-41CF907D3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61444" name="Dia számának helye 3">
            <a:extLst>
              <a:ext uri="{FF2B5EF4-FFF2-40B4-BE49-F238E27FC236}">
                <a16:creationId xmlns:a16="http://schemas.microsoft.com/office/drawing/2014/main" id="{75AB5EFD-D292-E28E-33BE-ED73756748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C1487F2-7D74-4DA6-9A9B-4432833C0A6E}" type="slidenum">
              <a:rPr lang="hu-HU" altLang="hu-HU"/>
              <a:pPr>
                <a:spcBef>
                  <a:spcPct val="0"/>
                </a:spcBef>
              </a:pPr>
              <a:t>23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iakép helye 1">
            <a:extLst>
              <a:ext uri="{FF2B5EF4-FFF2-40B4-BE49-F238E27FC236}">
                <a16:creationId xmlns:a16="http://schemas.microsoft.com/office/drawing/2014/main" id="{0CC4ABDE-7D8B-55EB-033D-B2EACB3F11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Jegyzetek helye 2">
            <a:extLst>
              <a:ext uri="{FF2B5EF4-FFF2-40B4-BE49-F238E27FC236}">
                <a16:creationId xmlns:a16="http://schemas.microsoft.com/office/drawing/2014/main" id="{1EE28D05-ABB7-042C-A008-898EA6F9D9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62468" name="Dia számának helye 3">
            <a:extLst>
              <a:ext uri="{FF2B5EF4-FFF2-40B4-BE49-F238E27FC236}">
                <a16:creationId xmlns:a16="http://schemas.microsoft.com/office/drawing/2014/main" id="{7D30A546-8FD2-C11E-2B5F-9A30E1D925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B290DC-9889-477C-A34F-34379A6FE6A0}" type="slidenum">
              <a:rPr lang="hu-HU" altLang="hu-HU"/>
              <a:pPr>
                <a:spcBef>
                  <a:spcPct val="0"/>
                </a:spcBef>
              </a:pPr>
              <a:t>24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iakép helye 1">
            <a:extLst>
              <a:ext uri="{FF2B5EF4-FFF2-40B4-BE49-F238E27FC236}">
                <a16:creationId xmlns:a16="http://schemas.microsoft.com/office/drawing/2014/main" id="{1E664199-33B2-2FAA-B186-8AB9C9C71C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Jegyzetek helye 2">
            <a:extLst>
              <a:ext uri="{FF2B5EF4-FFF2-40B4-BE49-F238E27FC236}">
                <a16:creationId xmlns:a16="http://schemas.microsoft.com/office/drawing/2014/main" id="{2CA27F18-BF80-1391-91C8-6AC7A402C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63492" name="Dia számának helye 3">
            <a:extLst>
              <a:ext uri="{FF2B5EF4-FFF2-40B4-BE49-F238E27FC236}">
                <a16:creationId xmlns:a16="http://schemas.microsoft.com/office/drawing/2014/main" id="{E358812B-5C22-BDB5-4CB2-46CE22788D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23E7C4B-D715-4D4B-91EA-393AD5C34BDE}" type="slidenum">
              <a:rPr lang="hu-HU" altLang="hu-HU"/>
              <a:pPr>
                <a:spcBef>
                  <a:spcPct val="0"/>
                </a:spcBef>
              </a:pPr>
              <a:t>25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iakép helye 1">
            <a:extLst>
              <a:ext uri="{FF2B5EF4-FFF2-40B4-BE49-F238E27FC236}">
                <a16:creationId xmlns:a16="http://schemas.microsoft.com/office/drawing/2014/main" id="{AED7F8E8-6390-F6CC-1B00-D1EF3EA851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Jegyzetek helye 2">
            <a:extLst>
              <a:ext uri="{FF2B5EF4-FFF2-40B4-BE49-F238E27FC236}">
                <a16:creationId xmlns:a16="http://schemas.microsoft.com/office/drawing/2014/main" id="{DDA1C17A-2E9F-3B65-2D75-CFD25F1A4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64516" name="Dia számának helye 3">
            <a:extLst>
              <a:ext uri="{FF2B5EF4-FFF2-40B4-BE49-F238E27FC236}">
                <a16:creationId xmlns:a16="http://schemas.microsoft.com/office/drawing/2014/main" id="{E7C431E9-9939-A3E6-800E-F15DDBED88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0AF741-AD8F-42EE-9F74-DCE70EDF33F7}" type="slidenum">
              <a:rPr lang="hu-HU" altLang="hu-HU"/>
              <a:pPr>
                <a:spcBef>
                  <a:spcPct val="0"/>
                </a:spcBef>
              </a:pPr>
              <a:t>26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iakép helye 1">
            <a:extLst>
              <a:ext uri="{FF2B5EF4-FFF2-40B4-BE49-F238E27FC236}">
                <a16:creationId xmlns:a16="http://schemas.microsoft.com/office/drawing/2014/main" id="{317D350E-4423-25EA-44A5-C9AC0C4013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Jegyzetek helye 2">
            <a:extLst>
              <a:ext uri="{FF2B5EF4-FFF2-40B4-BE49-F238E27FC236}">
                <a16:creationId xmlns:a16="http://schemas.microsoft.com/office/drawing/2014/main" id="{D39BC52A-02D9-3607-DAB4-7A181541F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65540" name="Dia számának helye 3">
            <a:extLst>
              <a:ext uri="{FF2B5EF4-FFF2-40B4-BE49-F238E27FC236}">
                <a16:creationId xmlns:a16="http://schemas.microsoft.com/office/drawing/2014/main" id="{A5BAC52B-0312-1AE6-41A1-A00C6ACDA6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01ABDD-1807-44A4-9DC1-287F71CC5651}" type="slidenum">
              <a:rPr lang="hu-HU" altLang="hu-HU"/>
              <a:pPr>
                <a:spcBef>
                  <a:spcPct val="0"/>
                </a:spcBef>
              </a:pPr>
              <a:t>27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iakép helye 1">
            <a:extLst>
              <a:ext uri="{FF2B5EF4-FFF2-40B4-BE49-F238E27FC236}">
                <a16:creationId xmlns:a16="http://schemas.microsoft.com/office/drawing/2014/main" id="{96A0E5BD-D21E-33BF-8639-486B572EE4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Jegyzetek helye 2">
            <a:extLst>
              <a:ext uri="{FF2B5EF4-FFF2-40B4-BE49-F238E27FC236}">
                <a16:creationId xmlns:a16="http://schemas.microsoft.com/office/drawing/2014/main" id="{72FFFA5E-4FF4-766C-C28D-4D48829FA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66564" name="Dia számának helye 3">
            <a:extLst>
              <a:ext uri="{FF2B5EF4-FFF2-40B4-BE49-F238E27FC236}">
                <a16:creationId xmlns:a16="http://schemas.microsoft.com/office/drawing/2014/main" id="{BC3C7E46-84E7-C6D9-7CDB-355DD07F0DF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229C4CE-3C57-4218-9DAD-729FBD5B422D}" type="slidenum">
              <a:rPr lang="hu-HU" altLang="hu-HU"/>
              <a:pPr>
                <a:spcBef>
                  <a:spcPct val="0"/>
                </a:spcBef>
              </a:pPr>
              <a:t>28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iakép helye 1">
            <a:extLst>
              <a:ext uri="{FF2B5EF4-FFF2-40B4-BE49-F238E27FC236}">
                <a16:creationId xmlns:a16="http://schemas.microsoft.com/office/drawing/2014/main" id="{EDEE6700-59EB-4219-4164-DFD6C2C130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Jegyzetek helye 2">
            <a:extLst>
              <a:ext uri="{FF2B5EF4-FFF2-40B4-BE49-F238E27FC236}">
                <a16:creationId xmlns:a16="http://schemas.microsoft.com/office/drawing/2014/main" id="{1EE10B3F-F575-6E41-544B-399CA6037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67588" name="Dia számának helye 3">
            <a:extLst>
              <a:ext uri="{FF2B5EF4-FFF2-40B4-BE49-F238E27FC236}">
                <a16:creationId xmlns:a16="http://schemas.microsoft.com/office/drawing/2014/main" id="{F57AB490-18A0-BE07-DC05-A390AD663F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2D1926-0548-49A0-813B-E19232B6BF4F}" type="slidenum">
              <a:rPr lang="hu-HU" altLang="hu-HU"/>
              <a:pPr>
                <a:spcBef>
                  <a:spcPct val="0"/>
                </a:spcBef>
              </a:pPr>
              <a:t>29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iakép helye 1">
            <a:extLst>
              <a:ext uri="{FF2B5EF4-FFF2-40B4-BE49-F238E27FC236}">
                <a16:creationId xmlns:a16="http://schemas.microsoft.com/office/drawing/2014/main" id="{B1275F77-4094-542D-E53F-CEB801396B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Jegyzetek helye 2">
            <a:extLst>
              <a:ext uri="{FF2B5EF4-FFF2-40B4-BE49-F238E27FC236}">
                <a16:creationId xmlns:a16="http://schemas.microsoft.com/office/drawing/2014/main" id="{EB94F58C-5EC4-30FC-6B93-F8166DA9D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68612" name="Dia számának helye 3">
            <a:extLst>
              <a:ext uri="{FF2B5EF4-FFF2-40B4-BE49-F238E27FC236}">
                <a16:creationId xmlns:a16="http://schemas.microsoft.com/office/drawing/2014/main" id="{B494645A-2D17-4628-1C4A-EE91E5ADA3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1A773-8F59-44A1-9C22-214A30413132}" type="slidenum">
              <a:rPr lang="hu-HU" altLang="hu-HU"/>
              <a:pPr>
                <a:spcBef>
                  <a:spcPct val="0"/>
                </a:spcBef>
              </a:pPr>
              <a:t>30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iakép helye 1">
            <a:extLst>
              <a:ext uri="{FF2B5EF4-FFF2-40B4-BE49-F238E27FC236}">
                <a16:creationId xmlns:a16="http://schemas.microsoft.com/office/drawing/2014/main" id="{23AFD581-3594-CBCE-77C1-07EFAB5197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Jegyzetek helye 2">
            <a:extLst>
              <a:ext uri="{FF2B5EF4-FFF2-40B4-BE49-F238E27FC236}">
                <a16:creationId xmlns:a16="http://schemas.microsoft.com/office/drawing/2014/main" id="{DF185425-A923-C877-F8EF-92DEB87DF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69636" name="Dia számának helye 3">
            <a:extLst>
              <a:ext uri="{FF2B5EF4-FFF2-40B4-BE49-F238E27FC236}">
                <a16:creationId xmlns:a16="http://schemas.microsoft.com/office/drawing/2014/main" id="{FCDFFB82-C471-AD49-B7D2-80F7484683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DD7111-E527-470D-9FBE-A2A4032D8853}" type="slidenum">
              <a:rPr lang="hu-HU" altLang="hu-HU"/>
              <a:pPr>
                <a:spcBef>
                  <a:spcPct val="0"/>
                </a:spcBef>
              </a:pPr>
              <a:t>31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iakép helye 1">
            <a:extLst>
              <a:ext uri="{FF2B5EF4-FFF2-40B4-BE49-F238E27FC236}">
                <a16:creationId xmlns:a16="http://schemas.microsoft.com/office/drawing/2014/main" id="{12C8517A-6A6F-A28C-A821-657980549E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Jegyzetek helye 2">
            <a:extLst>
              <a:ext uri="{FF2B5EF4-FFF2-40B4-BE49-F238E27FC236}">
                <a16:creationId xmlns:a16="http://schemas.microsoft.com/office/drawing/2014/main" id="{6444D8B0-9D4A-93B2-C0A2-1648029E89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40964" name="Dia számának helye 3">
            <a:extLst>
              <a:ext uri="{FF2B5EF4-FFF2-40B4-BE49-F238E27FC236}">
                <a16:creationId xmlns:a16="http://schemas.microsoft.com/office/drawing/2014/main" id="{77AE723C-71CD-65DF-170E-8366CB82184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F3C2C85-CE60-46A7-A248-63DCA27991C0}" type="slidenum">
              <a:rPr lang="hu-HU" altLang="hu-HU"/>
              <a:pPr>
                <a:spcBef>
                  <a:spcPct val="0"/>
                </a:spcBef>
              </a:pPr>
              <a:t>5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iakép helye 1">
            <a:extLst>
              <a:ext uri="{FF2B5EF4-FFF2-40B4-BE49-F238E27FC236}">
                <a16:creationId xmlns:a16="http://schemas.microsoft.com/office/drawing/2014/main" id="{63D5CCDF-5D60-8C15-4DC7-6A32CB6B45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Jegyzetek helye 2">
            <a:extLst>
              <a:ext uri="{FF2B5EF4-FFF2-40B4-BE49-F238E27FC236}">
                <a16:creationId xmlns:a16="http://schemas.microsoft.com/office/drawing/2014/main" id="{FAC25592-5C5B-197E-66B1-B0FE8DBAC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dirty="0">
              <a:latin typeface="Arial" panose="020B0604020202020204" pitchFamily="34" charset="0"/>
            </a:endParaRPr>
          </a:p>
        </p:txBody>
      </p:sp>
      <p:sp>
        <p:nvSpPr>
          <p:cNvPr id="70660" name="Dia számának helye 3">
            <a:extLst>
              <a:ext uri="{FF2B5EF4-FFF2-40B4-BE49-F238E27FC236}">
                <a16:creationId xmlns:a16="http://schemas.microsoft.com/office/drawing/2014/main" id="{6D817D46-9953-D647-A822-0BA950E41E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25BFF8-D0C5-47F5-B2C8-7E8DF4BD8DA2}" type="slidenum">
              <a:rPr lang="hu-HU" altLang="hu-HU"/>
              <a:pPr>
                <a:spcBef>
                  <a:spcPct val="0"/>
                </a:spcBef>
              </a:pPr>
              <a:t>32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4CCE7D9E-BC9E-74CB-2897-1A115EC20BB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805F80A-6520-4A4F-90AF-D8130EA91B9B}" type="slidenum">
              <a:rPr lang="hu-HU" altLang="hu-HU" b="0"/>
              <a:pPr algn="r" eaLnBrk="1" hangingPunct="1">
                <a:spcBef>
                  <a:spcPct val="0"/>
                </a:spcBef>
              </a:pPr>
              <a:t>33</a:t>
            </a:fld>
            <a:endParaRPr lang="hu-HU" altLang="hu-HU" b="0"/>
          </a:p>
        </p:txBody>
      </p:sp>
      <p:sp>
        <p:nvSpPr>
          <p:cNvPr id="71683" name="Diakép helye 1">
            <a:extLst>
              <a:ext uri="{FF2B5EF4-FFF2-40B4-BE49-F238E27FC236}">
                <a16:creationId xmlns:a16="http://schemas.microsoft.com/office/drawing/2014/main" id="{5E7A8FB7-5757-015B-CA15-2C621EA19B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Jegyzetek helye 2">
            <a:extLst>
              <a:ext uri="{FF2B5EF4-FFF2-40B4-BE49-F238E27FC236}">
                <a16:creationId xmlns:a16="http://schemas.microsoft.com/office/drawing/2014/main" id="{64DC033A-2A89-720D-1B15-9505B1F93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71685" name="Dia számának helye 3">
            <a:extLst>
              <a:ext uri="{FF2B5EF4-FFF2-40B4-BE49-F238E27FC236}">
                <a16:creationId xmlns:a16="http://schemas.microsoft.com/office/drawing/2014/main" id="{12AD53D2-A1DC-CDAA-881A-F8A13894DED7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Char char="•"/>
            </a:pPr>
            <a:fld id="{53A08F37-C1AE-4AB4-B245-C179091080DB}" type="slidenum">
              <a:rPr lang="hu-HU" altLang="hu-HU">
                <a:solidFill>
                  <a:srgbClr val="FF3300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FontTx/>
                <a:buChar char="•"/>
              </a:pPr>
              <a:t>33</a:t>
            </a:fld>
            <a:endParaRPr lang="hu-HU" altLang="hu-HU">
              <a:solidFill>
                <a:srgbClr val="FF3300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>
            <a:extLst>
              <a:ext uri="{FF2B5EF4-FFF2-40B4-BE49-F238E27FC236}">
                <a16:creationId xmlns:a16="http://schemas.microsoft.com/office/drawing/2014/main" id="{837978C3-940D-8D8A-74CA-2C0E1BF30F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Jegyzetek helye 2">
            <a:extLst>
              <a:ext uri="{FF2B5EF4-FFF2-40B4-BE49-F238E27FC236}">
                <a16:creationId xmlns:a16="http://schemas.microsoft.com/office/drawing/2014/main" id="{3E79F59D-14C8-818E-7024-30AFBE220E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41988" name="Dia számának helye 3">
            <a:extLst>
              <a:ext uri="{FF2B5EF4-FFF2-40B4-BE49-F238E27FC236}">
                <a16:creationId xmlns:a16="http://schemas.microsoft.com/office/drawing/2014/main" id="{9E1431BF-E6C8-3305-5029-40CD0E1F11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2E5DAB0-D88B-4C38-A5ED-C9A5A667B6E3}" type="slidenum">
              <a:rPr lang="hu-HU" altLang="hu-HU"/>
              <a:pPr>
                <a:spcBef>
                  <a:spcPct val="0"/>
                </a:spcBef>
              </a:pPr>
              <a:t>6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BF5D900B-D164-0AA6-EF2F-BADCCAE2009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A066B5E-FC56-47CF-B218-9E83327A72F1}" type="slidenum">
              <a:rPr lang="hu-HU" altLang="hu-HU" b="0"/>
              <a:pPr algn="r" eaLnBrk="1" hangingPunct="1">
                <a:spcBef>
                  <a:spcPct val="0"/>
                </a:spcBef>
              </a:pPr>
              <a:t>7</a:t>
            </a:fld>
            <a:endParaRPr lang="hu-HU" altLang="hu-HU" b="0"/>
          </a:p>
        </p:txBody>
      </p:sp>
      <p:sp>
        <p:nvSpPr>
          <p:cNvPr id="45059" name="Diakép helye 1">
            <a:extLst>
              <a:ext uri="{FF2B5EF4-FFF2-40B4-BE49-F238E27FC236}">
                <a16:creationId xmlns:a16="http://schemas.microsoft.com/office/drawing/2014/main" id="{1BD4EFB5-09DF-A73B-8E61-839E38D310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Jegyzetek helye 2">
            <a:extLst>
              <a:ext uri="{FF2B5EF4-FFF2-40B4-BE49-F238E27FC236}">
                <a16:creationId xmlns:a16="http://schemas.microsoft.com/office/drawing/2014/main" id="{F4AC1785-FE20-7345-B8B0-9DF0939ECF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45061" name="Dia számának helye 3">
            <a:extLst>
              <a:ext uri="{FF2B5EF4-FFF2-40B4-BE49-F238E27FC236}">
                <a16:creationId xmlns:a16="http://schemas.microsoft.com/office/drawing/2014/main" id="{49D72842-B466-22AB-3428-9B62B0F4AC4F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Char char="•"/>
            </a:pPr>
            <a:fld id="{8AA4C4E8-A3B7-4560-939C-0A6633060986}" type="slidenum">
              <a:rPr lang="hu-HU" altLang="hu-HU">
                <a:solidFill>
                  <a:srgbClr val="FF3300"/>
                </a:solidFill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FontTx/>
                <a:buChar char="•"/>
              </a:pPr>
              <a:t>7</a:t>
            </a:fld>
            <a:endParaRPr lang="hu-HU" altLang="hu-HU">
              <a:solidFill>
                <a:srgbClr val="FF3300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iakép helye 1">
            <a:extLst>
              <a:ext uri="{FF2B5EF4-FFF2-40B4-BE49-F238E27FC236}">
                <a16:creationId xmlns:a16="http://schemas.microsoft.com/office/drawing/2014/main" id="{98137130-2A54-901C-DDEC-22A2062A94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Jegyzetek helye 2">
            <a:extLst>
              <a:ext uri="{FF2B5EF4-FFF2-40B4-BE49-F238E27FC236}">
                <a16:creationId xmlns:a16="http://schemas.microsoft.com/office/drawing/2014/main" id="{A6B767DD-D5FC-157D-A251-5692C1821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46084" name="Dia számának helye 3">
            <a:extLst>
              <a:ext uri="{FF2B5EF4-FFF2-40B4-BE49-F238E27FC236}">
                <a16:creationId xmlns:a16="http://schemas.microsoft.com/office/drawing/2014/main" id="{537D0A58-B8F0-CC2E-2394-CB3528A296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E102C18-23F9-496A-A841-4479FEE22BA1}" type="slidenum">
              <a:rPr lang="hu-HU" altLang="hu-HU"/>
              <a:pPr>
                <a:spcBef>
                  <a:spcPct val="0"/>
                </a:spcBef>
              </a:pPr>
              <a:t>8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iakép helye 1">
            <a:extLst>
              <a:ext uri="{FF2B5EF4-FFF2-40B4-BE49-F238E27FC236}">
                <a16:creationId xmlns:a16="http://schemas.microsoft.com/office/drawing/2014/main" id="{AB6BBB37-783D-5E98-E461-B9E1FCDEBB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Jegyzetek helye 2">
            <a:extLst>
              <a:ext uri="{FF2B5EF4-FFF2-40B4-BE49-F238E27FC236}">
                <a16:creationId xmlns:a16="http://schemas.microsoft.com/office/drawing/2014/main" id="{7C769417-64EB-C5FD-7EB7-5818AEFCE4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47108" name="Dia számának helye 3">
            <a:extLst>
              <a:ext uri="{FF2B5EF4-FFF2-40B4-BE49-F238E27FC236}">
                <a16:creationId xmlns:a16="http://schemas.microsoft.com/office/drawing/2014/main" id="{11E2FA9D-950D-DB05-3ACA-42F037AAE6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D1B3E46-1E1C-4E61-984A-F58F4BBA9D93}" type="slidenum">
              <a:rPr lang="hu-HU" altLang="hu-HU"/>
              <a:pPr>
                <a:spcBef>
                  <a:spcPct val="0"/>
                </a:spcBef>
              </a:pPr>
              <a:t>9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iakép helye 1">
            <a:extLst>
              <a:ext uri="{FF2B5EF4-FFF2-40B4-BE49-F238E27FC236}">
                <a16:creationId xmlns:a16="http://schemas.microsoft.com/office/drawing/2014/main" id="{6113C759-2286-726C-22C3-5204EA5A4C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Jegyzetek helye 2">
            <a:extLst>
              <a:ext uri="{FF2B5EF4-FFF2-40B4-BE49-F238E27FC236}">
                <a16:creationId xmlns:a16="http://schemas.microsoft.com/office/drawing/2014/main" id="{0E0AAB3E-A349-952E-0A33-E937FC211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48132" name="Dia számának helye 3">
            <a:extLst>
              <a:ext uri="{FF2B5EF4-FFF2-40B4-BE49-F238E27FC236}">
                <a16:creationId xmlns:a16="http://schemas.microsoft.com/office/drawing/2014/main" id="{DEC6140D-7A02-BD4D-34AF-DA5F1B6CF0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52811B2-A09A-4437-A079-9FDC90949BC8}" type="slidenum">
              <a:rPr lang="hu-HU" altLang="hu-HU"/>
              <a:pPr>
                <a:spcBef>
                  <a:spcPct val="0"/>
                </a:spcBef>
              </a:pPr>
              <a:t>10</a:t>
            </a:fld>
            <a:endParaRPr lang="hu-HU" altLang="hu-H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iakép helye 1">
            <a:extLst>
              <a:ext uri="{FF2B5EF4-FFF2-40B4-BE49-F238E27FC236}">
                <a16:creationId xmlns:a16="http://schemas.microsoft.com/office/drawing/2014/main" id="{B20B8A26-97C4-2637-203D-063DC451D8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Jegyzetek helye 2">
            <a:extLst>
              <a:ext uri="{FF2B5EF4-FFF2-40B4-BE49-F238E27FC236}">
                <a16:creationId xmlns:a16="http://schemas.microsoft.com/office/drawing/2014/main" id="{05D02B3A-98D5-E0D7-CFB0-55098985A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>
              <a:latin typeface="Arial" panose="020B0604020202020204" pitchFamily="34" charset="0"/>
            </a:endParaRPr>
          </a:p>
        </p:txBody>
      </p:sp>
      <p:sp>
        <p:nvSpPr>
          <p:cNvPr id="49156" name="Dia számának helye 3">
            <a:extLst>
              <a:ext uri="{FF2B5EF4-FFF2-40B4-BE49-F238E27FC236}">
                <a16:creationId xmlns:a16="http://schemas.microsoft.com/office/drawing/2014/main" id="{4A6EA561-8E0A-E273-A99D-77595A3377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DB11DF8-8719-4514-86B9-DACEF63A2567}" type="slidenum">
              <a:rPr lang="hu-HU" altLang="hu-HU"/>
              <a:pPr>
                <a:spcBef>
                  <a:spcPct val="0"/>
                </a:spcBef>
              </a:pPr>
              <a:t>11</a:t>
            </a:fld>
            <a:endParaRPr lang="hu-HU" alt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23F8C13-C451-1D2E-2FBC-4E3803378B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024F5D7-31D9-8EEC-B928-D228CB1B11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1F4066B-6E2C-1677-4A92-B22ABE76D9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14F459-BDC9-434F-8A38-C4C7DDEFB12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739565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A6D3F2-9DE0-264A-39BC-E336AC388D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83DCED-3263-B038-66F7-00CA68879E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A6A8903-E8F8-1FD5-D167-A1567CAC82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39B0A9-F424-4E09-B780-4BD2D2FB3C6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160970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E0E20E-5C44-E6E1-66EE-037A08ED20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BECC10-6F06-C64B-D96F-19D2DB6125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E0929C1-3993-9721-BC52-0A8B16B3DA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FF6BD9-029A-42C5-9CF1-0C6C6790202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27920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3A2701A-6698-2C9D-2AC9-1B6473D00C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3E66C5-868A-6988-5B00-CB8E03E500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BC0F34-83B6-8AE7-CFC4-546C459A71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523010-E32F-4A97-8070-1E906213593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35313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0E2885C-36D4-7F34-8B9A-E3BA2C8912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A5833B3-BD63-5F66-54F0-BC2591E019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ECF536-7D9F-A2FE-DD18-F14C6F1207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1E9F12-36BE-4E29-A8F1-946C58C78E3E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784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6F9CC9-1DC6-7A08-EE92-2B268329DF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084F3D-DE68-93C8-4D09-FC205911BB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EA7300-3162-E392-FCBE-46685A84B8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435E51-7942-43A0-A884-D3BBFA8196A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28672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A3F155E-7389-F958-DFF3-7B77AE6967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2FE616D-14BA-0952-B05A-01484FDB8F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2614E79-802C-4418-35D7-360958D834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BE7653-45BA-473A-9345-671801D7153E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7359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029A07F-6D8C-3B41-1697-D31F5E26DF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3E0F649-9E1A-5082-C257-3991481D9D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8B865F8-B278-DFE1-4FCC-EC590675EB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37FA9A-A892-463D-A567-462C56D8B4D9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78255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DED9405-B338-DA91-3FC0-2362760D43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713C3A-2AE1-508D-BDAD-5978DC45FF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6881555-A74D-0AF0-3491-37C901F369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13AD20-52F5-459F-A0E7-8E26182D418F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198064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929E81-9FA9-0B2D-22B1-DF8B04482B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5FF868-0FCD-EC6D-9898-86A3232FCE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7B78F1-73E9-1E38-7253-42CC3FCADC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084A80-C412-4C14-890B-0C45FC013365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58765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872238-06AF-98AF-950E-A3C3150982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0D8E69-6D26-BE9A-2E9B-353FA776C9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D6012F7-2C29-F95F-BAAE-6F165EA90B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8D3CA8-D2AA-4476-A1F1-86FFEF79F9B0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15976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C3B4BF-3C2C-E51C-7343-3634B2DEFE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CCB8EE0-BB19-0E82-62E5-96F5B2ADA2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E5A9272-BA36-F6D7-75A9-E348896305C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buFontTx/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364D6BB-19B5-1AA0-A1EF-23794F4207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buFontTx/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23EEE65-D9A9-BE0D-B82B-4904528E187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EDE353DA-DD90-47A1-95EF-5DA5240C31E1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D0EB44D-F2E0-C2DF-E216-DDF755613E7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879475"/>
            <a:ext cx="9144000" cy="262096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hu-HU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nyugdíjbiztosítás</a:t>
            </a:r>
            <a:endParaRPr lang="hu-HU" sz="45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2051" name="Rectangle 5">
            <a:extLst>
              <a:ext uri="{FF2B5EF4-FFF2-40B4-BE49-F238E27FC236}">
                <a16:creationId xmlns:a16="http://schemas.microsoft.com/office/drawing/2014/main" id="{E32171F4-6CFC-7CA8-20A0-E391AD899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44900"/>
            <a:ext cx="9144000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hu-HU" altLang="hu-HU" sz="2800" b="0" i="1">
                <a:latin typeface="Verdana" panose="020B0604030504040204" pitchFamily="34" charset="0"/>
              </a:rPr>
              <a:t>Előadó: Dr. Kártyás Gábor</a:t>
            </a:r>
          </a:p>
          <a:p>
            <a:pPr algn="ctr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hu-HU" altLang="hu-HU" sz="2800" b="0" i="1">
                <a:latin typeface="Verdana" panose="020B0604030504040204" pitchFamily="34" charset="0"/>
              </a:rPr>
              <a:t>kartyas.gabor@jak.ppke.hu</a:t>
            </a:r>
            <a:br>
              <a:rPr lang="hu-HU" altLang="hu-HU" sz="2800" b="0" i="1">
                <a:latin typeface="Verdana" panose="020B0604030504040204" pitchFamily="34" charset="0"/>
              </a:rPr>
            </a:br>
            <a:endParaRPr lang="hu-HU" altLang="hu-HU" sz="2800" b="0" i="1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E0C5369E-D029-C629-5CD7-854A50996B5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Női öregségi nyugdíjkorhatár</a:t>
            </a:r>
          </a:p>
        </p:txBody>
      </p:sp>
      <p:graphicFrame>
        <p:nvGraphicFramePr>
          <p:cNvPr id="3" name="Táblázat 2">
            <a:extLst>
              <a:ext uri="{FF2B5EF4-FFF2-40B4-BE49-F238E27FC236}">
                <a16:creationId xmlns:a16="http://schemas.microsoft.com/office/drawing/2014/main" id="{4A4C08E4-36B6-CEAA-C482-04B0F0BB4927}"/>
              </a:ext>
            </a:extLst>
          </p:cNvPr>
          <p:cNvGraphicFramePr>
            <a:graphicFrameLocks noGrp="1"/>
          </p:cNvGraphicFramePr>
          <p:nvPr/>
        </p:nvGraphicFramePr>
        <p:xfrm>
          <a:off x="468313" y="981075"/>
          <a:ext cx="8280398" cy="5172072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182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2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2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2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29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29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29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92600">
                <a:tc>
                  <a:txBody>
                    <a:bodyPr/>
                    <a:lstStyle/>
                    <a:p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1949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1971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1989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2002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2010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2018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024">
                <a:tc>
                  <a:txBody>
                    <a:bodyPr/>
                    <a:lstStyle/>
                    <a:p>
                      <a:r>
                        <a:rPr lang="hu-HU" sz="1800" dirty="0"/>
                        <a:t>Ausztria</a:t>
                      </a:r>
                      <a:endParaRPr lang="hu-HU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60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60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60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60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60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024">
                <a:tc>
                  <a:txBody>
                    <a:bodyPr/>
                    <a:lstStyle/>
                    <a:p>
                      <a:r>
                        <a:rPr lang="hu-HU" sz="1800" dirty="0"/>
                        <a:t>Kanada</a:t>
                      </a:r>
                      <a:endParaRPr lang="hu-HU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70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68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66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024">
                <a:tc>
                  <a:txBody>
                    <a:bodyPr/>
                    <a:lstStyle/>
                    <a:p>
                      <a:r>
                        <a:rPr lang="hu-HU" sz="1800" dirty="0" err="1"/>
                        <a:t>Cseho</a:t>
                      </a:r>
                      <a:r>
                        <a:rPr lang="hu-HU" sz="1800" dirty="0"/>
                        <a:t>.</a:t>
                      </a:r>
                      <a:endParaRPr lang="hu-HU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60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55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57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58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58,7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62,7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/>
                        <a:t>Dánia</a:t>
                      </a:r>
                    </a:p>
                    <a:p>
                      <a:endParaRPr lang="hu-HU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62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62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67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err="1"/>
                        <a:t>Németo</a:t>
                      </a:r>
                      <a:r>
                        <a:rPr lang="hu-HU" sz="1800" dirty="0"/>
                        <a:t>.</a:t>
                      </a:r>
                    </a:p>
                    <a:p>
                      <a:endParaRPr lang="hu-HU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60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60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60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60,5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65,5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err="1"/>
                        <a:t>Magyaro</a:t>
                      </a:r>
                      <a:r>
                        <a:rPr lang="hu-HU" sz="1800" dirty="0"/>
                        <a:t>.</a:t>
                      </a:r>
                    </a:p>
                    <a:p>
                      <a:endParaRPr lang="hu-HU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55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55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55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55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59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63,5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/>
                        <a:t>Japán</a:t>
                      </a:r>
                    </a:p>
                    <a:p>
                      <a:endParaRPr lang="hu-HU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55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55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56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60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62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64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/>
                        <a:t>Egyesült</a:t>
                      </a:r>
                      <a:r>
                        <a:rPr lang="hu-HU" sz="1800" baseline="0" dirty="0"/>
                        <a:t> Királyság</a:t>
                      </a:r>
                      <a:endParaRPr lang="hu-HU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60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60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60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60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60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62,7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3391" name="Rectangle 3">
            <a:extLst>
              <a:ext uri="{FF2B5EF4-FFF2-40B4-BE49-F238E27FC236}">
                <a16:creationId xmlns:a16="http://schemas.microsoft.com/office/drawing/2014/main" id="{3F221318-E938-2F37-871B-F23A9A393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263" y="6237288"/>
            <a:ext cx="84264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"/>
              </a:spcBef>
              <a:spcAft>
                <a:spcPct val="25000"/>
              </a:spcAft>
              <a:buFontTx/>
              <a:buNone/>
            </a:pPr>
            <a:r>
              <a:rPr lang="hu-HU" altLang="hu-HU" sz="2000" b="0" i="1"/>
              <a:t>OECD: Pensions at a Glance 2011, 2019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9A212EDE-449B-8AA3-97CA-793E8EB85AB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-26988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szolgálati idő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88DD3E60-F9ED-312E-945C-ABCF0CA84E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981075"/>
            <a:ext cx="8713787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Olyan jövedelemszerző tevékenység végzésének ideje, amely után nyugdíjjárulékot kell fizetni </a:t>
            </a:r>
            <a:r>
              <a:rPr lang="hu-HU" altLang="hu-HU" sz="2800" b="0"/>
              <a:t>(pl. fizetés nélküli szabadság ideje nem)</a:t>
            </a:r>
            <a:endParaRPr lang="hu-HU" altLang="hu-HU" sz="2800"/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b="0"/>
              <a:t>Katonai (polgári) szolgálat ideje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b="0"/>
              <a:t>Egyes ellátások ideje (pl. csed, táppénz)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b="0"/>
              <a:t>Jogellenes munkaviszony megszüntetésnél a helyreállításig, vagy ennek mellőzésekor a jogerős megállapításig terjedő idő is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b="0"/>
              <a:t> </a:t>
            </a:r>
            <a:r>
              <a:rPr lang="hu-HU" altLang="hu-HU" sz="2800"/>
              <a:t>Arányos szolgálati idő</a:t>
            </a:r>
            <a:r>
              <a:rPr lang="hu-HU" altLang="hu-HU" sz="2800" b="0"/>
              <a:t>, ha a járulékalapot képező jövedelem a minimálbérnél kevesebb (pl. részmunkaidő esetén)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endParaRPr lang="hu-HU" altLang="hu-HU"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078D2289-752F-53D3-D2F7-E5EF0819D72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-26988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szolgálati idő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2F2C98F7-AD8A-1557-631A-7612439F18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981075"/>
            <a:ext cx="8713787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Nappalis felsőfokú tanulmányok </a:t>
            </a:r>
            <a:r>
              <a:rPr lang="hu-HU" altLang="hu-HU" sz="2800" b="0"/>
              <a:t>ideje: hozzátartozóihoz számít, öregségi nyugdíjhoz csak 1998 előtt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Naptári naponként számítandó</a:t>
            </a:r>
            <a:r>
              <a:rPr lang="hu-HU" altLang="hu-HU" sz="2800" b="0"/>
              <a:t>, 1 év = 365 nap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b="0"/>
              <a:t>Egy időtartam mindig csak egyszer vehető figyelembe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b="0"/>
              <a:t>TB nyilvántartások alapján számítandó, vagy „egyéb hitelt érdemlő módon” bizonyítható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NEM szolgálati idő </a:t>
            </a:r>
            <a:r>
              <a:rPr lang="hu-HU" altLang="hu-HU" sz="2800" b="0"/>
              <a:t>a saját jogú nyugdíjasként végzett keresőtevékenység ideje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endParaRPr lang="hu-HU" altLang="hu-HU" sz="2800" b="0"/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endParaRPr lang="hu-HU" altLang="hu-HU" sz="2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73D3298A-16AD-96C5-5392-563DAD14253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60350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Az öregségi teljes nyugdíjra jogosultság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CCB8DD1-3B91-16A9-85E5-14002968E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846263"/>
            <a:ext cx="8713787" cy="410368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514350" indent="-514350" eaLnBrk="1" hangingPunct="1">
              <a:spcBef>
                <a:spcPct val="5000"/>
              </a:spcBef>
              <a:spcAft>
                <a:spcPct val="25000"/>
              </a:spcAft>
              <a:buFontTx/>
              <a:buAutoNum type="alphaUcParenR"/>
              <a:defRPr/>
            </a:pP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Irányadó öregségi nyugdíjkorhatár betöltése</a:t>
            </a:r>
          </a:p>
          <a:p>
            <a:pPr marL="514350" indent="-514350" eaLnBrk="1" hangingPunct="1">
              <a:spcBef>
                <a:spcPct val="5000"/>
              </a:spcBef>
              <a:spcAft>
                <a:spcPct val="25000"/>
              </a:spcAft>
              <a:buFontTx/>
              <a:buAutoNum type="alphaUcParenR"/>
              <a:defRPr/>
            </a:pP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Legalább 20 év szolgálati idő</a:t>
            </a:r>
          </a:p>
          <a:p>
            <a:pPr algn="ctr" eaLnBrk="1" hangingPunct="1">
              <a:spcBef>
                <a:spcPct val="5000"/>
              </a:spcBef>
              <a:spcAft>
                <a:spcPct val="25000"/>
              </a:spcAft>
              <a:defRPr/>
            </a:pPr>
            <a:endParaRPr lang="hu-HU" sz="2800" i="1" dirty="0">
              <a:solidFill>
                <a:schemeClr val="tx1"/>
              </a:solidFill>
              <a:latin typeface="Arial" charset="0"/>
            </a:endParaRPr>
          </a:p>
          <a:p>
            <a:pPr algn="ctr" eaLnBrk="1" hangingPunct="1">
              <a:spcBef>
                <a:spcPct val="5000"/>
              </a:spcBef>
              <a:spcAft>
                <a:spcPct val="25000"/>
              </a:spcAft>
              <a:defRPr/>
            </a:pPr>
            <a:r>
              <a:rPr lang="hu-HU" sz="2800" i="1" dirty="0">
                <a:solidFill>
                  <a:schemeClr val="tx1"/>
                </a:solidFill>
                <a:latin typeface="Arial" charset="0"/>
              </a:rPr>
              <a:t>VAGY:</a:t>
            </a:r>
          </a:p>
          <a:p>
            <a:pPr marL="514350" indent="-514350" eaLnBrk="1" hangingPunct="1">
              <a:spcBef>
                <a:spcPct val="5000"/>
              </a:spcBef>
              <a:spcAft>
                <a:spcPct val="25000"/>
              </a:spcAft>
              <a:buFontTx/>
              <a:buAutoNum type="alphaUcParenR"/>
              <a:defRPr/>
            </a:pP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Nő</a:t>
            </a:r>
          </a:p>
          <a:p>
            <a:pPr marL="514350" indent="-514350" eaLnBrk="1" hangingPunct="1">
              <a:spcBef>
                <a:spcPct val="5000"/>
              </a:spcBef>
              <a:spcAft>
                <a:spcPct val="25000"/>
              </a:spcAft>
              <a:buFontTx/>
              <a:buAutoNum type="alphaUcParenR"/>
              <a:defRPr/>
            </a:pP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Legalább 40 év „jogosultsági idő”</a:t>
            </a:r>
          </a:p>
          <a:p>
            <a:pPr marL="228600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566DAF0E-DD8F-5DF6-53AE-5B82C192556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60350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Az öregségi résznyugdíjra jogosultság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B8436A7-BCCD-638F-778D-BAC077667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989138"/>
            <a:ext cx="8713787" cy="47529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514350" indent="-514350" eaLnBrk="1" hangingPunct="1">
              <a:spcBef>
                <a:spcPct val="5000"/>
              </a:spcBef>
              <a:spcAft>
                <a:spcPct val="25000"/>
              </a:spcAft>
              <a:buFontTx/>
              <a:buAutoNum type="alphaUcParenR"/>
              <a:defRPr/>
            </a:pP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Irányadó öregségi nyugdíjkorhatár betöltése</a:t>
            </a:r>
          </a:p>
          <a:p>
            <a:pPr marL="514350" indent="-514350" eaLnBrk="1" hangingPunct="1">
              <a:spcBef>
                <a:spcPct val="5000"/>
              </a:spcBef>
              <a:spcAft>
                <a:spcPct val="25000"/>
              </a:spcAft>
              <a:buFontTx/>
              <a:buAutoNum type="alphaUcParenR"/>
              <a:defRPr/>
            </a:pP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Legalább 15 év szolgálati idő</a:t>
            </a:r>
          </a:p>
          <a:p>
            <a:pPr marL="514350" indent="-514350" eaLnBrk="1" hangingPunct="1">
              <a:spcBef>
                <a:spcPct val="5000"/>
              </a:spcBef>
              <a:spcAft>
                <a:spcPct val="25000"/>
              </a:spcAft>
              <a:buFontTx/>
              <a:buAutoNum type="alphaUcParenR"/>
              <a:defRPr/>
            </a:pPr>
            <a:endParaRPr lang="hu-HU" sz="28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defRPr/>
            </a:pP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Itt nincs minimum összeg!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defRPr/>
            </a:pPr>
            <a:endParaRPr lang="hu-HU" sz="2800" b="0" dirty="0">
              <a:solidFill>
                <a:schemeClr val="tx1"/>
              </a:solidFill>
              <a:latin typeface="Arial" charset="0"/>
            </a:endParaRPr>
          </a:p>
          <a:p>
            <a:pPr marL="228600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345889A9-21DB-5C03-7A65-0C27184377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60350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Az öregségi nyugdíj mértéke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5E6D97B-7B5C-B5B1-7D27-F6D7746C8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263" y="1196975"/>
            <a:ext cx="8713787" cy="5256213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eaLnBrk="1" hangingPunct="1">
              <a:spcBef>
                <a:spcPct val="5000"/>
              </a:spcBef>
              <a:spcAft>
                <a:spcPct val="25000"/>
              </a:spcAft>
              <a:defRPr/>
            </a:pP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Nyugdíjjárulék alapjául szolgáló havi átlagkereset és a szolgálati idő alapján (Tny. 2. melléklet, kivonat)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defRPr/>
            </a:pPr>
            <a:endParaRPr lang="hu-HU" sz="2800" b="0" dirty="0">
              <a:solidFill>
                <a:schemeClr val="tx1"/>
              </a:solidFill>
              <a:latin typeface="Arial" charset="0"/>
            </a:endParaRPr>
          </a:p>
          <a:p>
            <a:pPr marL="228600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dirty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24260" name="Táblázat 224259">
            <a:extLst>
              <a:ext uri="{FF2B5EF4-FFF2-40B4-BE49-F238E27FC236}">
                <a16:creationId xmlns:a16="http://schemas.microsoft.com/office/drawing/2014/main" id="{87BD8020-0D62-E94E-6B6A-81EBE2038814}"/>
              </a:ext>
            </a:extLst>
          </p:cNvPr>
          <p:cNvGraphicFramePr>
            <a:graphicFrameLocks noGrp="1"/>
          </p:cNvGraphicFramePr>
          <p:nvPr/>
        </p:nvGraphicFramePr>
        <p:xfrm>
          <a:off x="511175" y="2355850"/>
          <a:ext cx="8093075" cy="424179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015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7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12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 b="1" dirty="0">
                          <a:effectLst/>
                        </a:rPr>
                        <a:t>Szolgálati idő (év)</a:t>
                      </a:r>
                      <a:endParaRPr lang="hu-HU" sz="2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 b="1" dirty="0">
                          <a:effectLst/>
                        </a:rPr>
                        <a:t>Havi átlagkereset százaléka</a:t>
                      </a:r>
                      <a:endParaRPr lang="hu-HU" sz="2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6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 dirty="0">
                          <a:effectLst/>
                        </a:rPr>
                        <a:t>15</a:t>
                      </a:r>
                      <a:endParaRPr lang="hu-HU" sz="2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 dirty="0">
                          <a:effectLst/>
                        </a:rPr>
                        <a:t>43,0</a:t>
                      </a:r>
                      <a:endParaRPr lang="hu-HU" sz="2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6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>
                          <a:effectLst/>
                        </a:rPr>
                        <a:t>16</a:t>
                      </a:r>
                      <a:endParaRPr lang="hu-HU" sz="22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 dirty="0">
                          <a:effectLst/>
                        </a:rPr>
                        <a:t>45,0</a:t>
                      </a:r>
                      <a:endParaRPr lang="hu-HU" sz="2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6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>
                          <a:effectLst/>
                        </a:rPr>
                        <a:t>17</a:t>
                      </a:r>
                      <a:endParaRPr lang="hu-HU" sz="22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 dirty="0">
                          <a:effectLst/>
                        </a:rPr>
                        <a:t>47,0</a:t>
                      </a:r>
                      <a:endParaRPr lang="hu-HU" sz="2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6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>
                          <a:effectLst/>
                        </a:rPr>
                        <a:t>18</a:t>
                      </a:r>
                      <a:endParaRPr lang="hu-HU" sz="22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 dirty="0">
                          <a:effectLst/>
                        </a:rPr>
                        <a:t>49,0</a:t>
                      </a:r>
                      <a:endParaRPr lang="hu-HU" sz="2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56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>
                          <a:effectLst/>
                        </a:rPr>
                        <a:t>19</a:t>
                      </a:r>
                      <a:endParaRPr lang="hu-HU" sz="22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 dirty="0">
                          <a:effectLst/>
                        </a:rPr>
                        <a:t>51,0</a:t>
                      </a:r>
                      <a:endParaRPr lang="hu-HU" sz="2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56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 dirty="0">
                          <a:effectLst/>
                        </a:rPr>
                        <a:t>20</a:t>
                      </a:r>
                      <a:endParaRPr lang="hu-HU" sz="2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 dirty="0">
                          <a:effectLst/>
                        </a:rPr>
                        <a:t>53,0</a:t>
                      </a:r>
                      <a:endParaRPr lang="hu-HU" sz="2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56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>
                          <a:effectLst/>
                        </a:rPr>
                        <a:t>30</a:t>
                      </a:r>
                      <a:endParaRPr lang="hu-HU" sz="22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 dirty="0">
                          <a:effectLst/>
                        </a:rPr>
                        <a:t>68,0</a:t>
                      </a:r>
                      <a:endParaRPr lang="hu-HU" sz="2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56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>
                          <a:effectLst/>
                        </a:rPr>
                        <a:t>40</a:t>
                      </a:r>
                      <a:endParaRPr lang="hu-HU" sz="22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 dirty="0">
                          <a:effectLst/>
                        </a:rPr>
                        <a:t>80,0</a:t>
                      </a:r>
                      <a:endParaRPr lang="hu-HU" sz="2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56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 dirty="0">
                          <a:effectLst/>
                        </a:rPr>
                        <a:t>50 vagy több</a:t>
                      </a:r>
                      <a:endParaRPr lang="hu-HU" sz="2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 dirty="0">
                          <a:effectLst/>
                        </a:rPr>
                        <a:t>100,0</a:t>
                      </a:r>
                      <a:endParaRPr lang="hu-HU" sz="2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1BB3F211-EC11-D6FC-BF62-DD52B15E270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87325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Az öregségi nyugdíj mértéke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D7A3E91-87CD-2479-6D76-D8D501020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268413"/>
            <a:ext cx="8713787" cy="5256212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Legkisebb mérték </a:t>
            </a:r>
            <a:r>
              <a:rPr lang="hu-HU" sz="2800" b="0" dirty="0" err="1">
                <a:solidFill>
                  <a:schemeClr val="tx1"/>
                </a:solidFill>
                <a:latin typeface="Arial" charset="0"/>
              </a:rPr>
              <a:t>vhr-ben</a:t>
            </a: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: 28.500 Ft</a:t>
            </a:r>
          </a:p>
          <a:p>
            <a:pPr marL="457200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372 000 Ft feletti havi átlagkereset-rész 90%-a számítható be, 421 000 Ft felett 80%-a</a:t>
            </a:r>
          </a:p>
          <a:p>
            <a:pPr lvl="1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Indexálás:</a:t>
            </a: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 fogyasztói árnövekedésnek megfelelően évenként emelés (reálérték megőrzésére)</a:t>
            </a:r>
            <a:r>
              <a:rPr lang="hu-HU" sz="2800" dirty="0">
                <a:solidFill>
                  <a:schemeClr val="tx1"/>
                </a:solidFill>
                <a:latin typeface="Arial" charset="0"/>
              </a:rPr>
              <a:t> </a:t>
            </a:r>
          </a:p>
          <a:p>
            <a:pPr marL="0" lvl="1" eaLnBrk="1" hangingPunct="1">
              <a:spcBef>
                <a:spcPct val="5000"/>
              </a:spcBef>
              <a:spcAft>
                <a:spcPct val="25000"/>
              </a:spcAft>
              <a:defRPr/>
            </a:pPr>
            <a:endParaRPr lang="hu-HU" sz="2800" dirty="0">
              <a:solidFill>
                <a:schemeClr val="tx1"/>
              </a:solidFill>
              <a:latin typeface="Arial" charset="0"/>
            </a:endParaRPr>
          </a:p>
          <a:p>
            <a:pPr marL="914400" lvl="1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defRPr/>
            </a:pPr>
            <a:endParaRPr lang="hu-HU" sz="2800" b="0" dirty="0">
              <a:solidFill>
                <a:schemeClr val="tx1"/>
              </a:solidFill>
              <a:latin typeface="Arial" charset="0"/>
            </a:endParaRPr>
          </a:p>
          <a:p>
            <a:pPr marL="228600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6DFC9CFE-B629-B365-E24A-0906E369BD1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74650" y="115888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13. havi nyugdíj </a:t>
            </a:r>
            <a:r>
              <a:rPr lang="hu-HU" sz="3800" dirty="0">
                <a:solidFill>
                  <a:srgbClr val="FF0000"/>
                </a:solidFill>
              </a:rPr>
              <a:t>(Tny. 6/A. §)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10055CD-9AD9-9979-74BD-EE3E5C5DFF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125538"/>
            <a:ext cx="8713787" cy="525462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Az jogosult, aki a tárgyévet megelőző év legalább egy napjára, valamint a tárgyév januárjára TB nyugellátásban részesült</a:t>
            </a:r>
          </a:p>
          <a:p>
            <a:pPr marL="457200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Több ellátás után is járhat</a:t>
            </a:r>
          </a:p>
          <a:p>
            <a:pPr marL="457200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1. negyedévben hivatalból folyósítandó </a:t>
            </a:r>
          </a:p>
          <a:p>
            <a:pPr marL="457200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Összege:</a:t>
            </a:r>
          </a:p>
          <a:p>
            <a:pPr marL="914400" lvl="1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2021: januári összeg 25%-a</a:t>
            </a:r>
          </a:p>
          <a:p>
            <a:pPr marL="914400" lvl="1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2022: januári összeg 50%-a</a:t>
            </a:r>
          </a:p>
          <a:p>
            <a:pPr marL="914400" lvl="1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2023: januári összeg 75%-a</a:t>
            </a:r>
          </a:p>
          <a:p>
            <a:pPr marL="914400" lvl="1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2024: januári összeg 100%-a</a:t>
            </a:r>
          </a:p>
          <a:p>
            <a:pPr marL="914400" lvl="1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b="0" dirty="0">
              <a:solidFill>
                <a:schemeClr val="tx1"/>
              </a:solidFill>
              <a:latin typeface="Arial" charset="0"/>
            </a:endParaRPr>
          </a:p>
          <a:p>
            <a:pPr marL="914400" lvl="1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defRPr/>
            </a:pPr>
            <a:endParaRPr lang="hu-HU" sz="2800" b="0" dirty="0">
              <a:solidFill>
                <a:schemeClr val="tx1"/>
              </a:solidFill>
              <a:latin typeface="Arial" charset="0"/>
            </a:endParaRPr>
          </a:p>
          <a:p>
            <a:pPr marL="228600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C9FBF7D5-7460-6FED-EE0A-018FD973F08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74650" y="187325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Munkavégzés a nyugdíjjogosultság után</a:t>
            </a:r>
            <a:endParaRPr lang="hu-HU" sz="3800" dirty="0">
              <a:solidFill>
                <a:srgbClr val="FF0000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C70F4BA-10DA-83F7-6BAC-33FB71908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631950"/>
            <a:ext cx="8713787" cy="38131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Saját jogú nyugdíjas:</a:t>
            </a:r>
          </a:p>
          <a:p>
            <a:pPr marL="914400" lvl="1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nem biztosított,</a:t>
            </a:r>
          </a:p>
          <a:p>
            <a:pPr marL="914400" lvl="1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szolgálati időt nem szerez, </a:t>
            </a:r>
          </a:p>
          <a:p>
            <a:pPr marL="914400" lvl="1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jövedelme nem része a havi átlagkeresetnek</a:t>
            </a:r>
          </a:p>
          <a:p>
            <a:pPr marL="457200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DE: minden nyugdíjas egészségügyi szolgáltatásra jogosult</a:t>
            </a:r>
          </a:p>
          <a:p>
            <a:pPr marL="228600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A0A93265-71A1-A5CD-042F-3203E57D77F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74650" y="115888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Munkavégzés a nyugdíjjogosultság után</a:t>
            </a:r>
            <a:endParaRPr lang="hu-HU" sz="3800" dirty="0">
              <a:solidFill>
                <a:srgbClr val="FF0000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2186F44-F17B-29B1-3D73-5F098474F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268760"/>
            <a:ext cx="8713787" cy="525462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Közszférában illetmény és nyugdíj együtt nem jár </a:t>
            </a: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(nyugellátást szüneteltetni kell, Tny. 83/C. §)</a:t>
            </a:r>
          </a:p>
          <a:p>
            <a:pPr marL="457200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Nyugdíjnövelés: </a:t>
            </a: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korhatárbetöltés és 20 év szolgálati idő esetén, ha nem kéri az ellátást, minden további 30 nap szolgálati idő után 0,5%-kal nő a nyugdíj összege</a:t>
            </a:r>
          </a:p>
          <a:p>
            <a:pPr marL="457200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Rögzített nyugdíj: </a:t>
            </a: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korhatárbetöltés és 20 év szolgálati idő esetén, kéri az ellátás megállapítását folyósítás nélkül, majd ha legalább 365 nap szolgálati idő után ténylegesen nyugdíjba megy, ezt az összeget is választhatja a nyugdíjazáskor megállapított helyett (hozzátartozói nyugdíjra is)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defRPr/>
            </a:pPr>
            <a:endParaRPr lang="hu-HU" sz="2800" b="0" dirty="0">
              <a:solidFill>
                <a:schemeClr val="tx1"/>
              </a:solidFill>
              <a:latin typeface="Arial" charset="0"/>
            </a:endParaRPr>
          </a:p>
          <a:p>
            <a:pPr marL="914400" lvl="1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b="0" dirty="0">
              <a:solidFill>
                <a:schemeClr val="tx1"/>
              </a:solidFill>
              <a:latin typeface="Arial" charset="0"/>
            </a:endParaRPr>
          </a:p>
          <a:p>
            <a:pPr marL="914400" lvl="1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defRPr/>
            </a:pPr>
            <a:endParaRPr lang="hu-HU" sz="2800" b="0" dirty="0">
              <a:solidFill>
                <a:schemeClr val="tx1"/>
              </a:solidFill>
              <a:latin typeface="Arial" charset="0"/>
            </a:endParaRPr>
          </a:p>
          <a:p>
            <a:pPr marL="228600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B61D7AE5-A553-342F-2B6B-8F1BAFBB3DE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Alapelvek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A27339D0-265A-1E89-0CA7-44C58B55D7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836613"/>
            <a:ext cx="8713787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58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Klasszikus társadalmi kockázat: </a:t>
            </a:r>
            <a:r>
              <a:rPr lang="hu-HU" altLang="hu-HU" sz="2800" b="0"/>
              <a:t>öregség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TB nyugdíj: </a:t>
            </a:r>
            <a:r>
              <a:rPr lang="hu-HU" altLang="hu-HU" sz="2800" b="0"/>
              <a:t>szerzett jogon alapuló, tulajdonszerű védelemben részesülő ellátás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Ellátás egységes elvek alapján</a:t>
            </a:r>
            <a:endParaRPr lang="hu-HU" altLang="hu-HU" sz="2800" b="0"/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Saját jogú és hozzátartozói ellátások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Pénzbeli ellátások, </a:t>
            </a:r>
            <a:r>
              <a:rPr lang="hu-HU" altLang="hu-HU" sz="2800" b="0"/>
              <a:t>mértéke a járulék alapjának mértékétől és a szolgálati időtől függ, szolidaritási elemekkel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Párhuzamos ellátások: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Saját jogú és hozzátartozói halmozódhat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Több hozzátartozói esetén: jogosult választhat, másik szünetel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endParaRPr lang="hu-HU" altLang="hu-HU" sz="28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04EAAFDD-FB79-526C-9454-FA17D88355D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58763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Az öregségi nyugdíj számokban</a:t>
            </a:r>
          </a:p>
        </p:txBody>
      </p:sp>
      <p:graphicFrame>
        <p:nvGraphicFramePr>
          <p:cNvPr id="2" name="Táblázat 1">
            <a:extLst>
              <a:ext uri="{FF2B5EF4-FFF2-40B4-BE49-F238E27FC236}">
                <a16:creationId xmlns:a16="http://schemas.microsoft.com/office/drawing/2014/main" id="{C849E6FD-4EC4-246B-04C5-EFDC220939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886732"/>
              </p:ext>
            </p:extLst>
          </p:nvPr>
        </p:nvGraphicFramePr>
        <p:xfrm>
          <a:off x="395288" y="1484313"/>
          <a:ext cx="8208962" cy="346868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448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01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89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Év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>
                          <a:effectLst/>
                        </a:rPr>
                        <a:t>Ellátottak száma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>
                          <a:effectLst/>
                        </a:rPr>
                        <a:t>Átlagos havi mérték (Ft)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56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2015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dirty="0"/>
                        <a:t>2.022.905</a:t>
                      </a:r>
                      <a:endParaRPr lang="hu-HU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118.439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474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4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2020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2.053.600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dirty="0"/>
                        <a:t>142.114</a:t>
                      </a:r>
                      <a:endParaRPr lang="hu-HU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935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1.989.617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dirty="0"/>
                        <a:t>230.940</a:t>
                      </a:r>
                      <a:endParaRPr lang="hu-HU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577" name="Rectangle 3">
            <a:extLst>
              <a:ext uri="{FF2B5EF4-FFF2-40B4-BE49-F238E27FC236}">
                <a16:creationId xmlns:a16="http://schemas.microsoft.com/office/drawing/2014/main" id="{EB5B49FB-4051-2236-A658-ADF32A57B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6165850"/>
            <a:ext cx="84264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"/>
              </a:spcBef>
              <a:spcAft>
                <a:spcPct val="25000"/>
              </a:spcAft>
              <a:buFontTx/>
              <a:buNone/>
            </a:pPr>
            <a:r>
              <a:rPr lang="hu-HU" altLang="hu-HU" sz="2000" b="0" i="1" dirty="0"/>
              <a:t>https://www.ksh.hu/stadat_files/szo/hu/szo0034.html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>
            <a:extLst>
              <a:ext uri="{FF2B5EF4-FFF2-40B4-BE49-F238E27FC236}">
                <a16:creationId xmlns:a16="http://schemas.microsoft.com/office/drawing/2014/main" id="{648CBEE1-D156-EA5C-5ABE-9E51284A3629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032000"/>
            <a:ext cx="9144000" cy="2044700"/>
          </a:xfrm>
        </p:spPr>
        <p:txBody>
          <a:bodyPr/>
          <a:lstStyle/>
          <a:p>
            <a:pPr eaLnBrk="1" hangingPunct="1">
              <a:defRPr/>
            </a:pPr>
            <a:r>
              <a:rPr lang="hu-HU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Hozzátartozói nyugellátások</a:t>
            </a:r>
            <a:endParaRPr lang="hu-HU" sz="2800" dirty="0">
              <a:solidFill>
                <a:schemeClr val="tx1"/>
              </a:solidFill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AC5C5C78-8A7A-DC05-6459-FB827700ABB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87325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Hozzátartozói nyugellátások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7DDFA28-D515-ECE5-8E82-D958FA108D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268413"/>
            <a:ext cx="8713787" cy="5256212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+mj-lt"/>
              </a:rPr>
              <a:t>„Hátramaradotti” ellátások</a:t>
            </a:r>
          </a:p>
          <a:p>
            <a:pPr marL="457200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+mj-lt"/>
              </a:rPr>
              <a:t>Más a jogszerző és a kedvezményezett</a:t>
            </a:r>
          </a:p>
          <a:p>
            <a:pPr marL="457200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+mj-lt"/>
              </a:rPr>
              <a:t>Halálesetnek számít az eltűnés is, ha azt bíróság jogerősen megállapította</a:t>
            </a:r>
          </a:p>
          <a:p>
            <a:pPr marL="457200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+mj-lt"/>
              </a:rPr>
              <a:t>Kizárt: </a:t>
            </a:r>
            <a:r>
              <a:rPr lang="hu-HU" sz="2800" b="0" dirty="0">
                <a:solidFill>
                  <a:schemeClr val="tx1"/>
                </a:solidFill>
                <a:latin typeface="+mj-lt"/>
              </a:rPr>
              <a:t>aki hozzátartozója halálát - a bíróság jogerős ítélete szerint - szándékosan okozta</a:t>
            </a:r>
            <a:endParaRPr lang="hu-HU" sz="2800" dirty="0">
              <a:solidFill>
                <a:schemeClr val="tx1"/>
              </a:solidFill>
              <a:latin typeface="+mj-lt"/>
            </a:endParaRP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defRPr/>
            </a:pPr>
            <a:endParaRPr lang="hu-HU" sz="2800" b="0" dirty="0">
              <a:solidFill>
                <a:schemeClr val="tx1"/>
              </a:solidFill>
              <a:latin typeface="Arial" charset="0"/>
            </a:endParaRPr>
          </a:p>
          <a:p>
            <a:pPr marL="228600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133B3B5F-3046-8B1B-E88C-C4CD87FCEDA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87325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Közös feltétel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9114CDF-AA4C-E98C-860A-684D7AF02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196975"/>
            <a:ext cx="8713787" cy="5256213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A jogszerző öregségi nyugdíjasként halt meg, </a:t>
            </a: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vagy az életkora alapján megállapított szolgálati időt megszerezte</a:t>
            </a:r>
          </a:p>
          <a:p>
            <a:pPr marL="457200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b="0" dirty="0">
              <a:solidFill>
                <a:schemeClr val="tx1"/>
              </a:solidFill>
              <a:latin typeface="Arial" charset="0"/>
            </a:endParaRPr>
          </a:p>
          <a:p>
            <a:pPr marL="457200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b="0" dirty="0">
              <a:solidFill>
                <a:schemeClr val="tx1"/>
              </a:solidFill>
              <a:latin typeface="Arial" charset="0"/>
            </a:endParaRPr>
          </a:p>
          <a:p>
            <a:pPr marL="457200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b="0" dirty="0">
              <a:solidFill>
                <a:schemeClr val="tx1"/>
              </a:solidFill>
              <a:latin typeface="Arial" charset="0"/>
            </a:endParaRPr>
          </a:p>
          <a:p>
            <a:pPr marL="457200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b="0" dirty="0">
              <a:solidFill>
                <a:schemeClr val="tx1"/>
              </a:solidFill>
              <a:latin typeface="Arial" charset="0"/>
            </a:endParaRPr>
          </a:p>
          <a:p>
            <a:pPr marL="457200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b="0" dirty="0">
              <a:solidFill>
                <a:schemeClr val="tx1"/>
              </a:solidFill>
              <a:latin typeface="Arial" charset="0"/>
            </a:endParaRPr>
          </a:p>
          <a:p>
            <a:pPr marL="457200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dirty="0">
              <a:solidFill>
                <a:schemeClr val="tx1"/>
              </a:solidFill>
              <a:latin typeface="Arial" charset="0"/>
            </a:endParaRPr>
          </a:p>
          <a:p>
            <a:pPr marL="228600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dirty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" name="Táblázat 1">
            <a:extLst>
              <a:ext uri="{FF2B5EF4-FFF2-40B4-BE49-F238E27FC236}">
                <a16:creationId xmlns:a16="http://schemas.microsoft.com/office/drawing/2014/main" id="{6A4A4340-ABC1-9CD3-B6B0-C0DEE2DD1DD7}"/>
              </a:ext>
            </a:extLst>
          </p:cNvPr>
          <p:cNvGraphicFramePr>
            <a:graphicFrameLocks noGrp="1"/>
          </p:cNvGraphicFramePr>
          <p:nvPr/>
        </p:nvGraphicFramePr>
        <p:xfrm>
          <a:off x="684213" y="2852738"/>
          <a:ext cx="7991475" cy="280511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513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8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06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effectLst/>
                        </a:rPr>
                        <a:t>Elhunyt életkora</a:t>
                      </a:r>
                      <a:endParaRPr lang="hu-H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8" marR="685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effectLst/>
                        </a:rPr>
                        <a:t>Szükséges szolgálati idő</a:t>
                      </a:r>
                      <a:endParaRPr lang="hu-H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8" marR="6856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2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</a:rPr>
                        <a:t>22 év alatt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8" marR="685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</a:rPr>
                        <a:t>2 év (vagy a tanulmányok megszűnése után 180 napon belül hal meg)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8" marR="6856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6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>
                          <a:effectLst/>
                        </a:rPr>
                        <a:t>22-25</a:t>
                      </a:r>
                      <a:endParaRPr lang="hu-H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8" marR="685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</a:rPr>
                        <a:t>4 év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8" marR="6856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6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>
                          <a:effectLst/>
                        </a:rPr>
                        <a:t>25-30</a:t>
                      </a:r>
                      <a:endParaRPr lang="hu-H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8" marR="685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</a:rPr>
                        <a:t>6 év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8" marR="6856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6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</a:rPr>
                        <a:t>30-35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8" marR="685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</a:rPr>
                        <a:t>8 év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8" marR="6856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06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</a:rPr>
                        <a:t>35-45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8" marR="685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</a:rPr>
                        <a:t>10 év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8" marR="6856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06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>
                          <a:effectLst/>
                        </a:rPr>
                        <a:t>45 év felett</a:t>
                      </a:r>
                      <a:endParaRPr lang="hu-H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8" marR="685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</a:rPr>
                        <a:t>15 év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8" marR="6856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1AA46D6F-5446-5699-FC1A-D075F54F6C3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15888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1) Özvegyi nyugdíjra jogosultak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A93B3460-F572-37CC-4C3E-96D7B933F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125538"/>
            <a:ext cx="8713787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Házastárs</a:t>
            </a:r>
            <a:r>
              <a:rPr lang="hu-HU" altLang="hu-HU" sz="2800" b="0"/>
              <a:t> (alanyi jogon)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DE: ha az elhunyt már a házasságkötéskor is betöltötte a ny.korhatárt, közös gyermek vagy 5 év együttélés kell</a:t>
            </a:r>
            <a:endParaRPr lang="hu-HU" altLang="hu-HU"/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Elvált, vagy egy éve különélő házastárs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ha tartásdíjat kap/állapítottak meg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Élettárs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10 év megszakítás nélküli együttélés után, vagy 1 év, ha van közös gyermek 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DE: nem jár, ha az együttélés alatt özvegyi nyugdíjat kap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3C55780C-0ED0-DCE7-55D8-4EE1E4111EC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15888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Özvegyi nyugdíjra jogosultak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A532BB8-5D96-4629-5F3A-91F0CD823C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125538"/>
            <a:ext cx="8713787" cy="5256212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Ha több jogosult: </a:t>
            </a: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megosztás egyenlő arányban, vagy polgári perben más arány kérhető</a:t>
            </a:r>
          </a:p>
          <a:p>
            <a:pPr marL="457200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Jogosultság megszűnik, </a:t>
            </a: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ha az özvegy a reá irányadó öregségi nyugdíjkorhatár betöltése előtt házasságot köt.</a:t>
            </a:r>
          </a:p>
          <a:p>
            <a:pPr marL="457200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dirty="0">
                <a:solidFill>
                  <a:schemeClr val="tx1"/>
                </a:solidFill>
                <a:latin typeface="Arial" charset="0"/>
              </a:rPr>
              <a:t>Megszűnés utáni feléledés: </a:t>
            </a:r>
          </a:p>
          <a:p>
            <a:pPr marL="914400" lvl="1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ha a jogosultsági feltételek az özvegyi nyugdíj megszűnésétől számított 10 éven belül bekövetkeznek, vagy</a:t>
            </a:r>
          </a:p>
          <a:p>
            <a:pPr marL="914400" lvl="1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sz="2800" b="0" dirty="0">
                <a:solidFill>
                  <a:schemeClr val="tx1"/>
                </a:solidFill>
                <a:latin typeface="Arial" charset="0"/>
              </a:rPr>
              <a:t>ha a megszűnést eredményező házasság megszűnt.</a:t>
            </a:r>
          </a:p>
          <a:p>
            <a:pPr marL="914400" lvl="1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dirty="0">
              <a:solidFill>
                <a:schemeClr val="tx1"/>
              </a:solidFill>
              <a:latin typeface="Arial" charset="0"/>
            </a:endParaRPr>
          </a:p>
          <a:p>
            <a:pPr marL="914400" lvl="1" indent="-4572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defRPr/>
            </a:pPr>
            <a:endParaRPr lang="hu-HU" sz="2800" b="0" dirty="0">
              <a:solidFill>
                <a:schemeClr val="tx1"/>
              </a:solidFill>
              <a:latin typeface="Arial" charset="0"/>
            </a:endParaRPr>
          </a:p>
          <a:p>
            <a:pPr marL="228600" indent="-342900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endParaRPr lang="hu-HU" sz="280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0DF536DC-1CBA-39FA-A4DE-3B2ABC3BDAB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87325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Az ellátás időtartama, mértéke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738ADB08-D963-074B-0AE9-5467582E4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125538"/>
            <a:ext cx="8713787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Halál időpontjától 1 évig: ideiglenes özvegyi nyugdíj</a:t>
            </a:r>
            <a:r>
              <a:rPr lang="hu-HU" altLang="hu-HU" sz="2800" b="0"/>
              <a:t> (vagy: gyermeknevelésre tekintettel max. 3 évig) – mértéke: 60%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Ideiglenes után akkor folyósítható</a:t>
            </a:r>
            <a:r>
              <a:rPr lang="hu-HU" altLang="hu-HU" sz="2800" b="0"/>
              <a:t>, ha: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a reá irányadó öregségi nyugdíjkorhatárt betöltötte, vagy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megváltozott munkaképességű, vagy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árvaellátásra jogosult fogyatékkal élő, tartósan beteg, vagy legalább két árvaellátásra jogosult gyermek eltartásáról gondoskodik </a:t>
            </a:r>
          </a:p>
          <a:p>
            <a:pPr lvl="2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b="0"/>
              <a:t>Mértéke: 30% (60%, ha nincs saját ellátás)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DBBFD045-8FC0-0461-ABA1-D8E7B4399F9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87325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2) Árvaellátás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34592A94-D6D6-C475-9C06-49E338EBB9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268413"/>
            <a:ext cx="8713787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Ha szülő öregségi nyugdíjasként halt meg, </a:t>
            </a:r>
            <a:r>
              <a:rPr lang="hu-HU" altLang="hu-HU" sz="2800" b="0"/>
              <a:t>vagy az életkora alapján megállapított szolgálati időt megszerezte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Jogosult még: </a:t>
            </a:r>
            <a:r>
              <a:rPr lang="hu-HU" altLang="hu-HU" sz="2800" b="0"/>
              <a:t>a testvér és az unoka (dédunoka és ükunoka) is, ha őt az elhunyt saját háztartásában eltartotta, és a gyermeknek tartásra köteles és képes hozzátartozója nincs.</a:t>
            </a:r>
            <a:endParaRPr lang="hu-HU" altLang="hu-HU" sz="28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4AC1E94A-1A5F-3664-CBE6-C42C9F645A9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87325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Az ellátás időtartama, mértéke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CC012B82-A3ED-B440-B924-B040877F8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052513"/>
            <a:ext cx="8713787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16. évig alanyi jogon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Nappali tanulmányok idejére, max. 25. évig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Ha a jogosultság megszűnése előtt a gyermek megváltozott munkaképességűvé válik, ennek tartamára életkorra tekintet nélkül jár.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Mértéke: </a:t>
            </a:r>
            <a:r>
              <a:rPr lang="hu-HU" altLang="hu-HU" sz="2800" b="0"/>
              <a:t>30%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60%, ha jogosult mindkét szülője meghalt, vagy a túlélő szülő megváltozott munkaképességű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Ha több jogcímen is járna, előnyösebbet kell folyósítani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b="0"/>
              <a:t>Nincs megosztás!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endParaRPr lang="hu-HU" altLang="hu-HU" sz="28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7F799662-8E3D-3FB5-134D-ECD6A999A68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87325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3) Szülői nyugdíj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0C3C3CBD-9D06-2076-B735-D4C5796036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196975"/>
            <a:ext cx="8713787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Ha gyermek (unoka) öregségi nyugdíjasként halt meg, </a:t>
            </a:r>
            <a:r>
              <a:rPr lang="hu-HU" altLang="hu-HU" sz="2800" b="0"/>
              <a:t>vagy az életkora alapján megállapított szolgálati időt megszerezte, és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b="0"/>
              <a:t>a szülő a gyermekének halálakor </a:t>
            </a:r>
            <a:r>
              <a:rPr lang="hu-HU" altLang="hu-HU" sz="2800"/>
              <a:t>megváltozott munkaképességű</a:t>
            </a:r>
            <a:r>
              <a:rPr lang="hu-HU" altLang="hu-HU" sz="2800" b="0"/>
              <a:t>, vagy a </a:t>
            </a:r>
            <a:r>
              <a:rPr lang="hu-HU" altLang="hu-HU" sz="2800"/>
              <a:t>65. életévét betöltötte</a:t>
            </a:r>
            <a:r>
              <a:rPr lang="hu-HU" altLang="hu-HU" sz="2800" b="0"/>
              <a:t>, és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b="0"/>
              <a:t>a szülőt a gyermeke a halálát megelőző </a:t>
            </a:r>
            <a:r>
              <a:rPr lang="hu-HU" altLang="hu-HU" sz="2800"/>
              <a:t>egy éven át túlnyomó részben eltartotta</a:t>
            </a:r>
            <a:r>
              <a:rPr lang="hu-HU" altLang="hu-HU" sz="2800" b="0"/>
              <a:t>.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Nevelőszülőnél</a:t>
            </a:r>
            <a:r>
              <a:rPr lang="hu-HU" altLang="hu-HU" sz="2800" b="0"/>
              <a:t> további feltétel, hogy 10 évig eltartotta a gyermeket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28C849B8-0620-8ED9-7F82-72063F92F79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Igényérvényesítés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0B61665-95AB-CF23-C741-52B745900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949325"/>
            <a:ext cx="8713787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Havonta, forintban jár, utalással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Hat hónapra visszamenőleg igényelhető </a:t>
            </a:r>
            <a:r>
              <a:rPr lang="hu-HU" altLang="hu-HU" sz="2800" b="0"/>
              <a:t>(egyébként 5 éves elévülési idő)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b="0"/>
              <a:t>Lemondani (15 nap után), engedményezni nem lehet, de öregségi nyugdíj szüneteltetése kérhető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Ha csak az ellátás összege kétséges, előleget kell megállapítani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Szűk körben méltányosság:</a:t>
            </a:r>
            <a:r>
              <a:rPr lang="hu-HU" altLang="hu-HU" sz="2800" b="0"/>
              <a:t> kivételes nyugdíj vagy egyszeri segély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527A14DB-3A0E-E1D9-0DA0-CF72C4DDD54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87325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Az ellátás, mértéke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47FA494A-75B7-B198-5FA5-9A1602F69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052513"/>
            <a:ext cx="8713787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Nem korlátozott időtartamra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Mértéke: </a:t>
            </a:r>
            <a:r>
              <a:rPr lang="hu-HU" altLang="hu-HU" sz="2800" b="0"/>
              <a:t>30%, de 60% ha nincs saját ellátás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endParaRPr lang="hu-HU" altLang="hu-HU" sz="28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BB833F07-3FB7-CD40-C0F3-97F8799391A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03225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4) Baleseti hozzátartozói nyugellátások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CD8B407D-20DC-7EDE-BA70-A38BE11B20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628775"/>
            <a:ext cx="8713787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Ha a jogszerző üzemi balesetben, foglalkozási megbetegedésben, vagy a baleseti táppénz folyósítása alatt hal meg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/>
              <a:t>Az ellátások a jogszerző szolgálati idejére tekintet nélkül járnak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3EE442D4-92BA-AD81-1A83-F6AD9E143FB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49250" y="260350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Hozzátartozói ellátások</a:t>
            </a:r>
            <a:b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2023</a:t>
            </a:r>
          </a:p>
        </p:txBody>
      </p:sp>
      <p:graphicFrame>
        <p:nvGraphicFramePr>
          <p:cNvPr id="2" name="Táblázat 1">
            <a:extLst>
              <a:ext uri="{FF2B5EF4-FFF2-40B4-BE49-F238E27FC236}">
                <a16:creationId xmlns:a16="http://schemas.microsoft.com/office/drawing/2014/main" id="{EF54DA44-E1E5-F54B-50BF-03BECEC251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170840"/>
              </p:ext>
            </p:extLst>
          </p:nvPr>
        </p:nvGraphicFramePr>
        <p:xfrm>
          <a:off x="395288" y="1801813"/>
          <a:ext cx="8208962" cy="281146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816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71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>
                          <a:effectLst/>
                        </a:rPr>
                        <a:t>Ellátás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>
                          <a:effectLst/>
                        </a:rPr>
                        <a:t>Ellátottak száma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>
                          <a:effectLst/>
                        </a:rPr>
                        <a:t>Átlagos havi mérték (Ft)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400" kern="1200" dirty="0">
                          <a:effectLst/>
                        </a:rPr>
                        <a:t>Özvegyi és szülői</a:t>
                      </a:r>
                      <a:r>
                        <a:rPr lang="hu-HU" sz="2400" kern="1200" baseline="0" dirty="0">
                          <a:effectLst/>
                        </a:rPr>
                        <a:t> </a:t>
                      </a:r>
                      <a:r>
                        <a:rPr lang="hu-HU" sz="2400" kern="1200" dirty="0">
                          <a:effectLst/>
                        </a:rPr>
                        <a:t>nyugdíjak</a:t>
                      </a:r>
                      <a:endParaRPr lang="hu-HU" sz="2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/>
                        <a:t>46 781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(ebből férfi: 4 025)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/>
                        <a:t>100 559</a:t>
                      </a:r>
                      <a:endParaRPr lang="hu-HU" sz="2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994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400" kern="1200" dirty="0">
                          <a:effectLst/>
                        </a:rPr>
                        <a:t>Árvaellátás </a:t>
                      </a:r>
                      <a:endParaRPr lang="hu-HU" sz="2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/>
                        <a:t>56 564</a:t>
                      </a:r>
                      <a:endParaRPr lang="hu-HU" sz="2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/>
                        <a:t>67 840</a:t>
                      </a:r>
                      <a:endParaRPr lang="hu-HU" sz="2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5861" name="Rectangle 3">
            <a:extLst>
              <a:ext uri="{FF2B5EF4-FFF2-40B4-BE49-F238E27FC236}">
                <a16:creationId xmlns:a16="http://schemas.microsoft.com/office/drawing/2014/main" id="{18717D40-88DA-DCCC-BE37-A0C040BC27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5516563"/>
            <a:ext cx="84264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"/>
              </a:spcBef>
              <a:spcAft>
                <a:spcPct val="25000"/>
              </a:spcAft>
              <a:buFontTx/>
              <a:buNone/>
            </a:pPr>
            <a:r>
              <a:rPr lang="hu-HU" altLang="hu-HU" sz="2000" b="0" i="1" dirty="0"/>
              <a:t>Forrás: https://www.ksh.hu/stadat_files/szo/hu/szo0034.html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>
            <a:extLst>
              <a:ext uri="{FF2B5EF4-FFF2-40B4-BE49-F238E27FC236}">
                <a16:creationId xmlns:a16="http://schemas.microsoft.com/office/drawing/2014/main" id="{7B8C8522-59CB-875E-D31A-AF9F3AE0227E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032000"/>
            <a:ext cx="9144000" cy="2044700"/>
          </a:xfrm>
        </p:spPr>
        <p:txBody>
          <a:bodyPr/>
          <a:lstStyle/>
          <a:p>
            <a:pPr eaLnBrk="1" hangingPunct="1">
              <a:defRPr/>
            </a:pPr>
            <a:r>
              <a:rPr lang="hu-HU" sz="45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Köszönöm a figyelmet!</a:t>
            </a:r>
            <a:endParaRPr lang="hu-HU" sz="30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914C545F-01A4-6FDB-378A-D3E32C8962D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nyugdíjrendszer – általában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9DC0586-E6DB-E154-53B4-3982D6C5D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3" y="981075"/>
            <a:ext cx="2447925" cy="587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 u="sng"/>
              <a:t>O. pillér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/>
              <a:t>Állampolgári jogon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 b="0"/>
              <a:t>Szolidaritási alapon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1800" b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 b="0"/>
              <a:t>Központi költségvetésből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1800" b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 b="0"/>
              <a:t>Interperszonális újraelosztás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1800" b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 b="0"/>
              <a:t>Időskorúak járadéka (Sztv.)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2400" b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2400" b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2400" b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2400" b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24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2400"/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F3CBD6B9-4283-870B-357F-87B338DD6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0788" y="981075"/>
            <a:ext cx="2305050" cy="587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 u="sng"/>
              <a:t>1. pillér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/>
              <a:t>TB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/>
              <a:t>nyugdíj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1800" b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 b="0"/>
              <a:t>Biztosítási alapon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1800" b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 b="0"/>
              <a:t>Felosztó-kirovó elv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1800" b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300" b="0"/>
              <a:t>Interperszonális </a:t>
            </a:r>
            <a:r>
              <a:rPr lang="hu-HU" altLang="hu-HU" sz="2400" b="0"/>
              <a:t>újraelosztás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1800" b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 b="0"/>
              <a:t>Tny. szerinti nyugellátások</a:t>
            </a: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4A406830-357F-3F70-EBA5-C19000B171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3438" y="981075"/>
            <a:ext cx="2305050" cy="587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 u="sng"/>
              <a:t>2. pillér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/>
              <a:t>Magánnyug-díjpénztár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1800" b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 b="0"/>
              <a:t>Piaci alapon,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 b="0"/>
              <a:t>kötelező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1800" b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 b="0"/>
              <a:t>Tőke-fedezeti elv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1800" b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 b="0"/>
              <a:t>Intertemporális újraelosztás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1800" b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 b="0"/>
              <a:t>Nincs</a:t>
            </a:r>
          </a:p>
        </p:txBody>
      </p:sp>
      <p:sp>
        <p:nvSpPr>
          <p:cNvPr id="5126" name="Rectangle 3">
            <a:extLst>
              <a:ext uri="{FF2B5EF4-FFF2-40B4-BE49-F238E27FC236}">
                <a16:creationId xmlns:a16="http://schemas.microsoft.com/office/drawing/2014/main" id="{6F096FD2-56C9-BD1C-EA0C-212BC719F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5463" y="981075"/>
            <a:ext cx="2305050" cy="587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 u="sng" dirty="0"/>
              <a:t>3. pillér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 dirty="0"/>
              <a:t>Önkéntes </a:t>
            </a:r>
            <a:r>
              <a:rPr lang="hu-HU" altLang="hu-HU" sz="2400" dirty="0" err="1"/>
              <a:t>nydp</a:t>
            </a:r>
            <a:r>
              <a:rPr lang="hu-HU" altLang="hu-HU" sz="2400" dirty="0"/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1800" b="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 b="0" dirty="0"/>
              <a:t>Piaci alapon,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 b="0" dirty="0"/>
              <a:t>nem kötelező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1800" b="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 b="0" dirty="0"/>
              <a:t>Tőke-fedezeti elv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1800" b="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 b="0" dirty="0" err="1"/>
              <a:t>Intertemporális</a:t>
            </a:r>
            <a:r>
              <a:rPr lang="hu-HU" altLang="hu-HU" sz="2400" b="0" dirty="0"/>
              <a:t> újraelosztás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1800" b="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 b="0" dirty="0"/>
              <a:t>1993. évi XCVI. törvény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7116F935-631F-29F1-2830-D43F0BF8728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hatályos TB nyugellátások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BCCC658-CD32-B34E-7931-2BBE929AF9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949325"/>
            <a:ext cx="8713787" cy="525621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342900" algn="l" eaLnBrk="0" hangingPunct="0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5800" indent="-34290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altLang="hu-HU" sz="2800" dirty="0"/>
              <a:t>Saját jogú: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altLang="hu-HU" b="0" dirty="0"/>
              <a:t>öregségi nyugdíj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altLang="hu-HU" sz="2800" dirty="0"/>
              <a:t>Hozzátartozói: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altLang="hu-HU" b="0" dirty="0"/>
              <a:t>özvegyi nyugdíj,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altLang="hu-HU" b="0" dirty="0"/>
              <a:t>árvaellátás,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altLang="hu-HU" b="0" dirty="0"/>
              <a:t>szülői nyugdíj,</a:t>
            </a:r>
          </a:p>
          <a:p>
            <a:pPr lvl="1"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  <a:defRPr/>
            </a:pPr>
            <a:r>
              <a:rPr lang="hu-HU" altLang="hu-HU" b="0" dirty="0"/>
              <a:t>baleseti hozzátartozói nyugellátások</a:t>
            </a:r>
          </a:p>
          <a:p>
            <a:pPr marL="342900" lvl="1" indent="0" eaLnBrk="1" hangingPunct="1">
              <a:spcBef>
                <a:spcPct val="5000"/>
              </a:spcBef>
              <a:spcAft>
                <a:spcPct val="25000"/>
              </a:spcAft>
              <a:buFontTx/>
              <a:buNone/>
              <a:defRPr/>
            </a:pPr>
            <a:r>
              <a:rPr lang="hu-HU" altLang="hu-HU" b="0" dirty="0"/>
              <a:t>[özvegyi járadék]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416467EC-63B3-0000-00D9-2829168FC19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korhatár előtt ellátások sorsa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43F8FD5-7326-A774-56E9-5E0ECFB31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949325"/>
            <a:ext cx="8713787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spcAft>
                <a:spcPct val="25000"/>
              </a:spcAft>
            </a:pPr>
            <a:r>
              <a:rPr lang="hu-HU" altLang="hu-HU" sz="2200"/>
              <a:t>23/2013. (IX. 25.) AB határozat 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</a:pPr>
            <a:r>
              <a:rPr lang="hu-HU" altLang="hu-HU" sz="2200"/>
              <a:t>3061/2015. (IV. 10.) AB határozat 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</a:pPr>
            <a:r>
              <a:rPr lang="hu-HU" altLang="hu-HU" sz="2200"/>
              <a:t>3112/2016. (VI. 3.) AB határozat 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b="0"/>
              <a:t>Nyugdíjrendszer folyamatosan változó struktúra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b="0"/>
              <a:t>Nyugdíjkorhatár relativizált, nem alkotmányjogi, hanem szakmai-politikai kérdés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b="0"/>
              <a:t>Nincs alkotmányos jog a korhatár előtti nyugdíj helyett öregségi nyugdíjra, csak vmely más ellátásra</a:t>
            </a:r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r>
              <a:rPr lang="hu-HU" altLang="hu-HU" sz="2800" b="0"/>
              <a:t>Újra várománnyá alakult a már megszerzett nyugdíjjogosultság</a:t>
            </a:r>
            <a:r>
              <a:rPr lang="hu-HU" altLang="hu-HU" sz="2800"/>
              <a:t> </a:t>
            </a:r>
            <a:endParaRPr lang="hu-HU" altLang="hu-HU" sz="2800" b="0"/>
          </a:p>
          <a:p>
            <a:pPr eaLnBrk="1" hangingPunct="1">
              <a:spcBef>
                <a:spcPct val="5000"/>
              </a:spcBef>
              <a:spcAft>
                <a:spcPct val="25000"/>
              </a:spcAft>
              <a:buFontTx/>
              <a:buChar char="-"/>
            </a:pPr>
            <a:endParaRPr lang="hu-HU" altLang="hu-HU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>
            <a:extLst>
              <a:ext uri="{FF2B5EF4-FFF2-40B4-BE49-F238E27FC236}">
                <a16:creationId xmlns:a16="http://schemas.microsoft.com/office/drawing/2014/main" id="{E9165DEB-F7A1-99A2-538F-9A224BC3034B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032000"/>
            <a:ext cx="9144000" cy="2044700"/>
          </a:xfrm>
        </p:spPr>
        <p:txBody>
          <a:bodyPr/>
          <a:lstStyle/>
          <a:p>
            <a:pPr eaLnBrk="1" hangingPunct="1">
              <a:defRPr/>
            </a:pPr>
            <a:r>
              <a:rPr lang="hu-HU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Öregségi nyugdíj</a:t>
            </a:r>
            <a:endParaRPr lang="hu-HU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8A0A3428-B535-3ECA-8F4C-322F54CC3CE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Az öregségi nyugdíjkorhatár</a:t>
            </a:r>
          </a:p>
        </p:txBody>
      </p:sp>
      <p:graphicFrame>
        <p:nvGraphicFramePr>
          <p:cNvPr id="2" name="Táblázat 1">
            <a:extLst>
              <a:ext uri="{FF2B5EF4-FFF2-40B4-BE49-F238E27FC236}">
                <a16:creationId xmlns:a16="http://schemas.microsoft.com/office/drawing/2014/main" id="{99E8CCF1-7DE7-0C32-6C4C-49F20E53DC18}"/>
              </a:ext>
            </a:extLst>
          </p:cNvPr>
          <p:cNvGraphicFramePr>
            <a:graphicFrameLocks noGrp="1"/>
          </p:cNvGraphicFramePr>
          <p:nvPr/>
        </p:nvGraphicFramePr>
        <p:xfrm>
          <a:off x="468313" y="1244600"/>
          <a:ext cx="8064500" cy="46990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992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1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5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Születés időpontja</a:t>
                      </a:r>
                      <a:endParaRPr kumimoji="0" lang="hu-HU" sz="2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5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Korhatár</a:t>
                      </a:r>
                      <a:endParaRPr kumimoji="0" lang="hu-HU" sz="2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1952. január 1-je előtt</a:t>
                      </a:r>
                      <a:endParaRPr kumimoji="0" lang="hu-HU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62. életév</a:t>
                      </a:r>
                      <a:endParaRPr kumimoji="0" lang="hu-HU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1952</a:t>
                      </a:r>
                      <a:endParaRPr kumimoji="0" lang="hu-HU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62. életév + 183 nap</a:t>
                      </a:r>
                      <a:endParaRPr kumimoji="0" lang="hu-HU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1953</a:t>
                      </a:r>
                      <a:endParaRPr kumimoji="0" lang="hu-HU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63. életév</a:t>
                      </a:r>
                      <a:endParaRPr kumimoji="0" lang="hu-HU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1954</a:t>
                      </a:r>
                      <a:endParaRPr kumimoji="0" lang="hu-HU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63. életév + 183 nap</a:t>
                      </a:r>
                      <a:endParaRPr kumimoji="0" lang="hu-HU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1955</a:t>
                      </a:r>
                      <a:endParaRPr kumimoji="0" lang="hu-HU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64. életév</a:t>
                      </a:r>
                      <a:endParaRPr kumimoji="0" lang="hu-HU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1956</a:t>
                      </a:r>
                      <a:endParaRPr kumimoji="0" lang="hu-HU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64. életév + 183 nap</a:t>
                      </a:r>
                      <a:endParaRPr kumimoji="0" lang="hu-HU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1957, vagy ez után</a:t>
                      </a:r>
                      <a:endParaRPr kumimoji="0" lang="hu-HU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rgbClr val="FFC000">
                        <a:alpha val="3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65</a:t>
                      </a:r>
                      <a:endParaRPr kumimoji="0" lang="hu-HU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rgbClr val="FFC000">
                        <a:alpha val="31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C8946B7F-21DA-FCA8-7910-3EACE3C0889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286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u-HU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Férfi öregségi nyugdíjkorhatár</a:t>
            </a:r>
          </a:p>
        </p:txBody>
      </p:sp>
      <p:graphicFrame>
        <p:nvGraphicFramePr>
          <p:cNvPr id="3" name="Táblázat 2">
            <a:extLst>
              <a:ext uri="{FF2B5EF4-FFF2-40B4-BE49-F238E27FC236}">
                <a16:creationId xmlns:a16="http://schemas.microsoft.com/office/drawing/2014/main" id="{4ECE4A31-1B46-E32F-BD12-1DD0489BD640}"/>
              </a:ext>
            </a:extLst>
          </p:cNvPr>
          <p:cNvGraphicFramePr>
            <a:graphicFrameLocks noGrp="1"/>
          </p:cNvGraphicFramePr>
          <p:nvPr/>
        </p:nvGraphicFramePr>
        <p:xfrm>
          <a:off x="468313" y="981075"/>
          <a:ext cx="8280398" cy="517208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295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2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2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29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29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29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92940">
                <a:tc>
                  <a:txBody>
                    <a:bodyPr/>
                    <a:lstStyle/>
                    <a:p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1949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1971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1989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2002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2010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2018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940">
                <a:tc>
                  <a:txBody>
                    <a:bodyPr/>
                    <a:lstStyle/>
                    <a:p>
                      <a:r>
                        <a:rPr lang="hu-HU" sz="1800" dirty="0"/>
                        <a:t>Ausztria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940">
                <a:tc>
                  <a:txBody>
                    <a:bodyPr/>
                    <a:lstStyle/>
                    <a:p>
                      <a:r>
                        <a:rPr lang="hu-HU" sz="1800" dirty="0"/>
                        <a:t>Kanada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70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68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66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940">
                <a:tc>
                  <a:txBody>
                    <a:bodyPr/>
                    <a:lstStyle/>
                    <a:p>
                      <a:r>
                        <a:rPr lang="hu-HU" sz="1800" dirty="0" err="1"/>
                        <a:t>Cseho</a:t>
                      </a:r>
                      <a:r>
                        <a:rPr lang="hu-HU" sz="1800" dirty="0"/>
                        <a:t>.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60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60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60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60,5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61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63,2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/>
                        <a:t>Dánia</a:t>
                      </a:r>
                    </a:p>
                    <a:p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67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67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67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err="1"/>
                        <a:t>Németo</a:t>
                      </a:r>
                      <a:r>
                        <a:rPr lang="hu-HU" sz="1800" dirty="0"/>
                        <a:t>.</a:t>
                      </a:r>
                    </a:p>
                    <a:p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63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63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63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63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65,5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err="1"/>
                        <a:t>Magyaro</a:t>
                      </a:r>
                      <a:r>
                        <a:rPr lang="hu-HU" sz="1800" dirty="0"/>
                        <a:t>.</a:t>
                      </a:r>
                    </a:p>
                    <a:p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60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60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60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60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60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63,5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00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/>
                        <a:t>Japán</a:t>
                      </a:r>
                    </a:p>
                    <a:p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60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60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60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61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64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00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/>
                        <a:t>Egyesült</a:t>
                      </a:r>
                      <a:r>
                        <a:rPr lang="hu-HU" sz="1800" baseline="0" dirty="0"/>
                        <a:t> Királyság</a:t>
                      </a:r>
                      <a:endParaRPr lang="hu-H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66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65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12" marB="45712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2367" name="Rectangle 3">
            <a:extLst>
              <a:ext uri="{FF2B5EF4-FFF2-40B4-BE49-F238E27FC236}">
                <a16:creationId xmlns:a16="http://schemas.microsoft.com/office/drawing/2014/main" id="{B8A45977-B1E0-DF86-F0C6-9FDA61FA5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263" y="6237288"/>
            <a:ext cx="84264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"/>
              </a:spcBef>
              <a:spcAft>
                <a:spcPct val="25000"/>
              </a:spcAft>
              <a:buFontTx/>
              <a:buNone/>
            </a:pPr>
            <a:r>
              <a:rPr lang="hu-HU" altLang="hu-HU" sz="2000" b="0" i="1" dirty="0"/>
              <a:t>OECD: </a:t>
            </a:r>
            <a:r>
              <a:rPr lang="hu-HU" altLang="hu-HU" sz="2000" b="0" i="1" dirty="0" err="1"/>
              <a:t>Pensions</a:t>
            </a:r>
            <a:r>
              <a:rPr lang="hu-HU" altLang="hu-HU" sz="2000" b="0" i="1" dirty="0"/>
              <a:t> </a:t>
            </a:r>
            <a:r>
              <a:rPr lang="hu-HU" altLang="hu-HU" sz="2000" b="0" i="1" dirty="0" err="1"/>
              <a:t>at</a:t>
            </a:r>
            <a:r>
              <a:rPr lang="hu-HU" altLang="hu-HU" sz="2000" b="0" i="1" dirty="0"/>
              <a:t> a </a:t>
            </a:r>
            <a:r>
              <a:rPr lang="hu-HU" altLang="hu-HU" sz="2000" b="0" i="1" dirty="0" err="1"/>
              <a:t>Glance</a:t>
            </a:r>
            <a:r>
              <a:rPr lang="hu-HU" altLang="hu-HU" sz="2000" b="0" i="1" dirty="0"/>
              <a:t> 2011, 2019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AutoNum type="arabicPeriod"/>
          <a:tabLst/>
          <a:defRPr kumimoji="0" lang="hu-HU" sz="3600" b="1" i="0" u="none" strike="noStrike" cap="none" normalizeH="0" baseline="0" smtClean="0">
            <a:ln>
              <a:noFill/>
            </a:ln>
            <a:solidFill>
              <a:srgbClr val="FF3300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AutoNum type="arabicPeriod"/>
          <a:tabLst/>
          <a:defRPr kumimoji="0" lang="hu-HU" sz="3600" b="1" i="0" u="none" strike="noStrike" cap="none" normalizeH="0" baseline="0" smtClean="0">
            <a:ln>
              <a:noFill/>
            </a:ln>
            <a:solidFill>
              <a:srgbClr val="FF3300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7777</TotalTime>
  <Words>1623</Words>
  <Application>Microsoft Office PowerPoint</Application>
  <PresentationFormat>Diavetítés a képernyőre (4:3 oldalarány)</PresentationFormat>
  <Paragraphs>439</Paragraphs>
  <Slides>33</Slides>
  <Notes>31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33</vt:i4>
      </vt:variant>
    </vt:vector>
  </HeadingPairs>
  <TitlesOfParts>
    <vt:vector size="37" baseType="lpstr">
      <vt:lpstr>Arial</vt:lpstr>
      <vt:lpstr>Calibri</vt:lpstr>
      <vt:lpstr>Verdana</vt:lpstr>
      <vt:lpstr>Alapértelmezett terv</vt:lpstr>
      <vt:lpstr>A nyugdíjbiztosítás</vt:lpstr>
      <vt:lpstr>Alapelvek</vt:lpstr>
      <vt:lpstr>Igényérvényesítés</vt:lpstr>
      <vt:lpstr>A nyugdíjrendszer – általában</vt:lpstr>
      <vt:lpstr>A hatályos TB nyugellátások</vt:lpstr>
      <vt:lpstr>A korhatár előtt ellátások sorsa</vt:lpstr>
      <vt:lpstr>Öregségi nyugdíj</vt:lpstr>
      <vt:lpstr>Az öregségi nyugdíjkorhatár</vt:lpstr>
      <vt:lpstr>Férfi öregségi nyugdíjkorhatár</vt:lpstr>
      <vt:lpstr>Női öregségi nyugdíjkorhatár</vt:lpstr>
      <vt:lpstr>A szolgálati idő</vt:lpstr>
      <vt:lpstr>A szolgálati idő</vt:lpstr>
      <vt:lpstr>Az öregségi teljes nyugdíjra jogosultság</vt:lpstr>
      <vt:lpstr>Az öregségi résznyugdíjra jogosultság</vt:lpstr>
      <vt:lpstr>Az öregségi nyugdíj mértéke</vt:lpstr>
      <vt:lpstr>Az öregségi nyugdíj mértéke</vt:lpstr>
      <vt:lpstr>A 13. havi nyugdíj (Tny. 6/A. §)</vt:lpstr>
      <vt:lpstr>Munkavégzés a nyugdíjjogosultság után</vt:lpstr>
      <vt:lpstr>Munkavégzés a nyugdíjjogosultság után</vt:lpstr>
      <vt:lpstr>Az öregségi nyugdíj számokban</vt:lpstr>
      <vt:lpstr>Hozzátartozói nyugellátások</vt:lpstr>
      <vt:lpstr>Hozzátartozói nyugellátások</vt:lpstr>
      <vt:lpstr>Közös feltétel</vt:lpstr>
      <vt:lpstr>1) Özvegyi nyugdíjra jogosultak</vt:lpstr>
      <vt:lpstr>Özvegyi nyugdíjra jogosultak</vt:lpstr>
      <vt:lpstr>Az ellátás időtartama, mértéke</vt:lpstr>
      <vt:lpstr>2) Árvaellátás</vt:lpstr>
      <vt:lpstr>Az ellátás időtartama, mértéke</vt:lpstr>
      <vt:lpstr>3) Szülői nyugdíj</vt:lpstr>
      <vt:lpstr>Az ellátás, mértéke</vt:lpstr>
      <vt:lpstr>4) Baleseti hozzátartozói nyugellátások</vt:lpstr>
      <vt:lpstr>Hozzátartozói ellátások 2023</vt:lpstr>
      <vt:lpstr>Köszönöm a figyelmet!</vt:lpstr>
    </vt:vector>
  </TitlesOfParts>
  <Company>Family Business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Kártyás Péter</dc:creator>
  <cp:lastModifiedBy>Gábor Kártyás</cp:lastModifiedBy>
  <cp:revision>547</cp:revision>
  <dcterms:created xsi:type="dcterms:W3CDTF">2005-01-28T10:49:15Z</dcterms:created>
  <dcterms:modified xsi:type="dcterms:W3CDTF">2024-08-02T11:43:54Z</dcterms:modified>
</cp:coreProperties>
</file>