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2"/>
  </p:notesMasterIdLst>
  <p:sldIdLst>
    <p:sldId id="256" r:id="rId2"/>
    <p:sldId id="284" r:id="rId3"/>
    <p:sldId id="285" r:id="rId4"/>
    <p:sldId id="286" r:id="rId5"/>
    <p:sldId id="262" r:id="rId6"/>
    <p:sldId id="264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82" r:id="rId16"/>
    <p:sldId id="287" r:id="rId17"/>
    <p:sldId id="288" r:id="rId18"/>
    <p:sldId id="289" r:id="rId19"/>
    <p:sldId id="290" r:id="rId20"/>
    <p:sldId id="28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>
      <p:cViewPr varScale="1">
        <p:scale>
          <a:sx n="90" d="100"/>
          <a:sy n="90" d="100"/>
        </p:scale>
        <p:origin x="122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2D84E-0BFC-48D8-84C3-CCBC37875F8F}" type="datetimeFigureOut">
              <a:rPr lang="hu-HU" smtClean="0"/>
              <a:t>2026. 09. 03.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518FC-9747-4319-88FA-255E2FD1858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813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518FC-9747-4319-88FA-255E2FD1858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6656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30DC8-427E-4331-BD90-49E6E7154C0A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7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940F6-9375-4425-84EE-93283FA56F7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02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5AB9B-CEFD-45E7-9DB9-CC8CA50B0B1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77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7CD61-EFA4-46BE-96C5-433D32A1E02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7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8273F-CF3A-443D-ABD9-8A8E39D19CB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2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BF695-57A4-4158-93D8-FFE543F048C2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67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5755-2B41-424F-BE1E-20657324BB4D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1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40F2C-6F4E-4670-9C04-732B896C6E7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89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51B47-30D3-4B31-B076-95941D2DD79D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4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4D144-7D5F-426C-8D7D-3786820CB98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1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4E9DB-1883-430E-802B-3B97E47394B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39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EC6D510-3FEC-466D-84ED-BCE5375B25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algn="ctr"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280389F0-732D-4138-B8BB-10A0D2868FE8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96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504" y="1526927"/>
            <a:ext cx="8928992" cy="1470025"/>
          </a:xfrm>
        </p:spPr>
        <p:txBody>
          <a:bodyPr>
            <a:noAutofit/>
          </a:bodyPr>
          <a:lstStyle/>
          <a:p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megváltozott munkaképességű 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személyek ellátásai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293096"/>
            <a:ext cx="9144000" cy="914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sz="2800" i="1" dirty="0"/>
              <a:t>Dr. Halmos Szilvia – Dr. Kártyás Gábor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szocializmus időszaka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800" dirty="0"/>
              <a:t>A II. </a:t>
            </a:r>
            <a:r>
              <a:rPr lang="hu-HU" sz="2800" dirty="0" err="1"/>
              <a:t>vh-tól</a:t>
            </a:r>
            <a:r>
              <a:rPr lang="hu-HU" sz="2800" dirty="0"/>
              <a:t> kezdődően az egészségkárosodott személyek helyzete drasztikusan romlik. 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Főbb okai:</a:t>
            </a:r>
          </a:p>
          <a:p>
            <a:pPr lvl="2">
              <a:lnSpc>
                <a:spcPct val="90000"/>
              </a:lnSpc>
            </a:pPr>
            <a:r>
              <a:rPr lang="hu-HU" dirty="0"/>
              <a:t>Hadirokkantak, háborús károsultak sokasága;</a:t>
            </a:r>
          </a:p>
          <a:p>
            <a:pPr lvl="2">
              <a:lnSpc>
                <a:spcPct val="90000"/>
              </a:lnSpc>
            </a:pPr>
            <a:r>
              <a:rPr lang="hu-HU" dirty="0"/>
              <a:t>a szociális, munkaügyi, ipari szerkezet drasztikus átalakulása; </a:t>
            </a:r>
          </a:p>
          <a:p>
            <a:pPr lvl="2">
              <a:lnSpc>
                <a:spcPct val="90000"/>
              </a:lnSpc>
            </a:pPr>
            <a:r>
              <a:rPr lang="hu-HU" dirty="0"/>
              <a:t>régi szociális háló felbomlása, civil és egyházi segítő szervezetek ellehetetlenülése;</a:t>
            </a:r>
          </a:p>
          <a:p>
            <a:pPr lvl="2">
              <a:lnSpc>
                <a:spcPct val="90000"/>
              </a:lnSpc>
            </a:pPr>
            <a:r>
              <a:rPr lang="hu-HU" dirty="0"/>
              <a:t>passzivitásra ösztönző ellátórendszer</a:t>
            </a:r>
          </a:p>
        </p:txBody>
      </p:sp>
    </p:spTree>
    <p:extLst>
      <p:ext uri="{BB962C8B-B14F-4D97-AF65-F5344CB8AC3E}">
        <p14:creationId xmlns:p14="http://schemas.microsoft.com/office/powerpoint/2010/main" val="4023814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Ellátási rendszer az 1960-as évektől a 2000-es évek közepéig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00200"/>
            <a:ext cx="8686800" cy="4997450"/>
          </a:xfrm>
        </p:spPr>
        <p:txBody>
          <a:bodyPr/>
          <a:lstStyle/>
          <a:p>
            <a:r>
              <a:rPr lang="hu-HU" sz="2800" dirty="0"/>
              <a:t>Orvosi szempontú munkaképesség-felmérés </a:t>
            </a:r>
            <a:r>
              <a:rPr lang="hu-HU" sz="2800" dirty="0">
                <a:sym typeface="Wingdings" pitchFamily="2" charset="2"/>
              </a:rPr>
              <a:t> „leszázalékolás”</a:t>
            </a:r>
          </a:p>
          <a:p>
            <a:pPr lvl="1"/>
            <a:r>
              <a:rPr lang="hu-HU" sz="2400" dirty="0">
                <a:cs typeface="Arial" charset="0"/>
              </a:rPr>
              <a:t>Rokkantság: legalább </a:t>
            </a:r>
            <a:r>
              <a:rPr lang="hu-HU" sz="2400" dirty="0"/>
              <a:t>67% munkaképesség-csökkenés (</a:t>
            </a:r>
            <a:r>
              <a:rPr lang="hu-HU" sz="2400" dirty="0" err="1"/>
              <a:t>mkcs</a:t>
            </a:r>
            <a:r>
              <a:rPr lang="hu-HU" sz="2400" dirty="0"/>
              <a:t>)</a:t>
            </a:r>
            <a:endParaRPr lang="hu-HU" sz="2400" dirty="0">
              <a:cs typeface="Arial" charset="0"/>
            </a:endParaRPr>
          </a:p>
          <a:p>
            <a:pPr lvl="2"/>
            <a:r>
              <a:rPr lang="hu-HU" sz="2000" dirty="0">
                <a:cs typeface="Arial" charset="0"/>
              </a:rPr>
              <a:t>3 csoport</a:t>
            </a:r>
          </a:p>
          <a:p>
            <a:pPr lvl="2"/>
            <a:r>
              <a:rPr lang="hu-HU" sz="2000" dirty="0">
                <a:cs typeface="Arial" charset="0"/>
              </a:rPr>
              <a:t>Rokkantsági nyugdíj:</a:t>
            </a:r>
          </a:p>
          <a:p>
            <a:pPr lvl="3"/>
            <a:r>
              <a:rPr lang="hu-HU" sz="1800" u="sng" dirty="0">
                <a:cs typeface="Arial" charset="0"/>
              </a:rPr>
              <a:t>Passzív ellátás</a:t>
            </a:r>
            <a:r>
              <a:rPr lang="hu-HU" sz="1800" dirty="0">
                <a:cs typeface="Arial" charset="0"/>
              </a:rPr>
              <a:t> (foglalkoztatási, kereseti korlát)</a:t>
            </a:r>
          </a:p>
          <a:p>
            <a:pPr lvl="3"/>
            <a:r>
              <a:rPr lang="hu-HU" sz="1800" dirty="0">
                <a:cs typeface="Arial" charset="0"/>
              </a:rPr>
              <a:t>Járulékfizetési előzményhez kötött</a:t>
            </a:r>
          </a:p>
          <a:p>
            <a:pPr lvl="1"/>
            <a:r>
              <a:rPr lang="hu-HU" sz="2400" dirty="0">
                <a:cs typeface="Arial" charset="0"/>
              </a:rPr>
              <a:t>15-66% </a:t>
            </a:r>
            <a:r>
              <a:rPr lang="hu-HU" sz="2400" dirty="0" err="1">
                <a:cs typeface="Arial" charset="0"/>
              </a:rPr>
              <a:t>mkcs</a:t>
            </a:r>
            <a:r>
              <a:rPr lang="hu-HU" sz="2400" dirty="0">
                <a:cs typeface="Arial" charset="0"/>
              </a:rPr>
              <a:t> : csökkent, majd megváltozott munkaképesség</a:t>
            </a:r>
          </a:p>
          <a:p>
            <a:pPr lvl="2"/>
            <a:r>
              <a:rPr lang="hu-HU" sz="2000" dirty="0">
                <a:cs typeface="Arial" charset="0"/>
              </a:rPr>
              <a:t>Foglalkoztatásuk támogatása (védett és nyílt körülmények között)</a:t>
            </a:r>
          </a:p>
          <a:p>
            <a:pPr lvl="2"/>
            <a:r>
              <a:rPr lang="hu-HU" sz="2000" dirty="0">
                <a:cs typeface="Arial" charset="0"/>
              </a:rPr>
              <a:t>Munkából kiesésük esetére: alacsony összegű szociális ellátások</a:t>
            </a:r>
          </a:p>
          <a:p>
            <a:pPr lvl="2"/>
            <a:endParaRPr lang="hu-HU" sz="2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673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Társadalmi hatások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Rokkantnyugdíj-érdekeltség:</a:t>
            </a:r>
          </a:p>
          <a:p>
            <a:pPr lvl="1"/>
            <a:r>
              <a:rPr lang="hu-HU" dirty="0"/>
              <a:t>Az 1950-es évektől a ’80-as évekig a rokkantstátusszal rendelkezők száma 15-szörösére nőtt.</a:t>
            </a:r>
          </a:p>
          <a:p>
            <a:pPr lvl="1"/>
            <a:r>
              <a:rPr lang="hu-HU" dirty="0"/>
              <a:t>A ’80-as évekre a rokkantstátuszra jelentkezők túlnyomó része nem akart tovább dolgozni.</a:t>
            </a:r>
          </a:p>
          <a:p>
            <a:pPr lvl="1"/>
            <a:r>
              <a:rPr lang="hu-HU" dirty="0"/>
              <a:t>A rendszerváltás után sem javult a helyzet, az ellátórendszer még sokáig alig-alig változott.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12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Szabályozási paradigmaváltás a 2000-es évek közepétől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 sz="2800"/>
              <a:t>	 </a:t>
            </a:r>
            <a:endParaRPr lang="en-US" sz="2800"/>
          </a:p>
        </p:txBody>
      </p:sp>
      <p:graphicFrame>
        <p:nvGraphicFramePr>
          <p:cNvPr id="9280" name="Group 6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229359"/>
              </p:ext>
            </p:extLst>
          </p:nvPr>
        </p:nvGraphicFramePr>
        <p:xfrm>
          <a:off x="755650" y="2438422"/>
          <a:ext cx="7993063" cy="3942906"/>
        </p:xfrm>
        <a:graphic>
          <a:graphicData uri="http://schemas.openxmlformats.org/drawingml/2006/table">
            <a:tbl>
              <a:tblPr/>
              <a:tblGrid>
                <a:gridCol w="3887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Régi koncepció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Új koncepció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Orvosi szempontú minősítés.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1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 elveszett képességekre koncentrál.</a:t>
                      </a:r>
                      <a:endParaRPr kumimoji="0" lang="en-US" sz="2200" b="0" i="1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Komplex minősítés (foglalkoztatási, szociális, orvosi szempontú).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1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megmaradt és a fejleszthető képességekre koncentrál</a:t>
                      </a:r>
                      <a:endParaRPr kumimoji="0" lang="en-US" sz="2200" b="0" i="1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1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Konzerválja a passzivitást.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Kulcsszerep az aktivizálásnak: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MV: rehabilitáció, együttműködési köt.;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MÓ: foglalkoztatási ösztönzők</a:t>
                      </a: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3568" y="1412875"/>
            <a:ext cx="81572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u-HU" sz="2400" b="1" u="sng" dirty="0"/>
              <a:t>Cél: Mindenki dolgozzon, aki arra képes vagy képessé tehető</a:t>
            </a:r>
            <a:r>
              <a:rPr lang="hu-HU" sz="2400" b="1" dirty="0"/>
              <a:t>.</a:t>
            </a:r>
            <a:endParaRPr lang="en-US" sz="24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18488" cy="63341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Aft>
                <a:spcPct val="0"/>
              </a:spcAft>
            </a:pPr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Szociális vagy foglalkoztatáspolitikai kérdés?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hu-HU" sz="2800"/>
          </a:p>
          <a:p>
            <a:pPr>
              <a:buFontTx/>
              <a:buNone/>
            </a:pPr>
            <a:endParaRPr lang="hu-HU" sz="2800"/>
          </a:p>
          <a:p>
            <a:pPr>
              <a:buFontTx/>
              <a:buNone/>
            </a:pPr>
            <a:endParaRPr lang="en-US" sz="2800"/>
          </a:p>
        </p:txBody>
      </p:sp>
      <p:graphicFrame>
        <p:nvGraphicFramePr>
          <p:cNvPr id="18511" name="Group 7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530489"/>
              </p:ext>
            </p:extLst>
          </p:nvPr>
        </p:nvGraphicFramePr>
        <p:xfrm>
          <a:off x="467544" y="1484784"/>
          <a:ext cx="8425631" cy="4668521"/>
        </p:xfrm>
        <a:graphic>
          <a:graphicData uri="http://schemas.openxmlformats.org/drawingml/2006/table">
            <a:tbl>
              <a:tblPr/>
              <a:tblGrid>
                <a:gridCol w="7417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5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2011.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évi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CXCI.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törvény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megváltozott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munkaképességű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személyek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ellátásairól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és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egyes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törvények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módosításáról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Mmtv</a:t>
                      </a:r>
                      <a:r>
                        <a:rPr kumimoji="0" lang="hu-H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1991. évi IV. törvény a foglalkoztatás elősegítéséről és a munkanélküliek ellátásáról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Flt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2011. évi CVI. </a:t>
                      </a:r>
                      <a:r>
                        <a:rPr kumimoji="0" lang="hu-H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örvény</a:t>
                      </a:r>
                      <a:r>
                        <a:rPr kumimoji="0" lang="hu-H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közfoglalkoztatásról és a közfoglalkoztatáshoz kapcsolódó,</a:t>
                      </a:r>
                      <a:r>
                        <a:rPr kumimoji="0" lang="hu-H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valamint egyéb törvények módosításáról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Kftv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2018.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évi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LII. 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örvény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szociális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hozzájárulási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adóról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Szocho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tv.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327/2011. (XII. 29.)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Korm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rendelet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megváltozott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munkaképességű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személyek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ellátásaival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kapcsolatos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eljárási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szabályokról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Mmr</a:t>
                      </a:r>
                      <a:r>
                        <a:rPr kumimoji="0" lang="hu-H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7/2012. (II. 14.) NEFMI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rendelet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komplex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minősítésre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vonatkozó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részletes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szabályokról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Kompl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r.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327/2012. (XI. 16.)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Korm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rendelet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megváltozott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munkaképességű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munkavállalókat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foglalkoztató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munkáltatók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akkreditációjáról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valamint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megváltozott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munkaképességű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munkavállalók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foglalkoztatásához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nyújtható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költségvetési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támogatásokról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Akkr</a:t>
                      </a: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r.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r>
                        <a:rPr kumimoji="0" lang="hu-H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610/2020. (XII. 18.) Korm. rendelet a Nemzeti Szociálpolitikai Intézetről ​</a:t>
                      </a:r>
                    </a:p>
                    <a:p>
                      <a:r>
                        <a:rPr kumimoji="0" lang="hu-H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(„</a:t>
                      </a:r>
                      <a:r>
                        <a:rPr kumimoji="0" lang="hu-H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Slachta</a:t>
                      </a:r>
                      <a:r>
                        <a:rPr kumimoji="0" lang="hu-H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Margit Nemzeti Szociálpolitikai Intézet” – „NSZI”)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NSZI r.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Komplex minősítés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536" name="Rectangle 8"/>
          <p:cNvSpPr>
            <a:spLocks noGrp="1" noChangeArrowheads="1"/>
          </p:cNvSpPr>
          <p:nvPr>
            <p:ph idx="1"/>
          </p:nvPr>
        </p:nvSpPr>
        <p:spPr>
          <a:xfrm>
            <a:off x="2786050" y="3641951"/>
            <a:ext cx="6357950" cy="2368548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771775" y="1700436"/>
            <a:ext cx="5472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hu-HU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751138" y="1959198"/>
            <a:ext cx="6119812" cy="489880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hu-HU" dirty="0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2339975" y="1052736"/>
            <a:ext cx="6804025" cy="8636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3348038" y="1555974"/>
            <a:ext cx="4967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/>
              <a:t>Rehabilitációs hatóság</a:t>
            </a:r>
            <a:endParaRPr lang="en-US" dirty="0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3165721" y="2656064"/>
            <a:ext cx="576262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3883618" y="2656064"/>
            <a:ext cx="576263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6552407" y="2649714"/>
            <a:ext cx="576262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4286867" y="2084459"/>
            <a:ext cx="288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b="1" dirty="0"/>
              <a:t>SZAKÉRTŐI BIZOTTSÁG</a:t>
            </a:r>
            <a:endParaRPr lang="en-US" b="1" dirty="0"/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87675" y="3371617"/>
            <a:ext cx="160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/>
              <a:t>orvosszakértő</a:t>
            </a:r>
            <a:endParaRPr lang="en-US" dirty="0"/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5273442" y="3338518"/>
            <a:ext cx="31341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dirty="0"/>
              <a:t>Foglalkoztatási rehabilitációs</a:t>
            </a:r>
          </a:p>
          <a:p>
            <a:pPr algn="ctr"/>
            <a:r>
              <a:rPr lang="hu-HU" dirty="0"/>
              <a:t>szakértő</a:t>
            </a:r>
            <a:endParaRPr lang="en-US" dirty="0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>
            <a:off x="2051050" y="3213324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3790950" y="3928485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>
            <a:off x="6802077" y="3978483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2863257" y="4417693"/>
            <a:ext cx="22236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/>
              <a:t>egészségi állapot</a:t>
            </a:r>
          </a:p>
          <a:p>
            <a:r>
              <a:rPr lang="hu-HU" dirty="0"/>
              <a:t>- ha legfeljebb 60%</a:t>
            </a:r>
            <a:endParaRPr lang="en-US" dirty="0"/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auto">
          <a:xfrm>
            <a:off x="5068258" y="4447063"/>
            <a:ext cx="35445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hu-HU" dirty="0"/>
              <a:t>Foglalkoztathatósági és szociális</a:t>
            </a:r>
          </a:p>
          <a:p>
            <a:pPr algn="ctr"/>
            <a:r>
              <a:rPr lang="hu-HU" dirty="0"/>
              <a:t>szempontú </a:t>
            </a:r>
          </a:p>
          <a:p>
            <a:pPr algn="ctr"/>
            <a:r>
              <a:rPr lang="hu-HU" dirty="0" err="1"/>
              <a:t>rehabilitálhatóság</a:t>
            </a:r>
            <a:endParaRPr lang="en-US" dirty="0"/>
          </a:p>
        </p:txBody>
      </p:sp>
      <p:sp>
        <p:nvSpPr>
          <p:cNvPr id="22558" name="AutoShape 30"/>
          <p:cNvSpPr>
            <a:spLocks/>
          </p:cNvSpPr>
          <p:nvPr/>
        </p:nvSpPr>
        <p:spPr bwMode="auto">
          <a:xfrm rot="5400000">
            <a:off x="6732587" y="3654118"/>
            <a:ext cx="215900" cy="3673475"/>
          </a:xfrm>
          <a:prstGeom prst="rightBrace">
            <a:avLst>
              <a:gd name="adj1" fmla="val 1417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59" name="Text Box 31"/>
          <p:cNvSpPr txBox="1">
            <a:spLocks noChangeArrowheads="1"/>
          </p:cNvSpPr>
          <p:nvPr/>
        </p:nvSpPr>
        <p:spPr bwMode="auto">
          <a:xfrm>
            <a:off x="3883618" y="5590040"/>
            <a:ext cx="5174571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u-HU" dirty="0"/>
              <a:t>Rehabilitációja: JAVASOLT / NEM JAVASOLT</a:t>
            </a:r>
          </a:p>
          <a:p>
            <a:r>
              <a:rPr lang="hu-HU" dirty="0"/>
              <a:t>		B1, C1		B2, C2</a:t>
            </a:r>
          </a:p>
          <a:p>
            <a:endParaRPr lang="hu-HU" dirty="0"/>
          </a:p>
          <a:p>
            <a:r>
              <a:rPr lang="hu-HU" sz="1400" dirty="0"/>
              <a:t>(0-30 % esetén: önellátásra képes / segítséggel / nem képes)</a:t>
            </a:r>
          </a:p>
          <a:p>
            <a:r>
              <a:rPr lang="hu-HU" sz="1400" dirty="0"/>
              <a:t>			D, E</a:t>
            </a:r>
            <a:endParaRPr lang="en-US" dirty="0"/>
          </a:p>
        </p:txBody>
      </p:sp>
      <p:sp>
        <p:nvSpPr>
          <p:cNvPr id="22560" name="AutoShape 32"/>
          <p:cNvSpPr>
            <a:spLocks/>
          </p:cNvSpPr>
          <p:nvPr/>
        </p:nvSpPr>
        <p:spPr bwMode="auto">
          <a:xfrm rot="-5400000">
            <a:off x="5508625" y="20813"/>
            <a:ext cx="71438" cy="5113337"/>
          </a:xfrm>
          <a:prstGeom prst="rightBracket">
            <a:avLst>
              <a:gd name="adj" fmla="val 59647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2563" name="Text Box 35"/>
          <p:cNvSpPr txBox="1">
            <a:spLocks noChangeArrowheads="1"/>
          </p:cNvSpPr>
          <p:nvPr/>
        </p:nvSpPr>
        <p:spPr bwMode="auto">
          <a:xfrm>
            <a:off x="71909" y="4544442"/>
            <a:ext cx="2555875" cy="1892826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1. §, (2) </a:t>
            </a: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bek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., </a:t>
            </a: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§ (1) </a:t>
            </a: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bek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., 15-16. §, </a:t>
            </a:r>
          </a:p>
          <a:p>
            <a:pPr>
              <a:spcBef>
                <a:spcPct val="50000"/>
              </a:spcBef>
            </a:pP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Mmr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1. §, 13. §</a:t>
            </a:r>
          </a:p>
          <a:p>
            <a:pPr>
              <a:spcBef>
                <a:spcPct val="50000"/>
              </a:spcBef>
            </a:pP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Kompl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 r. 2-4. §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13191"/>
            <a:ext cx="13430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360189"/>
            <a:ext cx="8675688" cy="6453187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</a:pPr>
            <a:r>
              <a:rPr lang="hu-HU" sz="2800" dirty="0"/>
              <a:t>Egészségi állapot (EÁ) =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2800" dirty="0"/>
              <a:t>	100% - </a:t>
            </a:r>
            <a:r>
              <a:rPr lang="hu-HU" sz="2800" dirty="0" err="1"/>
              <a:t>összszervezeti</a:t>
            </a:r>
            <a:r>
              <a:rPr lang="hu-HU" sz="2800" dirty="0"/>
              <a:t> egészségkárosodás (%)</a:t>
            </a:r>
          </a:p>
          <a:p>
            <a:pPr marL="914400" lvl="1" indent="-457200">
              <a:lnSpc>
                <a:spcPct val="90000"/>
              </a:lnSpc>
            </a:pPr>
            <a:r>
              <a:rPr lang="hu-HU" sz="2400" b="1" dirty="0"/>
              <a:t>Megváltozott munkaképességű személy (</a:t>
            </a:r>
            <a:r>
              <a:rPr lang="hu-HU" sz="2400" b="1" dirty="0" err="1"/>
              <a:t>mmsz</a:t>
            </a:r>
            <a:r>
              <a:rPr lang="hu-HU" sz="2400" b="1" dirty="0"/>
              <a:t>): egészségi állapota legfeljebb 60%</a:t>
            </a:r>
            <a:r>
              <a:rPr lang="hu-HU" sz="2400" b="1" dirty="0">
                <a:cs typeface="Arial" charset="0"/>
              </a:rPr>
              <a:t> </a:t>
            </a:r>
          </a:p>
          <a:p>
            <a:pPr marL="533400" indent="-533400">
              <a:lnSpc>
                <a:spcPct val="90000"/>
              </a:lnSpc>
            </a:pPr>
            <a:r>
              <a:rPr lang="hu-HU" sz="2800" dirty="0">
                <a:cs typeface="Arial" charset="0"/>
              </a:rPr>
              <a:t>Rehabilitáció: </a:t>
            </a:r>
          </a:p>
          <a:p>
            <a:pPr marL="914400" lvl="1" indent="-457200">
              <a:lnSpc>
                <a:spcPct val="90000"/>
              </a:lnSpc>
            </a:pPr>
            <a:r>
              <a:rPr lang="hu-HU" sz="2400" dirty="0"/>
              <a:t>„</a:t>
            </a:r>
            <a:r>
              <a:rPr lang="en-US" sz="2400" dirty="0" err="1"/>
              <a:t>orvosi</a:t>
            </a:r>
            <a:r>
              <a:rPr lang="en-US" sz="2400" dirty="0"/>
              <a:t>, </a:t>
            </a:r>
            <a:r>
              <a:rPr lang="en-US" sz="2400" dirty="0" err="1"/>
              <a:t>szociális</a:t>
            </a:r>
            <a:r>
              <a:rPr lang="en-US" sz="2400" dirty="0"/>
              <a:t>, </a:t>
            </a:r>
            <a:r>
              <a:rPr lang="en-US" sz="2400" dirty="0" err="1"/>
              <a:t>képzési</a:t>
            </a:r>
            <a:r>
              <a:rPr lang="en-US" sz="2400" dirty="0"/>
              <a:t>, </a:t>
            </a:r>
            <a:r>
              <a:rPr lang="en-US" sz="2400" dirty="0" err="1"/>
              <a:t>foglalkoztatási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egyéb</a:t>
            </a:r>
            <a:r>
              <a:rPr lang="en-US" sz="2400" dirty="0"/>
              <a:t> </a:t>
            </a:r>
            <a:r>
              <a:rPr lang="en-US" sz="2400" dirty="0" err="1"/>
              <a:t>tevékenységek</a:t>
            </a:r>
            <a:r>
              <a:rPr lang="en-US" sz="2400" dirty="0"/>
              <a:t> </a:t>
            </a:r>
            <a:r>
              <a:rPr lang="en-US" sz="2400" u="sng" dirty="0" err="1"/>
              <a:t>komplex</a:t>
            </a:r>
            <a:r>
              <a:rPr lang="en-US" sz="2400" dirty="0"/>
              <a:t> </a:t>
            </a:r>
            <a:r>
              <a:rPr lang="en-US" sz="2400" dirty="0" err="1"/>
              <a:t>rendszere</a:t>
            </a:r>
            <a:r>
              <a:rPr lang="en-US" sz="2400" dirty="0"/>
              <a:t>, </a:t>
            </a:r>
            <a:r>
              <a:rPr lang="en-US" sz="2400" dirty="0" err="1"/>
              <a:t>amelynek</a:t>
            </a:r>
            <a:r>
              <a:rPr lang="en-US" sz="2400" dirty="0"/>
              <a:t> </a:t>
            </a:r>
            <a:r>
              <a:rPr lang="en-US" sz="2400" u="sng" dirty="0" err="1"/>
              <a:t>célja</a:t>
            </a:r>
            <a:r>
              <a:rPr lang="en-US" sz="2400" dirty="0"/>
              <a:t> a </a:t>
            </a:r>
            <a:r>
              <a:rPr lang="en-US" sz="2400" dirty="0" err="1"/>
              <a:t>megváltozott</a:t>
            </a:r>
            <a:r>
              <a:rPr lang="en-US" sz="2400" dirty="0"/>
              <a:t> </a:t>
            </a:r>
            <a:r>
              <a:rPr lang="en-US" sz="2400" dirty="0" err="1"/>
              <a:t>munkaképességű</a:t>
            </a:r>
            <a:r>
              <a:rPr lang="en-US" sz="2400" dirty="0"/>
              <a:t> </a:t>
            </a:r>
            <a:r>
              <a:rPr lang="en-US" sz="2400" dirty="0" err="1"/>
              <a:t>személy</a:t>
            </a:r>
            <a:r>
              <a:rPr lang="en-US" sz="2400" dirty="0"/>
              <a:t> </a:t>
            </a:r>
            <a:r>
              <a:rPr lang="en-US" sz="2400" u="sng" dirty="0" err="1"/>
              <a:t>munkaerő-piaci</a:t>
            </a:r>
            <a:r>
              <a:rPr lang="en-US" sz="2400" u="sng" dirty="0"/>
              <a:t> </a:t>
            </a:r>
            <a:r>
              <a:rPr lang="en-US" sz="2400" u="sng" dirty="0" err="1"/>
              <a:t>integrációja</a:t>
            </a:r>
            <a:r>
              <a:rPr lang="en-US" sz="2400" dirty="0"/>
              <a:t>, </a:t>
            </a:r>
            <a:r>
              <a:rPr lang="en-US" sz="2400" dirty="0" err="1"/>
              <a:t>megfelelő</a:t>
            </a:r>
            <a:r>
              <a:rPr lang="en-US" sz="2400" dirty="0"/>
              <a:t> </a:t>
            </a:r>
            <a:r>
              <a:rPr lang="en-US" sz="2400" dirty="0" err="1"/>
              <a:t>munkahelyen</a:t>
            </a:r>
            <a:r>
              <a:rPr lang="en-US" sz="2400" dirty="0"/>
              <a:t> </a:t>
            </a:r>
            <a:r>
              <a:rPr lang="en-US" sz="2400" dirty="0" err="1"/>
              <a:t>történő</a:t>
            </a:r>
            <a:r>
              <a:rPr lang="en-US" sz="2400" dirty="0"/>
              <a:t> </a:t>
            </a:r>
            <a:r>
              <a:rPr lang="en-US" sz="2400" dirty="0" err="1"/>
              <a:t>foglalkoztatásra</a:t>
            </a:r>
            <a:r>
              <a:rPr lang="en-US" sz="2400" dirty="0"/>
              <a:t> </a:t>
            </a:r>
            <a:r>
              <a:rPr lang="en-US" sz="2400" dirty="0" err="1"/>
              <a:t>való</a:t>
            </a:r>
            <a:r>
              <a:rPr lang="en-US" sz="2400" dirty="0"/>
              <a:t> </a:t>
            </a:r>
            <a:r>
              <a:rPr lang="en-US" sz="2400" dirty="0" err="1"/>
              <a:t>felkészítése</a:t>
            </a:r>
            <a:r>
              <a:rPr lang="en-US" sz="2400" dirty="0"/>
              <a:t>, </a:t>
            </a:r>
            <a:r>
              <a:rPr lang="en-US" sz="2400" dirty="0" err="1"/>
              <a:t>továbbá</a:t>
            </a:r>
            <a:r>
              <a:rPr lang="en-US" sz="2400" dirty="0"/>
              <a:t> a </a:t>
            </a:r>
            <a:r>
              <a:rPr lang="en-US" sz="2400" dirty="0" err="1"/>
              <a:t>munkaképességének</a:t>
            </a:r>
            <a:r>
              <a:rPr lang="en-US" sz="2400" dirty="0"/>
              <a:t> </a:t>
            </a:r>
            <a:r>
              <a:rPr lang="en-US" sz="2400" dirty="0" err="1"/>
              <a:t>megfelelő</a:t>
            </a:r>
            <a:r>
              <a:rPr lang="en-US" sz="2400" dirty="0"/>
              <a:t> </a:t>
            </a:r>
            <a:r>
              <a:rPr lang="en-US" sz="2400" dirty="0" err="1"/>
              <a:t>munkahelyen</a:t>
            </a:r>
            <a:r>
              <a:rPr lang="en-US" sz="2400" dirty="0"/>
              <a:t> </a:t>
            </a:r>
            <a:r>
              <a:rPr lang="en-US" sz="2400" dirty="0" err="1"/>
              <a:t>történő</a:t>
            </a:r>
            <a:r>
              <a:rPr lang="en-US" sz="2400" dirty="0"/>
              <a:t> </a:t>
            </a:r>
            <a:r>
              <a:rPr lang="en-US" sz="2400" dirty="0" err="1"/>
              <a:t>elhelyezés</a:t>
            </a:r>
            <a:r>
              <a:rPr lang="en-US" sz="2400" dirty="0"/>
              <a:t> </a:t>
            </a:r>
            <a:r>
              <a:rPr lang="en-US" sz="2400" dirty="0" err="1"/>
              <a:t>biztosítá</a:t>
            </a:r>
            <a:r>
              <a:rPr lang="hu-HU" sz="2400" dirty="0"/>
              <a:t>s.”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hu-HU" sz="2400" dirty="0"/>
          </a:p>
        </p:txBody>
      </p:sp>
      <p:pic>
        <p:nvPicPr>
          <p:cNvPr id="3" name="Kép 2" descr="A képen közlekedés, kerék, kültéri, növén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0F85449-4689-B224-307E-84F2CB74F1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581128"/>
            <a:ext cx="3059832" cy="2039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Autofit/>
          </a:bodyPr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A MMSZ ellátásaira való jogosultság feltételei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lnSpc>
                <a:spcPct val="90000"/>
              </a:lnSpc>
              <a:buChar char="•"/>
            </a:pPr>
            <a:r>
              <a:rPr lang="hu-HU" dirty="0">
                <a:ea typeface="+mn-ea"/>
                <a:cs typeface="+mn-cs"/>
              </a:rPr>
              <a:t>MMSZ-nek minősül (</a:t>
            </a:r>
            <a:r>
              <a:rPr lang="hu-HU" dirty="0" err="1">
                <a:ea typeface="+mn-ea"/>
                <a:cs typeface="+mn-cs"/>
              </a:rPr>
              <a:t>max</a:t>
            </a:r>
            <a:r>
              <a:rPr lang="hu-HU" dirty="0">
                <a:ea typeface="+mn-ea"/>
                <a:cs typeface="+mn-cs"/>
              </a:rPr>
              <a:t>. 60%-os egészségi állapot; 15. életévét betöltötte) </a:t>
            </a:r>
          </a:p>
          <a:p>
            <a:pPr marL="342900" lvl="1" indent="-342900">
              <a:lnSpc>
                <a:spcPct val="90000"/>
              </a:lnSpc>
              <a:buChar char="•"/>
            </a:pPr>
            <a:r>
              <a:rPr lang="hu-HU" dirty="0">
                <a:ea typeface="+mn-ea"/>
                <a:cs typeface="+mn-cs"/>
              </a:rPr>
              <a:t>Rendszeres pénzellátásban nem részesül (pl. aktív korúak járadéka stb.)</a:t>
            </a:r>
          </a:p>
          <a:p>
            <a:pPr marL="342900" lvl="1" indent="-342900">
              <a:lnSpc>
                <a:spcPct val="90000"/>
              </a:lnSpc>
              <a:buChar char="•"/>
            </a:pPr>
            <a:r>
              <a:rPr lang="hu-HU" dirty="0">
                <a:ea typeface="+mn-ea"/>
                <a:cs typeface="+mn-cs"/>
              </a:rPr>
              <a:t>Kérelem benyújtását megelőző biztosítási ideje:</a:t>
            </a:r>
          </a:p>
          <a:p>
            <a:pPr marL="800100" lvl="3" indent="-342900">
              <a:lnSpc>
                <a:spcPct val="90000"/>
              </a:lnSpc>
            </a:pPr>
            <a:r>
              <a:rPr lang="hu-HU" sz="2400" dirty="0">
                <a:ea typeface="+mn-ea"/>
                <a:cs typeface="+mn-cs"/>
              </a:rPr>
              <a:t>5 évben 1095 nap [~3 év] vagy</a:t>
            </a:r>
          </a:p>
          <a:p>
            <a:pPr marL="800100" lvl="3" indent="-342900">
              <a:lnSpc>
                <a:spcPct val="90000"/>
              </a:lnSpc>
            </a:pPr>
            <a:r>
              <a:rPr lang="hu-HU" sz="2400" dirty="0">
                <a:ea typeface="+mn-ea"/>
                <a:cs typeface="+mn-cs"/>
              </a:rPr>
              <a:t>10 évben 2555 nap </a:t>
            </a:r>
            <a:r>
              <a:rPr lang="hu-HU" sz="2400" dirty="0"/>
              <a:t>[~7 év] </a:t>
            </a:r>
            <a:r>
              <a:rPr lang="hu-HU" sz="2400" dirty="0">
                <a:ea typeface="+mn-ea"/>
                <a:cs typeface="+mn-cs"/>
              </a:rPr>
              <a:t>vagy </a:t>
            </a:r>
          </a:p>
          <a:p>
            <a:pPr marL="800100" lvl="3" indent="-342900">
              <a:lnSpc>
                <a:spcPct val="90000"/>
              </a:lnSpc>
            </a:pPr>
            <a:r>
              <a:rPr lang="hu-HU" sz="2400" dirty="0">
                <a:ea typeface="+mn-ea"/>
                <a:cs typeface="+mn-cs"/>
              </a:rPr>
              <a:t>15 évben 3650 nap</a:t>
            </a:r>
            <a:r>
              <a:rPr lang="hu-HU" sz="2400" dirty="0"/>
              <a:t> [~10 év]</a:t>
            </a:r>
            <a:endParaRPr lang="hu-HU" sz="2400" dirty="0">
              <a:ea typeface="+mn-ea"/>
              <a:cs typeface="+mn-cs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23850" y="6092825"/>
            <a:ext cx="3501792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1. § (2) </a:t>
            </a:r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bek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10. pont, 2. §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églalap 16"/>
          <p:cNvSpPr/>
          <p:nvPr/>
        </p:nvSpPr>
        <p:spPr>
          <a:xfrm>
            <a:off x="6310536" y="4674797"/>
            <a:ext cx="223224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02280"/>
            <a:ext cx="8229600" cy="1399032"/>
          </a:xfrm>
        </p:spPr>
        <p:txBody>
          <a:bodyPr>
            <a:normAutofit/>
          </a:bodyPr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A </a:t>
            </a:r>
            <a:r>
              <a:rPr lang="hu-H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MMSZ-k</a:t>
            </a:r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ellátásainak típusai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002389"/>
            <a:ext cx="8291264" cy="516291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sz="2000" dirty="0"/>
              <a:t>Ha a </a:t>
            </a:r>
            <a:r>
              <a:rPr lang="hu-HU" sz="2000" dirty="0" err="1"/>
              <a:t>rehab</a:t>
            </a:r>
            <a:r>
              <a:rPr lang="hu-HU" sz="2000" dirty="0"/>
              <a:t>. hatóság rehabilitációs javaslata szerint</a:t>
            </a:r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endParaRPr lang="hu-HU" sz="2000" dirty="0"/>
          </a:p>
          <a:p>
            <a:pPr>
              <a:lnSpc>
                <a:spcPct val="80000"/>
              </a:lnSpc>
            </a:pPr>
            <a:r>
              <a:rPr lang="hu-HU" sz="2000" dirty="0"/>
              <a:t>A rehabilitációs javaslat 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részletesen taglalja rehabilitációs </a:t>
            </a:r>
          </a:p>
          <a:p>
            <a:pPr>
              <a:lnSpc>
                <a:spcPct val="80000"/>
              </a:lnSpc>
              <a:buNone/>
            </a:pPr>
            <a:r>
              <a:rPr lang="hu-HU" sz="2000" dirty="0"/>
              <a:t>szükségleteket és a r. irányait.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2494211" y="1420038"/>
            <a:ext cx="13684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838449" y="2285225"/>
            <a:ext cx="34432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u-HU" sz="2000" dirty="0"/>
              <a:t>REHABILITÁLHATÓ </a:t>
            </a:r>
          </a:p>
          <a:p>
            <a:r>
              <a:rPr lang="hu-HU" sz="2000" dirty="0"/>
              <a:t>(B1, C1)</a:t>
            </a:r>
            <a:endParaRPr lang="en-US" sz="2000" dirty="0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2349749" y="286148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909886" y="3725088"/>
            <a:ext cx="2951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 u="sng"/>
              <a:t>REHABILITÁCIÓS ELLÁTÁS</a:t>
            </a:r>
            <a:endParaRPr lang="en-US" sz="2000" b="1" u="sng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5302499" y="1420038"/>
            <a:ext cx="13684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294436" y="2285225"/>
            <a:ext cx="43917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2000" dirty="0"/>
              <a:t>REHABILITÁCIÓJA NEM JAVASOLT</a:t>
            </a:r>
          </a:p>
          <a:p>
            <a:r>
              <a:rPr lang="hu-HU" sz="2000" dirty="0"/>
              <a:t>(B2, C2, D, E)</a:t>
            </a:r>
            <a:endParaRPr lang="en-US" sz="2000" dirty="0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7390061" y="271702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131174" y="3580625"/>
            <a:ext cx="2951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b="1" u="sng"/>
              <a:t>ROKKANTSÁGI ELLÁTÁS</a:t>
            </a:r>
            <a:endParaRPr lang="en-US" sz="2000" b="1" u="sng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3286374" y="2861488"/>
            <a:ext cx="3097212" cy="86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3789611" y="3220263"/>
            <a:ext cx="19748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/>
              <a:t>a </a:t>
            </a:r>
          </a:p>
          <a:p>
            <a:r>
              <a:rPr lang="hu-HU" dirty="0" err="1"/>
              <a:t>rehabilitálhatóság</a:t>
            </a:r>
            <a:endParaRPr lang="hu-HU" dirty="0"/>
          </a:p>
          <a:p>
            <a:r>
              <a:rPr lang="hu-HU" dirty="0"/>
              <a:t>egyes eseteiben,</a:t>
            </a:r>
          </a:p>
          <a:p>
            <a:r>
              <a:rPr lang="hu-HU" dirty="0"/>
              <a:t>ha az öregségi </a:t>
            </a:r>
          </a:p>
          <a:p>
            <a:r>
              <a:rPr lang="hu-HU" dirty="0" err="1"/>
              <a:t>nyugdíjkh-ig</a:t>
            </a:r>
            <a:endParaRPr lang="hu-HU" dirty="0"/>
          </a:p>
          <a:p>
            <a:r>
              <a:rPr lang="hu-HU" dirty="0" err="1"/>
              <a:t>max</a:t>
            </a:r>
            <a:r>
              <a:rPr lang="hu-HU" dirty="0"/>
              <a:t>. 5 éve lenne</a:t>
            </a:r>
            <a:endParaRPr lang="en-US" dirty="0"/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6796352" y="1218413"/>
            <a:ext cx="1517650" cy="366712"/>
          </a:xfrm>
          <a:prstGeom prst="rect">
            <a:avLst/>
          </a:prstGeom>
          <a:solidFill>
            <a:srgbClr val="CCFFCC"/>
          </a:solidFill>
          <a:ln w="9525" cap="rnd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3-5. §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381217" y="4686701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+ 2018.01.01-től: </a:t>
            </a:r>
          </a:p>
          <a:p>
            <a:r>
              <a:rPr lang="hu-HU" b="1" u="sng" dirty="0"/>
              <a:t>KIVÉTELES ROKKANTSÁGI </a:t>
            </a:r>
          </a:p>
          <a:p>
            <a:r>
              <a:rPr lang="hu-HU" b="1" u="sng" dirty="0"/>
              <a:t>ELLÁTÁS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A rehabilitációs ellátás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1309"/>
            <a:ext cx="8229600" cy="4525963"/>
          </a:xfrm>
          <a:scene3d>
            <a:camera prst="orthographicFront"/>
            <a:lightRig rig="threePt" dir="t"/>
          </a:scene3d>
          <a:sp3d>
            <a:bevelT prst="slope"/>
          </a:sp3d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/>
              <a:t>Lényege: a </a:t>
            </a:r>
            <a:r>
              <a:rPr lang="hu-HU" dirty="0" err="1"/>
              <a:t>munkaerőpiaci</a:t>
            </a:r>
            <a:r>
              <a:rPr lang="hu-HU" dirty="0"/>
              <a:t> (re)integráció elősegítése </a:t>
            </a:r>
            <a:r>
              <a:rPr lang="hu-HU" dirty="0">
                <a:sym typeface="Wingdings" pitchFamily="2" charset="2"/>
              </a:rPr>
              <a:t>átmeneti pénzbeli és természetbeni támogatással, az ellátott együttműködésére alapozva</a:t>
            </a:r>
          </a:p>
          <a:p>
            <a:pPr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AMIT KÍNÁL: </a:t>
            </a:r>
          </a:p>
          <a:p>
            <a:pPr lvl="1"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Rehabilitációs pénzbeli ellátás</a:t>
            </a:r>
          </a:p>
          <a:p>
            <a:pPr lvl="1"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Rehabilitációs szolgáltatás</a:t>
            </a:r>
          </a:p>
          <a:p>
            <a:pPr lvl="1"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Képzési célú támogatás</a:t>
            </a:r>
          </a:p>
          <a:p>
            <a:pPr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AMIT ELVÁR:</a:t>
            </a:r>
          </a:p>
          <a:p>
            <a:pPr lvl="1">
              <a:lnSpc>
                <a:spcPct val="90000"/>
              </a:lnSpc>
            </a:pPr>
            <a:r>
              <a:rPr lang="hu-HU" dirty="0">
                <a:sym typeface="Wingdings" pitchFamily="2" charset="2"/>
              </a:rPr>
              <a:t>Együttműködés a rehabilitációs hatósággal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927851" y="3665538"/>
            <a:ext cx="2073306" cy="1200329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6-10- §, </a:t>
            </a:r>
          </a:p>
          <a:p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15-19. §</a:t>
            </a:r>
          </a:p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Mmr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16-19., 21/F-21/K. §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88640"/>
            <a:ext cx="8229600" cy="68580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hu-HU" sz="2800" dirty="0"/>
              <a:t>Rehabilitációs pénzbeli ellátás: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Havi átlagjövedelem 35-45 %-a </a:t>
            </a:r>
            <a:r>
              <a:rPr lang="hu-HU" sz="1700" dirty="0"/>
              <a:t>(ld. Ért. rendelkezések)</a:t>
            </a:r>
          </a:p>
          <a:p>
            <a:pPr lvl="2">
              <a:lnSpc>
                <a:spcPct val="90000"/>
              </a:lnSpc>
            </a:pPr>
            <a:r>
              <a:rPr lang="hu-HU" sz="2000" dirty="0"/>
              <a:t>DE </a:t>
            </a:r>
            <a:r>
              <a:rPr lang="hu-HU" sz="2000" dirty="0" err="1"/>
              <a:t>max</a:t>
            </a:r>
            <a:r>
              <a:rPr lang="hu-HU" sz="2000" dirty="0"/>
              <a:t>. az „alapösszeg” 30-50 %-a (2026-ban: 147.175  Ft, nyugdíjszerűen évente növelik, lásd </a:t>
            </a:r>
            <a:r>
              <a:rPr lang="hu-HU" sz="2000" dirty="0" err="1"/>
              <a:t>Mmr</a:t>
            </a:r>
            <a:r>
              <a:rPr lang="hu-HU" sz="2000" dirty="0"/>
              <a:t>. 8/A. §)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Rehabilitációs szolgáltatás: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Rehabilitációs orvosi, szociális és foglalkoztatási cél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Munkára felkészítés és rehabilitációs célú munkaközvetítés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Rehabilitációs hatóság szervezi, koordinálja – együttműködésben a különféle státuszú foglalkoztatókkal 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Rehabilitációs mentor (hatóságnál / </a:t>
            </a:r>
            <a:r>
              <a:rPr lang="hu-HU" sz="2400" dirty="0" err="1"/>
              <a:t>akkr</a:t>
            </a:r>
            <a:r>
              <a:rPr lang="hu-HU" sz="2400" dirty="0"/>
              <a:t>. foglalkoztatónál)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Együttműködési kötelezettség (pl.)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Vizsgálatokon való megjelenés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Értesítési kötelezettségek (állapotváltozás; keresőtevékenységet folytat v. az megszűnt)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Rehabilitációs szolgáltatások igénybevétele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Aktív munkahelykeresés</a:t>
            </a:r>
          </a:p>
          <a:p>
            <a:pPr lvl="1">
              <a:lnSpc>
                <a:spcPct val="90000"/>
              </a:lnSpc>
            </a:pPr>
            <a:r>
              <a:rPr lang="hu-HU" sz="2400" dirty="0"/>
              <a:t>Megfelelő állásajánlat elfogadása (</a:t>
            </a:r>
            <a:r>
              <a:rPr lang="hu-HU" sz="2400" dirty="0" err="1"/>
              <a:t>közfogl</a:t>
            </a:r>
            <a:r>
              <a:rPr lang="hu-HU" sz="2400" dirty="0"/>
              <a:t>. is)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Megszüntetés esetei: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36 hónapra nyújtható (a komplex minősítésben foglaltakra tekintettel ismételten nyújtható)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Más rendszeres pénzbeli ellátás (kivételekkel)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Együttműködési köt. ismételt felróható megszegése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Komplex minősítés szempontjából jelentős állapotváltozások 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Stb.</a:t>
            </a:r>
          </a:p>
          <a:p>
            <a:pPr lvl="1">
              <a:lnSpc>
                <a:spcPct val="90000"/>
              </a:lnSpc>
            </a:pPr>
            <a:r>
              <a:rPr lang="hu-HU" dirty="0"/>
              <a:t>DE: keresőtevékenység folytatható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A rokkantsági ellátás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46856" y="1008112"/>
            <a:ext cx="8229600" cy="573325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hu-HU" sz="2400" dirty="0"/>
              <a:t>Lényege: tartós, passzív ellátás azok számára, akiknek munkában való részvétele előreláthatóan rehabilitáció útján sem oldható meg, és más rendszeres pénzbeli ellátásban sem részesülnek.</a:t>
            </a:r>
          </a:p>
          <a:p>
            <a:pPr>
              <a:spcBef>
                <a:spcPts val="600"/>
              </a:spcBef>
            </a:pPr>
            <a:r>
              <a:rPr lang="hu-HU" sz="2400" dirty="0"/>
              <a:t>Csak pénzbeli ellátás:</a:t>
            </a:r>
          </a:p>
          <a:p>
            <a:pPr lvl="1">
              <a:spcBef>
                <a:spcPts val="600"/>
              </a:spcBef>
            </a:pPr>
            <a:r>
              <a:rPr lang="hu-HU" sz="2000" dirty="0"/>
              <a:t>Havi átlagjövedelem 40-70 %-a</a:t>
            </a:r>
          </a:p>
          <a:p>
            <a:pPr lvl="2">
              <a:spcBef>
                <a:spcPts val="600"/>
              </a:spcBef>
            </a:pPr>
            <a:r>
              <a:rPr lang="hu-HU" sz="1800" dirty="0"/>
              <a:t>Korlátai: alapösszeg 30-150 %-a</a:t>
            </a:r>
          </a:p>
          <a:p>
            <a:pPr>
              <a:spcBef>
                <a:spcPts val="600"/>
              </a:spcBef>
            </a:pPr>
            <a:r>
              <a:rPr lang="hu-HU" sz="2400" dirty="0"/>
              <a:t>Enyhébb együttműködési kötelezettség: értesítés, a felülvizsgálaton való megjelenés, megfelelő munkahely elfogadása</a:t>
            </a:r>
          </a:p>
          <a:p>
            <a:pPr>
              <a:spcBef>
                <a:spcPts val="600"/>
              </a:spcBef>
            </a:pPr>
            <a:r>
              <a:rPr lang="hu-HU" sz="2400" dirty="0"/>
              <a:t>Megszüntetés: (pl.)</a:t>
            </a:r>
          </a:p>
          <a:p>
            <a:pPr lvl="1">
              <a:spcBef>
                <a:spcPts val="600"/>
              </a:spcBef>
            </a:pPr>
            <a:r>
              <a:rPr lang="hu-HU" sz="2000" dirty="0"/>
              <a:t>Más rendszeres pénzbeli ellátás (kivételekkel)</a:t>
            </a:r>
          </a:p>
          <a:p>
            <a:pPr lvl="1">
              <a:spcBef>
                <a:spcPts val="600"/>
              </a:spcBef>
            </a:pPr>
            <a:r>
              <a:rPr lang="hu-HU" sz="2000" dirty="0"/>
              <a:t>Együttműködés elmulasztása</a:t>
            </a:r>
          </a:p>
          <a:p>
            <a:pPr lvl="1">
              <a:spcBef>
                <a:spcPts val="600"/>
              </a:spcBef>
            </a:pPr>
            <a:r>
              <a:rPr lang="hu-HU" sz="2000" dirty="0">
                <a:cs typeface="Arial" charset="0"/>
                <a:sym typeface="Wingdings" pitchFamily="2" charset="2"/>
              </a:rPr>
              <a:t>Komplex minősítést érintő állapotváltozás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064250" y="2655888"/>
            <a:ext cx="2673350" cy="36671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11-12. §, 16-19. §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6. Kivételes rokkantsági ellátás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2151" y="1575212"/>
            <a:ext cx="8229600" cy="518457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hu-HU" dirty="0"/>
              <a:t>Különös méltánylást érdemlő körülmények fennállása esetén</a:t>
            </a:r>
          </a:p>
          <a:p>
            <a:pPr>
              <a:lnSpc>
                <a:spcPct val="120000"/>
              </a:lnSpc>
            </a:pPr>
            <a:r>
              <a:rPr lang="hu-HU" dirty="0"/>
              <a:t>Feltételei:</a:t>
            </a:r>
          </a:p>
          <a:p>
            <a:pPr lvl="1">
              <a:lnSpc>
                <a:spcPct val="120000"/>
              </a:lnSpc>
            </a:pPr>
            <a:r>
              <a:rPr lang="hu-HU" dirty="0"/>
              <a:t>Max. 50%-os egészségi állapot (Szigorúbb, mint </a:t>
            </a:r>
            <a:r>
              <a:rPr lang="hu-HU" dirty="0" err="1"/>
              <a:t>mmsz</a:t>
            </a:r>
            <a:r>
              <a:rPr lang="hu-HU" dirty="0"/>
              <a:t>!)</a:t>
            </a:r>
          </a:p>
          <a:p>
            <a:pPr lvl="1">
              <a:lnSpc>
                <a:spcPct val="120000"/>
              </a:lnSpc>
            </a:pPr>
            <a:r>
              <a:rPr lang="hu-HU" dirty="0"/>
              <a:t>Nem rehabilitálható VAGY rehabilitálható, de az öregségi nyugdíjkorhatárig </a:t>
            </a:r>
            <a:r>
              <a:rPr lang="hu-HU" dirty="0" err="1"/>
              <a:t>max</a:t>
            </a:r>
            <a:r>
              <a:rPr lang="hu-HU" dirty="0"/>
              <a:t>. 5 év van hátra</a:t>
            </a:r>
          </a:p>
          <a:p>
            <a:pPr lvl="1">
              <a:lnSpc>
                <a:spcPct val="120000"/>
              </a:lnSpc>
            </a:pPr>
            <a:r>
              <a:rPr lang="hu-HU" dirty="0"/>
              <a:t>Biztosítási előzmény: az MMSZ-minőséghez előírtnak legalább a fele</a:t>
            </a:r>
          </a:p>
          <a:p>
            <a:pPr lvl="1">
              <a:lnSpc>
                <a:spcPct val="120000"/>
              </a:lnSpc>
            </a:pPr>
            <a:r>
              <a:rPr lang="hu-HU" dirty="0"/>
              <a:t>Nincs rendszeres pénzellátás</a:t>
            </a:r>
          </a:p>
          <a:p>
            <a:pPr>
              <a:lnSpc>
                <a:spcPct val="120000"/>
              </a:lnSpc>
            </a:pPr>
            <a:r>
              <a:rPr lang="hu-HU" dirty="0"/>
              <a:t>Összege: a </a:t>
            </a:r>
            <a:r>
              <a:rPr lang="hu-HU" dirty="0" err="1"/>
              <a:t>kompl</a:t>
            </a:r>
            <a:r>
              <a:rPr lang="hu-HU" dirty="0"/>
              <a:t>. minősítésének megfelelő rokkantsági ellátási kategóriára eső összeg 65%-a</a:t>
            </a:r>
          </a:p>
          <a:p>
            <a:pPr>
              <a:lnSpc>
                <a:spcPct val="120000"/>
              </a:lnSpc>
            </a:pPr>
            <a:r>
              <a:rPr lang="hu-HU" dirty="0"/>
              <a:t>Háttérszabályként a rokkantsági ellátásra vonatkozó szabályok alkalmazandók.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652120" y="1196752"/>
            <a:ext cx="1591013" cy="36933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dirty="0" err="1">
                <a:solidFill>
                  <a:schemeClr val="accent2">
                    <a:lumMod val="75000"/>
                  </a:schemeClr>
                </a:solidFill>
              </a:rPr>
              <a:t>Mmtv</a:t>
            </a:r>
            <a:r>
              <a:rPr lang="hu-HU" dirty="0">
                <a:solidFill>
                  <a:schemeClr val="accent2">
                    <a:lumMod val="75000"/>
                  </a:schemeClr>
                </a:solidFill>
              </a:rPr>
              <a:t>. 13/A. §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79296" cy="1399032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ellátások összegei 2026-ban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028987"/>
              </p:ext>
            </p:extLst>
          </p:nvPr>
        </p:nvGraphicFramePr>
        <p:xfrm>
          <a:off x="1043609" y="1850751"/>
          <a:ext cx="7056783" cy="3597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2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355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Ellátás</a:t>
                      </a:r>
                      <a:endParaRPr lang="hu-HU" sz="2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Minimum</a:t>
                      </a:r>
                      <a:endParaRPr lang="hu-HU" sz="2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Maximum</a:t>
                      </a:r>
                      <a:endParaRPr lang="hu-HU" sz="2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r>
                        <a:rPr lang="hu-HU" sz="2000" dirty="0"/>
                        <a:t>Rehabilitációs</a:t>
                      </a:r>
                      <a:r>
                        <a:rPr lang="hu-HU" sz="2000" baseline="0" dirty="0"/>
                        <a:t> ellátás </a:t>
                      </a:r>
                    </a:p>
                    <a:p>
                      <a:r>
                        <a:rPr lang="hu-HU" sz="1500" baseline="0" dirty="0"/>
                        <a:t>(alapösszeg 30-50%-a)</a:t>
                      </a:r>
                      <a:endParaRPr lang="hu-H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44.153 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73.588 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r>
                        <a:rPr lang="hu-HU" sz="2000" dirty="0"/>
                        <a:t>Rokkantsági ellátás</a:t>
                      </a:r>
                    </a:p>
                    <a:p>
                      <a:r>
                        <a:rPr lang="hu-HU" sz="15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(alapösszeg 30-150%-a)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44.153 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b="0" dirty="0"/>
                        <a:t>220.763 </a:t>
                      </a:r>
                      <a:r>
                        <a:rPr lang="hu-HU" sz="2000" dirty="0"/>
                        <a:t>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r>
                        <a:rPr lang="hu-HU" sz="2000" dirty="0"/>
                        <a:t>Kivételes rokkantsági ellátás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43.050 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52.620 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zövegdoboz 2">
            <a:extLst>
              <a:ext uri="{FF2B5EF4-FFF2-40B4-BE49-F238E27FC236}">
                <a16:creationId xmlns:a16="http://schemas.microsoft.com/office/drawing/2014/main" id="{AB4E7DE1-53CF-C051-4572-700EBB160372}"/>
              </a:ext>
            </a:extLst>
          </p:cNvPr>
          <p:cNvSpPr txBox="1"/>
          <p:nvPr/>
        </p:nvSpPr>
        <p:spPr>
          <a:xfrm>
            <a:off x="1043609" y="6093296"/>
            <a:ext cx="6006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Alapösszeg (</a:t>
            </a:r>
            <a:r>
              <a:rPr lang="hu-HU" dirty="0" err="1"/>
              <a:t>Mmr</a:t>
            </a:r>
            <a:r>
              <a:rPr lang="hu-HU" dirty="0"/>
              <a:t>. 8/A. §) 2026. január 1-től: 147.175,- Ft</a:t>
            </a:r>
          </a:p>
        </p:txBody>
      </p:sp>
    </p:spTree>
    <p:extLst>
      <p:ext uri="{BB962C8B-B14F-4D97-AF65-F5344CB8AC3E}">
        <p14:creationId xmlns:p14="http://schemas.microsoft.com/office/powerpoint/2010/main" val="3664181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399032"/>
          </a:xfrm>
        </p:spPr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MMSZ ellátások számokban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725036"/>
              </p:ext>
            </p:extLst>
          </p:nvPr>
        </p:nvGraphicFramePr>
        <p:xfrm>
          <a:off x="636383" y="1340768"/>
          <a:ext cx="8064897" cy="3477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8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355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Dátum</a:t>
                      </a:r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Ellátottak</a:t>
                      </a:r>
                      <a:r>
                        <a:rPr lang="hu-HU" sz="2200" b="1" baseline="0" dirty="0"/>
                        <a:t> száma</a:t>
                      </a:r>
                      <a:endParaRPr lang="hu-HU" sz="2200" b="1" dirty="0"/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Az</a:t>
                      </a:r>
                      <a:r>
                        <a:rPr lang="hu-HU" sz="2200" b="1" baseline="0" dirty="0"/>
                        <a:t> ellátás átlagos havi összege (Ft)</a:t>
                      </a:r>
                      <a:endParaRPr lang="hu-HU" sz="2200" b="1" dirty="0"/>
                    </a:p>
                  </a:txBody>
                  <a:tcPr anchor="ctr">
                    <a:solidFill>
                      <a:srgbClr val="FFC0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2015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404.880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67.759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293.755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78.162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355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239.245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129.311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7571" y="5877272"/>
            <a:ext cx="8426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000" b="0" i="1" dirty="0"/>
              <a:t>https://www.ksh.hu/stadat_files/szo/hu/szo0034.html</a:t>
            </a:r>
          </a:p>
        </p:txBody>
      </p:sp>
    </p:spTree>
    <p:extLst>
      <p:ext uri="{BB962C8B-B14F-4D97-AF65-F5344CB8AC3E}">
        <p14:creationId xmlns:p14="http://schemas.microsoft.com/office/powerpoint/2010/main" val="697402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Alanyi jogon járó ellátások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800" b="1" dirty="0"/>
              <a:t>Rokkantsági járadék </a:t>
            </a:r>
            <a:r>
              <a:rPr lang="hu-HU" sz="2800" dirty="0"/>
              <a:t>– 83/1987. (XII. 27.) MT rendelet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25. életéve betöltése előtt keletkezett egészségkárosodása legalább 70%-os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Legkorábban 18. életév betöltésétől jár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(Baleseti) nyugellátásban, vagy </a:t>
            </a:r>
            <a:r>
              <a:rPr lang="hu-HU" sz="2800" dirty="0" err="1"/>
              <a:t>mmsz</a:t>
            </a:r>
            <a:r>
              <a:rPr lang="hu-HU" sz="2800" dirty="0"/>
              <a:t> ellátásban nem részesül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2026-tól: 63.915  Ft/hó</a:t>
            </a:r>
          </a:p>
        </p:txBody>
      </p:sp>
    </p:spTree>
    <p:extLst>
      <p:ext uri="{BB962C8B-B14F-4D97-AF65-F5344CB8AC3E}">
        <p14:creationId xmlns:p14="http://schemas.microsoft.com/office/powerpoint/2010/main" val="543017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Alanyi jogon járó ellátások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sz="2800" b="1" dirty="0"/>
              <a:t>Fogyatékossági támogatás </a:t>
            </a:r>
            <a:r>
              <a:rPr lang="hu-HU" sz="2800" dirty="0"/>
              <a:t>– 1998. évi XXVI. törvény 22-23/F. §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18. életévét betöltött súlyosan fogyatékos és állapota tartósan vagy véglegesen fennáll, továbbá önálló életvitelre nem képes vagy mások állandó segítségére szorul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Vakok személyi járadékában vagy magasabb összegű családi pótlékban nem részesül/utána ilyet nem folyósítanak</a:t>
            </a:r>
          </a:p>
          <a:p>
            <a:pPr>
              <a:lnSpc>
                <a:spcPct val="90000"/>
              </a:lnSpc>
            </a:pPr>
            <a:r>
              <a:rPr lang="hu-HU" sz="2800" dirty="0"/>
              <a:t>Fix havi összeg (2026-ban 38.251 vagy 47.081 Ft/hó)</a:t>
            </a:r>
          </a:p>
        </p:txBody>
      </p:sp>
    </p:spTree>
    <p:extLst>
      <p:ext uri="{BB962C8B-B14F-4D97-AF65-F5344CB8AC3E}">
        <p14:creationId xmlns:p14="http://schemas.microsoft.com/office/powerpoint/2010/main" val="3752625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47007"/>
            <a:ext cx="7772400" cy="1470025"/>
          </a:xfrm>
        </p:spPr>
        <p:txBody>
          <a:bodyPr/>
          <a:lstStyle/>
          <a:p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Köszönöm a figyelmet!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4751</TotalTime>
  <Words>1337</Words>
  <Application>Microsoft Office PowerPoint</Application>
  <PresentationFormat>Diavetítés a képernyőre (4:3 oldalarány)</PresentationFormat>
  <Paragraphs>217</Paragraphs>
  <Slides>20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Alapértelmezett terv</vt:lpstr>
      <vt:lpstr>A megváltozott munkaképességű  személyek ellátásai</vt:lpstr>
      <vt:lpstr>A szocializmus időszaka</vt:lpstr>
      <vt:lpstr>Ellátási rendszer az 1960-as évektől a 2000-es évek közepéig</vt:lpstr>
      <vt:lpstr>Társadalmi hatások</vt:lpstr>
      <vt:lpstr>Szabályozási paradigmaváltás a 2000-es évek közepétől</vt:lpstr>
      <vt:lpstr>Szociális vagy foglalkoztatáspolitikai kérdés?</vt:lpstr>
      <vt:lpstr>1. Komplex minősítés</vt:lpstr>
      <vt:lpstr>PowerPoint-bemutató</vt:lpstr>
      <vt:lpstr>2. A MMSZ ellátásaira való jogosultság feltételei</vt:lpstr>
      <vt:lpstr>3. A MMSZ-k ellátásainak típusai</vt:lpstr>
      <vt:lpstr>4. A rehabilitációs ellátás</vt:lpstr>
      <vt:lpstr>PowerPoint-bemutató</vt:lpstr>
      <vt:lpstr>PowerPoint-bemutató</vt:lpstr>
      <vt:lpstr>5. A rokkantsági ellátás</vt:lpstr>
      <vt:lpstr>6. Kivételes rokkantsági ellátás</vt:lpstr>
      <vt:lpstr>Az ellátások összegei 2026-ban</vt:lpstr>
      <vt:lpstr>MMSZ ellátások számokban</vt:lpstr>
      <vt:lpstr>Alanyi jogon járó ellátások</vt:lpstr>
      <vt:lpstr>Alanyi jogon járó ellátások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megváltozott munkaképességű személyek ellátásai</dc:title>
  <dc:creator>Halmos</dc:creator>
  <cp:lastModifiedBy>Reviewers</cp:lastModifiedBy>
  <cp:revision>106</cp:revision>
  <dcterms:created xsi:type="dcterms:W3CDTF">2013-11-14T09:43:55Z</dcterms:created>
  <dcterms:modified xsi:type="dcterms:W3CDTF">2026-09-03T06:35:38Z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8c82343-9d13-414f-905f-5bbf2500b0c0_Enabled">
    <vt:lpwstr>true</vt:lpwstr>
  </property>
  <property fmtid="{D5CDD505-2E9C-101B-9397-08002B2CF9AE}" pid="3" name="MSIP_Label_98c82343-9d13-414f-905f-5bbf2500b0c0_SetDate">
    <vt:lpwstr>2026-09-03T06:35:37Z</vt:lpwstr>
  </property>
  <property fmtid="{D5CDD505-2E9C-101B-9397-08002B2CF9AE}" pid="4" name="MSIP_Label_98c82343-9d13-414f-905f-5bbf2500b0c0_Method">
    <vt:lpwstr>Standard</vt:lpwstr>
  </property>
  <property fmtid="{D5CDD505-2E9C-101B-9397-08002B2CF9AE}" pid="5" name="MSIP_Label_98c82343-9d13-414f-905f-5bbf2500b0c0_Name">
    <vt:lpwstr>Nyilvános adat</vt:lpwstr>
  </property>
  <property fmtid="{D5CDD505-2E9C-101B-9397-08002B2CF9AE}" pid="6" name="MSIP_Label_98c82343-9d13-414f-905f-5bbf2500b0c0_SiteId">
    <vt:lpwstr>ed7c5d0d-cb34-4252-afc1-c82c132bfed0</vt:lpwstr>
  </property>
  <property fmtid="{D5CDD505-2E9C-101B-9397-08002B2CF9AE}" pid="7" name="MSIP_Label_98c82343-9d13-414f-905f-5bbf2500b0c0_ActionId">
    <vt:lpwstr>c4a33d64-b027-4243-acd3-3f986a1337b6</vt:lpwstr>
  </property>
  <property fmtid="{D5CDD505-2E9C-101B-9397-08002B2CF9AE}" pid="8" name="MSIP_Label_98c82343-9d13-414f-905f-5bbf2500b0c0_ContentBits">
    <vt:lpwstr>0</vt:lpwstr>
  </property>
  <property fmtid="{D5CDD505-2E9C-101B-9397-08002B2CF9AE}" pid="9" name="MSIP_Label_98c82343-9d13-414f-905f-5bbf2500b0c0_Tag">
    <vt:lpwstr>10, 3, 0, 1</vt:lpwstr>
  </property>
</Properties>
</file>