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sldIdLst>
    <p:sldId id="521" r:id="rId3"/>
    <p:sldId id="588" r:id="rId4"/>
    <p:sldId id="556" r:id="rId5"/>
    <p:sldId id="575" r:id="rId6"/>
    <p:sldId id="557" r:id="rId7"/>
    <p:sldId id="591" r:id="rId8"/>
    <p:sldId id="590" r:id="rId9"/>
    <p:sldId id="589" r:id="rId10"/>
    <p:sldId id="583" r:id="rId11"/>
    <p:sldId id="592" r:id="rId12"/>
    <p:sldId id="595" r:id="rId13"/>
    <p:sldId id="594" r:id="rId14"/>
    <p:sldId id="522" r:id="rId15"/>
  </p:sldIdLst>
  <p:sldSz cx="9144000" cy="6858000" type="screen4x3"/>
  <p:notesSz cx="6858000" cy="9144000"/>
  <p:defaultTextStyle>
    <a:defPPr>
      <a:defRPr lang="hu-HU"/>
    </a:defPPr>
    <a:lvl1pPr algn="ctr" rtl="0" fontAlgn="base">
      <a:spcBef>
        <a:spcPct val="0"/>
      </a:spcBef>
      <a:spcAft>
        <a:spcPct val="0"/>
      </a:spcAft>
      <a:buChar char="•"/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buChar char="•"/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buChar char="•"/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buChar char="•"/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buChar char="•"/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99CCFF"/>
    <a:srgbClr val="FFFF99"/>
    <a:srgbClr val="FFFF00"/>
    <a:srgbClr val="FF5050"/>
    <a:srgbClr val="99FF66"/>
    <a:srgbClr val="FF00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Világos stílus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84" autoAdjust="0"/>
    <p:restoredTop sz="94622" autoAdjust="0"/>
  </p:normalViewPr>
  <p:slideViewPr>
    <p:cSldViewPr>
      <p:cViewPr varScale="1">
        <p:scale>
          <a:sx n="90" d="100"/>
          <a:sy n="90" d="100"/>
        </p:scale>
        <p:origin x="912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>
            <a:extLst>
              <a:ext uri="{FF2B5EF4-FFF2-40B4-BE49-F238E27FC236}">
                <a16:creationId xmlns:a16="http://schemas.microsoft.com/office/drawing/2014/main" id="{AC3C3EC9-17E0-DA92-0C20-DF83AFFE1C8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buFontTx/>
              <a:buNone/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47811" name="Rectangle 3">
            <a:extLst>
              <a:ext uri="{FF2B5EF4-FFF2-40B4-BE49-F238E27FC236}">
                <a16:creationId xmlns:a16="http://schemas.microsoft.com/office/drawing/2014/main" id="{1EA1F554-EAFA-70B5-9B79-CB0B408BB2E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Tx/>
              <a:buNone/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847CF17E-7258-3321-68B8-FBB9138DA933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7813" name="Rectangle 5">
            <a:extLst>
              <a:ext uri="{FF2B5EF4-FFF2-40B4-BE49-F238E27FC236}">
                <a16:creationId xmlns:a16="http://schemas.microsoft.com/office/drawing/2014/main" id="{B0CA3318-7EAB-DF5C-1DDE-D1A61A6546D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noProof="0"/>
              <a:t>Mintaszöveg szerkesztése</a:t>
            </a:r>
          </a:p>
          <a:p>
            <a:pPr lvl="1"/>
            <a:r>
              <a:rPr lang="hu-HU" noProof="0"/>
              <a:t>Második szint</a:t>
            </a:r>
          </a:p>
          <a:p>
            <a:pPr lvl="2"/>
            <a:r>
              <a:rPr lang="hu-HU" noProof="0"/>
              <a:t>Harmadik szint</a:t>
            </a:r>
          </a:p>
          <a:p>
            <a:pPr lvl="3"/>
            <a:r>
              <a:rPr lang="hu-HU" noProof="0"/>
              <a:t>Negyedik szint</a:t>
            </a:r>
          </a:p>
          <a:p>
            <a:pPr lvl="4"/>
            <a:r>
              <a:rPr lang="hu-HU" noProof="0"/>
              <a:t>Ötödik szint</a:t>
            </a:r>
          </a:p>
        </p:txBody>
      </p:sp>
      <p:sp>
        <p:nvSpPr>
          <p:cNvPr id="247814" name="Rectangle 6">
            <a:extLst>
              <a:ext uri="{FF2B5EF4-FFF2-40B4-BE49-F238E27FC236}">
                <a16:creationId xmlns:a16="http://schemas.microsoft.com/office/drawing/2014/main" id="{4061C5EF-904C-89F0-CEA0-23C2B10C508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buFontTx/>
              <a:buNone/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47815" name="Rectangle 7">
            <a:extLst>
              <a:ext uri="{FF2B5EF4-FFF2-40B4-BE49-F238E27FC236}">
                <a16:creationId xmlns:a16="http://schemas.microsoft.com/office/drawing/2014/main" id="{BB8FF478-630A-FC08-C595-4893736477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buFontTx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AA796C5D-5808-4C6E-AB59-E9590C805705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iakép helye 1">
            <a:extLst>
              <a:ext uri="{FF2B5EF4-FFF2-40B4-BE49-F238E27FC236}">
                <a16:creationId xmlns:a16="http://schemas.microsoft.com/office/drawing/2014/main" id="{7BE7816B-BCB2-1C86-4245-FED0B5B6825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Jegyzetek helye 2">
            <a:extLst>
              <a:ext uri="{FF2B5EF4-FFF2-40B4-BE49-F238E27FC236}">
                <a16:creationId xmlns:a16="http://schemas.microsoft.com/office/drawing/2014/main" id="{4ACA83A2-8453-C076-7AFA-1828BD95CE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17412" name="Dia számának helye 3">
            <a:extLst>
              <a:ext uri="{FF2B5EF4-FFF2-40B4-BE49-F238E27FC236}">
                <a16:creationId xmlns:a16="http://schemas.microsoft.com/office/drawing/2014/main" id="{3F612EDB-288D-CEF6-B3E4-9414065132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F309B46-6FEA-48A4-8A91-D789965ACE2B}" type="slidenum">
              <a:rPr lang="hu-HU" altLang="hu-HU"/>
              <a:pPr algn="r" eaLnBrk="1" hangingPunct="1">
                <a:spcBef>
                  <a:spcPct val="0"/>
                </a:spcBef>
              </a:pPr>
              <a:t>3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iakép helye 1">
            <a:extLst>
              <a:ext uri="{FF2B5EF4-FFF2-40B4-BE49-F238E27FC236}">
                <a16:creationId xmlns:a16="http://schemas.microsoft.com/office/drawing/2014/main" id="{9D09F21D-791C-E36A-9807-618344807C5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Jegyzetek helye 2">
            <a:extLst>
              <a:ext uri="{FF2B5EF4-FFF2-40B4-BE49-F238E27FC236}">
                <a16:creationId xmlns:a16="http://schemas.microsoft.com/office/drawing/2014/main" id="{9DCBEC81-D044-065F-65B3-329ACF5805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18436" name="Dia számának helye 3">
            <a:extLst>
              <a:ext uri="{FF2B5EF4-FFF2-40B4-BE49-F238E27FC236}">
                <a16:creationId xmlns:a16="http://schemas.microsoft.com/office/drawing/2014/main" id="{A9AD8113-F3F7-925C-4BF8-68192A26FB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A638167-81CA-4CFF-87FE-64D18D02B468}" type="slidenum">
              <a:rPr lang="hu-HU" altLang="hu-HU"/>
              <a:pPr algn="r" eaLnBrk="1" hangingPunct="1">
                <a:spcBef>
                  <a:spcPct val="0"/>
                </a:spcBef>
              </a:pPr>
              <a:t>4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iakép helye 1">
            <a:extLst>
              <a:ext uri="{FF2B5EF4-FFF2-40B4-BE49-F238E27FC236}">
                <a16:creationId xmlns:a16="http://schemas.microsoft.com/office/drawing/2014/main" id="{AF5AFAE9-7BBB-C5D0-F9E3-15AABC2F7B3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Jegyzetek helye 2">
            <a:extLst>
              <a:ext uri="{FF2B5EF4-FFF2-40B4-BE49-F238E27FC236}">
                <a16:creationId xmlns:a16="http://schemas.microsoft.com/office/drawing/2014/main" id="{483C52B7-093E-F535-F87A-0229968590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19460" name="Dia számának helye 3">
            <a:extLst>
              <a:ext uri="{FF2B5EF4-FFF2-40B4-BE49-F238E27FC236}">
                <a16:creationId xmlns:a16="http://schemas.microsoft.com/office/drawing/2014/main" id="{76F8C6F3-E70A-1591-348F-22DCF8E589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2808CBF-1EEF-42D7-9CD9-440288943ED0}" type="slidenum">
              <a:rPr lang="hu-HU" altLang="hu-HU"/>
              <a:pPr algn="r" eaLnBrk="1" hangingPunct="1">
                <a:spcBef>
                  <a:spcPct val="0"/>
                </a:spcBef>
              </a:pPr>
              <a:t>5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iakép helye 1">
            <a:extLst>
              <a:ext uri="{FF2B5EF4-FFF2-40B4-BE49-F238E27FC236}">
                <a16:creationId xmlns:a16="http://schemas.microsoft.com/office/drawing/2014/main" id="{567DE6B5-6C9D-4888-B9CE-9791E57CBF0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Jegyzetek helye 2">
            <a:extLst>
              <a:ext uri="{FF2B5EF4-FFF2-40B4-BE49-F238E27FC236}">
                <a16:creationId xmlns:a16="http://schemas.microsoft.com/office/drawing/2014/main" id="{2C2F8B6A-298A-F118-05A6-E98CF44E19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20484" name="Dia számának helye 3">
            <a:extLst>
              <a:ext uri="{FF2B5EF4-FFF2-40B4-BE49-F238E27FC236}">
                <a16:creationId xmlns:a16="http://schemas.microsoft.com/office/drawing/2014/main" id="{54E81A46-FA45-68F4-8F6B-9A48DEF9E4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BA9750F-F807-46EB-9F00-EA982B3E0DFE}" type="slidenum">
              <a:rPr lang="hu-HU" altLang="hu-HU"/>
              <a:pPr algn="r" eaLnBrk="1" hangingPunct="1">
                <a:spcBef>
                  <a:spcPct val="0"/>
                </a:spcBef>
              </a:pPr>
              <a:t>6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iakép helye 1">
            <a:extLst>
              <a:ext uri="{FF2B5EF4-FFF2-40B4-BE49-F238E27FC236}">
                <a16:creationId xmlns:a16="http://schemas.microsoft.com/office/drawing/2014/main" id="{157F1D78-8B0E-6D5B-AD6D-216A88CCA3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Jegyzetek helye 2">
            <a:extLst>
              <a:ext uri="{FF2B5EF4-FFF2-40B4-BE49-F238E27FC236}">
                <a16:creationId xmlns:a16="http://schemas.microsoft.com/office/drawing/2014/main" id="{AFA4F7CB-C3FC-97B0-BA9D-BE43E6ABDD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21508" name="Dia számának helye 3">
            <a:extLst>
              <a:ext uri="{FF2B5EF4-FFF2-40B4-BE49-F238E27FC236}">
                <a16:creationId xmlns:a16="http://schemas.microsoft.com/office/drawing/2014/main" id="{B3F402B7-50C0-6C21-C848-07D79FB10A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64B465F-8DB0-454D-BBD7-A25DE00CBBA2}" type="slidenum">
              <a:rPr lang="hu-HU" altLang="hu-HU"/>
              <a:pPr algn="r" eaLnBrk="1" hangingPunct="1">
                <a:spcBef>
                  <a:spcPct val="0"/>
                </a:spcBef>
              </a:pPr>
              <a:t>7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iakép helye 1">
            <a:extLst>
              <a:ext uri="{FF2B5EF4-FFF2-40B4-BE49-F238E27FC236}">
                <a16:creationId xmlns:a16="http://schemas.microsoft.com/office/drawing/2014/main" id="{BA9C7D0D-22A9-B5F1-8BC1-255FAF4975F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Jegyzetek helye 2">
            <a:extLst>
              <a:ext uri="{FF2B5EF4-FFF2-40B4-BE49-F238E27FC236}">
                <a16:creationId xmlns:a16="http://schemas.microsoft.com/office/drawing/2014/main" id="{A1C2B35E-4B19-E557-9E15-DF7C9EC713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22532" name="Dia számának helye 3">
            <a:extLst>
              <a:ext uri="{FF2B5EF4-FFF2-40B4-BE49-F238E27FC236}">
                <a16:creationId xmlns:a16="http://schemas.microsoft.com/office/drawing/2014/main" id="{FECDEB42-AE25-296F-9FD4-0E999053AB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2C91C04-DF29-4ABA-AC92-9BE2F1D7547D}" type="slidenum">
              <a:rPr lang="hu-HU" altLang="hu-HU"/>
              <a:pPr algn="r" eaLnBrk="1" hangingPunct="1">
                <a:spcBef>
                  <a:spcPct val="0"/>
                </a:spcBef>
              </a:pPr>
              <a:t>8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iakép helye 1">
            <a:extLst>
              <a:ext uri="{FF2B5EF4-FFF2-40B4-BE49-F238E27FC236}">
                <a16:creationId xmlns:a16="http://schemas.microsoft.com/office/drawing/2014/main" id="{DCE8D999-2B17-C767-78D8-57DE717A25F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Jegyzetek helye 2">
            <a:extLst>
              <a:ext uri="{FF2B5EF4-FFF2-40B4-BE49-F238E27FC236}">
                <a16:creationId xmlns:a16="http://schemas.microsoft.com/office/drawing/2014/main" id="{2D52BF2D-D1A4-A5DE-F3EF-AEB5F8354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23556" name="Dia számának helye 3">
            <a:extLst>
              <a:ext uri="{FF2B5EF4-FFF2-40B4-BE49-F238E27FC236}">
                <a16:creationId xmlns:a16="http://schemas.microsoft.com/office/drawing/2014/main" id="{61A57DAC-534D-06F4-0913-B3A0D79BDE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6C0478E-355A-49A0-88E3-E7392B6FE2B7}" type="slidenum">
              <a:rPr lang="hu-HU" altLang="hu-HU"/>
              <a:pPr algn="r" eaLnBrk="1" hangingPunct="1">
                <a:spcBef>
                  <a:spcPct val="0"/>
                </a:spcBef>
              </a:pPr>
              <a:t>9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iakép helye 1">
            <a:extLst>
              <a:ext uri="{FF2B5EF4-FFF2-40B4-BE49-F238E27FC236}">
                <a16:creationId xmlns:a16="http://schemas.microsoft.com/office/drawing/2014/main" id="{802ACA7F-BB25-2304-416C-2F697884792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Jegyzetek helye 2">
            <a:extLst>
              <a:ext uri="{FF2B5EF4-FFF2-40B4-BE49-F238E27FC236}">
                <a16:creationId xmlns:a16="http://schemas.microsoft.com/office/drawing/2014/main" id="{8EF5BF10-05B4-6804-D352-AD1222D7B4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24580" name="Dia számának helye 3">
            <a:extLst>
              <a:ext uri="{FF2B5EF4-FFF2-40B4-BE49-F238E27FC236}">
                <a16:creationId xmlns:a16="http://schemas.microsoft.com/office/drawing/2014/main" id="{316CAA3B-3AE4-00D3-6299-08CD7E4F3C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F6F608A-D395-40A8-8431-EE7D29185329}" type="slidenum">
              <a:rPr lang="hu-HU" altLang="hu-HU"/>
              <a:pPr algn="r" eaLnBrk="1" hangingPunct="1">
                <a:spcBef>
                  <a:spcPct val="0"/>
                </a:spcBef>
              </a:pPr>
              <a:t>10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AD7948E0-A560-F271-2EEC-86DA0C5198E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D83BB8C2-5306-452A-88D1-E8A8FF561116}" type="slidenum">
              <a:rPr lang="hu-HU" altLang="hu-HU" b="0"/>
              <a:pPr algn="r" eaLnBrk="1" hangingPunct="1">
                <a:spcBef>
                  <a:spcPct val="0"/>
                </a:spcBef>
                <a:buFontTx/>
                <a:buNone/>
              </a:pPr>
              <a:t>13</a:t>
            </a:fld>
            <a:endParaRPr lang="hu-HU" altLang="hu-HU" b="0"/>
          </a:p>
        </p:txBody>
      </p:sp>
      <p:sp>
        <p:nvSpPr>
          <p:cNvPr id="25603" name="Diakép helye 1">
            <a:extLst>
              <a:ext uri="{FF2B5EF4-FFF2-40B4-BE49-F238E27FC236}">
                <a16:creationId xmlns:a16="http://schemas.microsoft.com/office/drawing/2014/main" id="{3E6D309A-2707-D0DA-2658-546E50D3CF1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4" name="Jegyzetek helye 2">
            <a:extLst>
              <a:ext uri="{FF2B5EF4-FFF2-40B4-BE49-F238E27FC236}">
                <a16:creationId xmlns:a16="http://schemas.microsoft.com/office/drawing/2014/main" id="{38290A02-741F-6465-B736-828066005D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25605" name="Dia számának helye 3">
            <a:extLst>
              <a:ext uri="{FF2B5EF4-FFF2-40B4-BE49-F238E27FC236}">
                <a16:creationId xmlns:a16="http://schemas.microsoft.com/office/drawing/2014/main" id="{3468FB7B-3AD6-E220-D52C-6B5027D69C4C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8C5DEC9-CC28-4EE1-A059-1D64FF45928D}" type="slidenum">
              <a:rPr lang="hu-HU" altLang="hu-HU">
                <a:solidFill>
                  <a:srgbClr val="FF3300"/>
                </a:solidFill>
                <a:latin typeface="Verdana" panose="020B0604030504040204" pitchFamily="34" charset="0"/>
              </a:rPr>
              <a:pPr algn="r" eaLnBrk="1" hangingPunct="1">
                <a:spcBef>
                  <a:spcPct val="0"/>
                </a:spcBef>
              </a:pPr>
              <a:t>13</a:t>
            </a:fld>
            <a:endParaRPr lang="hu-HU" altLang="hu-HU">
              <a:solidFill>
                <a:srgbClr val="FF3300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510CD67-5BCD-FEFA-77E2-2C1E12C1CF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FC7038F-3469-20E3-6F28-F5B9C78842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566D85A-2D72-9929-7420-3042C142EC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C0CEBF-3EF9-4642-A67C-48B144D2FC08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641337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8D4D083-A541-5F74-799A-3DB285325F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3005BBE-0073-67BE-A217-9E053C34ED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7A96BBE-2454-C904-B88E-DBD6571E19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E9EB7E-E86A-475E-A985-1E8106D2C1CF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529476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12A4C25-FC11-C315-9285-0B06DFAD7B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AE76818-645E-CA6B-4C92-1B32C8BE23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5B5E686-9EC2-9D3E-987F-53CA8E3E1D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1AF7B1-A6A7-4944-AF05-82C947B9A158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2280019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213FDFE-E6DD-BED0-91E4-2C2F371B71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AEE734E-12E4-BC2C-465E-D4E4672936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9A78FF1-1DE2-BAA8-105D-C9B4C8BB58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688632-28AD-41D2-ACCC-59A144FEA417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1091273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2478109-3146-3710-5C81-1AB722051C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8358C38-B11E-1ACB-6755-072E34CC72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44AF6BE-851F-F833-4D23-5122DAF26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8B7315-40DA-42DA-8EF2-E6386AD5FA7C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9522959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F6B8F64-27C1-D9A0-BA12-DD2FD18350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71FA538-D2B9-67C2-6419-42A54A5BED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D58330C-0B0F-64FB-0D84-6D0BDC1EE2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A53F78-E222-4679-96B2-DF5EA99796C1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7091930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0809C36-C22E-AEA9-88EA-8DB5BCB014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B7624BC-71FD-EDE1-3E82-2E55D0DF8B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4EBE5DF-7277-5A7E-8106-03BE8DF47E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674E75-0ED8-4BAC-94D6-4685F2568F8F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0284527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C9FCEB8-2C5F-843D-94E5-6590AD7E4D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8948E6A-4C1F-8497-BF81-57D701A58E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13244B3-761D-4454-20E4-F2A5985E9C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2FCE17-7D48-4A3F-993C-5BA56823F54D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863518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6B0E1D1-B831-004A-A04C-1507554999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374AA3E-E24A-156B-8562-13CBA2BB07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13D9264-81CE-1632-DB71-640BD67D04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2ACDD6-1F5C-4637-BEE3-7626F2B413C5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6053026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99FD0C5-7131-52CC-26F6-1F829441E4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3A96ADF-2ECE-9BD3-F53A-F41CB04809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6F032CA-2B20-1977-C266-853633193E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4F2964-521E-4B3E-B2D7-B690563FAF1F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8017504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E91F07B-8CBF-7ACA-C0DC-AB8185FA68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719DFBB-52F7-7E87-DCEE-2DEA624E75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FA7E206-7B21-FFCA-A915-422318FF1E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9729A9-31FB-4AC0-95F2-2CE4676053AC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557264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C9B38D4-2903-C661-4747-A18E5B84D5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654777-218D-B473-4C28-E4F5AB6773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9B26107-E198-A5FA-2ECF-D0CF420DBC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D0CC32-0CCF-4320-B440-F50BD4A95236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5867920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CABCAC3-7053-0FE7-7F4B-D942FBDF22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5A082E-2442-7C30-4E0A-1719CDEB98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677BC9-DC22-0586-CED3-DEB48292BD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8B94E1-3FA8-4544-B1D5-E23A02907575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0144738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731776C-77C8-76FD-F948-9CB854FD04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3DE67A-3E13-7168-40DD-636C454573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B254D3F-C7A9-08A2-E331-5117EAFC4F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FF6618-F07A-4915-B03E-6C1E3ED66AF0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6157794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F6F0531-C86C-3B22-C990-5FB10D6492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EAEE5B2-F58C-D91F-1FCB-2660F4BA96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22869CA-CE4E-4F41-DB14-B38B55ADD7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8CE736-CE57-4795-BF2C-54F0FDE8D679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74165898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17064E1-F902-36E4-E93D-9891F59ECB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B57A5A1-B0CD-4C2D-D984-70F69598B1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257801C-CAC9-BCDC-4321-5EF1C94972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FED597-BBA5-43E6-BF26-EEB2AE4DDE3E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825979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FB29BD-F9EF-AA35-A963-829AEBA967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E33DD0F-1668-130D-E72D-6352986571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EDB83B-C1CD-7068-AC7E-9C9094CE95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20C2C9-2E9E-481A-9EA0-ACDB1D99CE6B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315499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5088EA-163D-DE85-C177-98D2971931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9839AC9-B372-C30A-FB5B-BEA06E1043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82DC3F-F049-E55F-511A-2D6FD6B007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8463E9-59F5-4060-B8CE-D5B2F0F933EC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465762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EED0F42-6CEB-971C-0806-9E9A3DF6A9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12ADFCA-3184-5DC1-F6BF-2FD7A22B9C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3B3BB91-EC0E-C3C4-3B52-13F03449CE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3F92CA-9D5D-43E5-A70C-09AFD6B3037D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831638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A58C194-908C-EB6C-9A6F-DA96F23464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B58905E-9F6E-AD5D-1BE4-75F821DFBC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FFF5F52-2FE9-DEF8-2023-E17201B387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96A8D7-0B10-44DE-96AE-92E845461040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579421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72E0757-C23C-1EAC-A544-6AF7642CE0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9A1317C-FFAF-9418-DF2E-80E5CCAB32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B777D70-4BF0-C2B5-2446-F50D261D11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D8CEF6-0921-4AD7-B9C0-59653F7098D5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724936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5BD1721-839E-CFC6-67AB-3C23CCB83E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A791414-436D-3C80-4A39-95077646EA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CF1481-DF98-1BE4-3451-E2994F6281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B5AF5E-5794-451E-B288-902221EF7EBB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553404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34B63C7-CC79-A913-91FF-2FDD74503B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CF45A5D-791C-DB5C-9338-A29E7C8DA8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7D84315-C4ED-CC50-D0EF-3C6B31BA8A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082B1E-4745-495C-B337-2D8601605FC9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061437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824D380-7B9D-4B07-B7F2-853FD30982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Mintacím szerkesztése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6C9BEA0-E071-6ABC-38D4-5C2B33A711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Mintaszöveg szerkesztése</a:t>
            </a:r>
          </a:p>
          <a:p>
            <a:pPr lvl="1"/>
            <a:r>
              <a:rPr lang="hu-HU" altLang="hu-HU"/>
              <a:t>Második szint</a:t>
            </a:r>
          </a:p>
          <a:p>
            <a:pPr lvl="2"/>
            <a:r>
              <a:rPr lang="hu-HU" altLang="hu-HU"/>
              <a:t>Harmadik szint</a:t>
            </a:r>
          </a:p>
          <a:p>
            <a:pPr lvl="3"/>
            <a:r>
              <a:rPr lang="hu-HU" altLang="hu-HU"/>
              <a:t>Negyedik szint</a:t>
            </a:r>
          </a:p>
          <a:p>
            <a:pPr lvl="4"/>
            <a:r>
              <a:rPr lang="hu-HU" altLang="hu-HU"/>
              <a:t>Ötödik szint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D26779C-8E0F-03C7-44B7-83A40797107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buFontTx/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7FE61B9-57C9-55CB-6973-52BB7C26E26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FontTx/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2396A68-7858-BF78-CB0B-3FB6621F83A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Tx/>
              <a:buNone/>
              <a:defRPr sz="14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7011446A-310F-4917-BEF3-43B8A7EC2743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DD2088D1-15CB-7F96-79AA-2E102B91A4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Mintacím szerkesztése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70C4D317-0A04-35CE-C21E-E6EED5ECF0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Mintaszöveg szerkesztése</a:t>
            </a:r>
          </a:p>
          <a:p>
            <a:pPr lvl="1"/>
            <a:r>
              <a:rPr lang="hu-HU" altLang="hu-HU"/>
              <a:t>Második szint</a:t>
            </a:r>
          </a:p>
          <a:p>
            <a:pPr lvl="2"/>
            <a:r>
              <a:rPr lang="hu-HU" altLang="hu-HU"/>
              <a:t>Harmadik szint</a:t>
            </a:r>
          </a:p>
          <a:p>
            <a:pPr lvl="3"/>
            <a:r>
              <a:rPr lang="hu-HU" altLang="hu-HU"/>
              <a:t>Negyedik szint</a:t>
            </a:r>
          </a:p>
          <a:p>
            <a:pPr lvl="4"/>
            <a:r>
              <a:rPr lang="hu-HU" altLang="hu-HU"/>
              <a:t>Ötödik szint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049F0EE-943E-630F-4E21-96F8FC7EDF9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buFontTx/>
              <a:buNone/>
              <a:defRPr sz="1400" b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1BB27F6-E2A0-8A59-09DE-7BD8D25A720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FontTx/>
              <a:buNone/>
              <a:defRPr sz="1400" b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B7CA8B0-A792-ACFD-C0F4-1FBAC4E69B4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Tx/>
              <a:buNone/>
              <a:defRPr sz="1400" b="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fld id="{C87F349D-0057-49B8-BFA8-F8D2DD71C13E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980294E7-F974-B937-7C89-5FC3B31A44C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879475"/>
            <a:ext cx="9144000" cy="2620963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hu-HU" sz="4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szociális biztonsági rendszerek </a:t>
            </a:r>
            <a:br>
              <a:rPr lang="hu-HU" sz="4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hu-HU" sz="4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koordinációja az EU-ban</a:t>
            </a:r>
            <a:endParaRPr lang="hu-HU" sz="45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3075" name="Rectangle 5">
            <a:extLst>
              <a:ext uri="{FF2B5EF4-FFF2-40B4-BE49-F238E27FC236}">
                <a16:creationId xmlns:a16="http://schemas.microsoft.com/office/drawing/2014/main" id="{53441504-7BB6-3987-982E-75069DA37C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149725"/>
            <a:ext cx="914400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hu-HU" altLang="hu-HU" sz="2800" b="0" i="1">
                <a:latin typeface="Verdana" panose="020B0604030504040204" pitchFamily="34" charset="0"/>
              </a:rPr>
              <a:t>Előadó: Dr. Kártyás Gábor</a:t>
            </a:r>
          </a:p>
          <a:p>
            <a:pPr algn="ctr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hu-HU" altLang="hu-HU" sz="2800" b="0" i="1">
                <a:latin typeface="Verdana" panose="020B0604030504040204" pitchFamily="34" charset="0"/>
              </a:rPr>
              <a:t>kartyas.gabor@jak.ppke.hu</a:t>
            </a:r>
            <a:br>
              <a:rPr lang="hu-HU" altLang="hu-HU" sz="2800" b="0" i="1">
                <a:latin typeface="Verdana" panose="020B0604030504040204" pitchFamily="34" charset="0"/>
              </a:rPr>
            </a:br>
            <a:endParaRPr lang="hu-HU" altLang="hu-HU" sz="2800" b="0" i="1"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79102C21-3B81-A886-6588-B2520B67464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42863"/>
            <a:ext cx="91440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Az alkalmazandó jog meghatározása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91F67F5E-7C32-2972-B9C3-11B3AD4399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125538"/>
            <a:ext cx="8713787" cy="50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lvl="1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dirty="0">
                <a:solidFill>
                  <a:schemeClr val="tx1"/>
                </a:solidFill>
                <a:latin typeface="Arial" charset="0"/>
              </a:rPr>
              <a:t>Főszabály: </a:t>
            </a: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munkavégzés helye szerinti állam joga</a:t>
            </a:r>
          </a:p>
          <a:p>
            <a:pPr marL="228600" lvl="1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dirty="0">
                <a:solidFill>
                  <a:schemeClr val="tx1"/>
                </a:solidFill>
                <a:latin typeface="Arial" charset="0"/>
              </a:rPr>
              <a:t>Kivételek (pl.):</a:t>
            </a:r>
          </a:p>
          <a:p>
            <a:pPr marL="685800" lvl="2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400" b="0" dirty="0">
                <a:solidFill>
                  <a:schemeClr val="tx1"/>
                </a:solidFill>
                <a:latin typeface="Arial" charset="0"/>
              </a:rPr>
              <a:t>Tevékenység két vagy több tagállamban (lakóhely, vagy </a:t>
            </a:r>
            <a:r>
              <a:rPr lang="hu-HU" sz="2400" b="0" dirty="0" err="1">
                <a:solidFill>
                  <a:schemeClr val="tx1"/>
                </a:solidFill>
                <a:latin typeface="Arial" charset="0"/>
              </a:rPr>
              <a:t>mtató</a:t>
            </a:r>
            <a:r>
              <a:rPr lang="hu-HU" sz="2400" b="0" dirty="0">
                <a:solidFill>
                  <a:schemeClr val="tx1"/>
                </a:solidFill>
                <a:latin typeface="Arial" charset="0"/>
              </a:rPr>
              <a:t> székhelye szerinti tagállam)</a:t>
            </a:r>
          </a:p>
          <a:p>
            <a:pPr marL="685800" lvl="2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400" b="0" dirty="0">
                <a:solidFill>
                  <a:schemeClr val="tx1"/>
                </a:solidFill>
                <a:latin typeface="Arial" charset="0"/>
              </a:rPr>
              <a:t>Kiküldetés</a:t>
            </a:r>
          </a:p>
          <a:p>
            <a:pPr marL="685800" lvl="2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endParaRPr lang="hu-HU" sz="2800" b="0" dirty="0">
              <a:solidFill>
                <a:schemeClr val="tx1"/>
              </a:solidFill>
              <a:latin typeface="Arial" charset="0"/>
            </a:endParaRPr>
          </a:p>
          <a:p>
            <a:pPr marL="685800" lvl="2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endParaRPr lang="hu-HU" sz="2400" b="0" dirty="0">
              <a:solidFill>
                <a:schemeClr val="tx1"/>
              </a:solidFill>
              <a:latin typeface="Arial" charset="0"/>
            </a:endParaRPr>
          </a:p>
          <a:p>
            <a:pPr marL="685800" lvl="1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endParaRPr lang="hu-HU" sz="2400" b="0" dirty="0">
              <a:solidFill>
                <a:schemeClr val="tx1"/>
              </a:solidFill>
              <a:latin typeface="Arial" charset="0"/>
            </a:endParaRPr>
          </a:p>
          <a:p>
            <a:pPr marL="685800" lvl="1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endParaRPr lang="hu-HU" sz="2800" b="0" dirty="0">
              <a:solidFill>
                <a:schemeClr val="tx1"/>
              </a:solidFill>
              <a:latin typeface="Arial" charset="0"/>
            </a:endParaRPr>
          </a:p>
          <a:p>
            <a:pPr marL="228600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endParaRPr lang="hu-HU" sz="2800" dirty="0">
              <a:solidFill>
                <a:schemeClr val="tx1"/>
              </a:solidFill>
              <a:latin typeface="Arial" charset="0"/>
            </a:endParaRPr>
          </a:p>
          <a:p>
            <a:pPr marL="228600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endParaRPr lang="hu-HU" sz="28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Line 4">
            <a:extLst>
              <a:ext uri="{FF2B5EF4-FFF2-40B4-BE49-F238E27FC236}">
                <a16:creationId xmlns:a16="http://schemas.microsoft.com/office/drawing/2014/main" id="{14B34F45-126C-A00E-5983-E94A3BDE8A29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2638" y="2493963"/>
            <a:ext cx="0" cy="23034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13315" name="Text Box 2">
            <a:extLst>
              <a:ext uri="{FF2B5EF4-FFF2-40B4-BE49-F238E27FC236}">
                <a16:creationId xmlns:a16="http://schemas.microsoft.com/office/drawing/2014/main" id="{D3369B35-966C-FEA2-E878-D3131AFE32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9538"/>
            <a:ext cx="9144000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3500">
                <a:solidFill>
                  <a:srgbClr val="FF3300"/>
                </a:solidFill>
              </a:rPr>
              <a:t>A kiküldetés fogalma</a:t>
            </a:r>
          </a:p>
        </p:txBody>
      </p:sp>
      <p:sp>
        <p:nvSpPr>
          <p:cNvPr id="13316" name="Oval 5">
            <a:extLst>
              <a:ext uri="{FF2B5EF4-FFF2-40B4-BE49-F238E27FC236}">
                <a16:creationId xmlns:a16="http://schemas.microsoft.com/office/drawing/2014/main" id="{6DCABC54-C194-A025-2D9F-F4E2BFCBAA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0" y="1701800"/>
            <a:ext cx="863600" cy="808038"/>
          </a:xfrm>
          <a:prstGeom prst="ellipse">
            <a:avLst/>
          </a:prstGeom>
          <a:solidFill>
            <a:srgbClr val="FF9900">
              <a:alpha val="39999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algn="l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endParaRPr lang="hu-HU" altLang="hu-HU" sz="3600">
              <a:solidFill>
                <a:srgbClr val="FF3300"/>
              </a:solidFill>
              <a:latin typeface="Verdana" panose="020B0604030504040204" pitchFamily="34" charset="0"/>
            </a:endParaRPr>
          </a:p>
        </p:txBody>
      </p:sp>
      <p:sp>
        <p:nvSpPr>
          <p:cNvPr id="13317" name="Oval 6">
            <a:extLst>
              <a:ext uri="{FF2B5EF4-FFF2-40B4-BE49-F238E27FC236}">
                <a16:creationId xmlns:a16="http://schemas.microsoft.com/office/drawing/2014/main" id="{1CA99B6E-5B10-BEC9-02E5-194044EAAF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2725" y="1701800"/>
            <a:ext cx="863600" cy="808038"/>
          </a:xfrm>
          <a:prstGeom prst="ellipse">
            <a:avLst/>
          </a:prstGeom>
          <a:solidFill>
            <a:srgbClr val="FF9900">
              <a:alpha val="39999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algn="l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endParaRPr lang="hu-HU" altLang="hu-HU" sz="3600">
              <a:solidFill>
                <a:srgbClr val="FF3300"/>
              </a:solidFill>
              <a:latin typeface="Verdana" panose="020B0604030504040204" pitchFamily="34" charset="0"/>
            </a:endParaRPr>
          </a:p>
        </p:txBody>
      </p:sp>
      <p:sp>
        <p:nvSpPr>
          <p:cNvPr id="13318" name="Oval 7">
            <a:extLst>
              <a:ext uri="{FF2B5EF4-FFF2-40B4-BE49-F238E27FC236}">
                <a16:creationId xmlns:a16="http://schemas.microsoft.com/office/drawing/2014/main" id="{FEA19199-DFF3-BC42-EAE6-2954460131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0" y="4797425"/>
            <a:ext cx="863600" cy="808038"/>
          </a:xfrm>
          <a:prstGeom prst="ellipse">
            <a:avLst/>
          </a:prstGeom>
          <a:solidFill>
            <a:srgbClr val="FF9900">
              <a:alpha val="39999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algn="l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endParaRPr lang="hu-HU" altLang="hu-HU" sz="3600">
              <a:solidFill>
                <a:srgbClr val="FF3300"/>
              </a:solidFill>
              <a:latin typeface="Verdana" panose="020B0604030504040204" pitchFamily="34" charset="0"/>
            </a:endParaRPr>
          </a:p>
        </p:txBody>
      </p:sp>
      <p:sp>
        <p:nvSpPr>
          <p:cNvPr id="13319" name="Line 8">
            <a:extLst>
              <a:ext uri="{FF2B5EF4-FFF2-40B4-BE49-F238E27FC236}">
                <a16:creationId xmlns:a16="http://schemas.microsoft.com/office/drawing/2014/main" id="{3D78262D-A987-595D-22DB-321ECC94E4FE}"/>
              </a:ext>
            </a:extLst>
          </p:cNvPr>
          <p:cNvSpPr>
            <a:spLocks noChangeShapeType="1"/>
          </p:cNvSpPr>
          <p:nvPr/>
        </p:nvSpPr>
        <p:spPr bwMode="auto">
          <a:xfrm>
            <a:off x="2482850" y="2132013"/>
            <a:ext cx="28082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13320" name="Text Box 10">
            <a:extLst>
              <a:ext uri="{FF2B5EF4-FFF2-40B4-BE49-F238E27FC236}">
                <a16:creationId xmlns:a16="http://schemas.microsoft.com/office/drawing/2014/main" id="{D68AD214-D648-336E-981C-AC88F2FC7E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7313" y="1700213"/>
            <a:ext cx="2378075" cy="360362"/>
          </a:xfrm>
          <a:prstGeom prst="rect">
            <a:avLst/>
          </a:prstGeom>
          <a:solidFill>
            <a:srgbClr val="FF9900">
              <a:alpha val="50195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algn="l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1500">
                <a:solidFill>
                  <a:srgbClr val="000000"/>
                </a:solidFill>
                <a:latin typeface="Verdana" panose="020B0604030504040204" pitchFamily="34" charset="0"/>
              </a:rPr>
              <a:t>PJ JOGVISZONY</a:t>
            </a:r>
          </a:p>
        </p:txBody>
      </p:sp>
      <p:sp>
        <p:nvSpPr>
          <p:cNvPr id="13321" name="Text Box 12">
            <a:extLst>
              <a:ext uri="{FF2B5EF4-FFF2-40B4-BE49-F238E27FC236}">
                <a16:creationId xmlns:a16="http://schemas.microsoft.com/office/drawing/2014/main" id="{AF1B5110-B410-47B6-AAD4-ABF28C1EBB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908050"/>
            <a:ext cx="208756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000">
                <a:solidFill>
                  <a:srgbClr val="000000"/>
                </a:solidFill>
                <a:latin typeface="Verdana" panose="020B0604030504040204" pitchFamily="34" charset="0"/>
              </a:rPr>
              <a:t>Munkáltató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000">
                <a:solidFill>
                  <a:srgbClr val="003399"/>
                </a:solidFill>
                <a:latin typeface="Verdana" panose="020B0604030504040204" pitchFamily="34" charset="0"/>
              </a:rPr>
              <a:t>„A” tagállam</a:t>
            </a:r>
          </a:p>
        </p:txBody>
      </p:sp>
      <p:sp>
        <p:nvSpPr>
          <p:cNvPr id="13322" name="Text Box 13">
            <a:extLst>
              <a:ext uri="{FF2B5EF4-FFF2-40B4-BE49-F238E27FC236}">
                <a16:creationId xmlns:a16="http://schemas.microsoft.com/office/drawing/2014/main" id="{CFFCA4B1-CBCD-B49B-FCBC-9828EBAEF2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0788" y="1484313"/>
            <a:ext cx="2376487" cy="122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000">
                <a:solidFill>
                  <a:srgbClr val="000000"/>
                </a:solidFill>
                <a:latin typeface="Verdana" panose="020B0604030504040204" pitchFamily="34" charset="0"/>
              </a:rPr>
              <a:t>Szolgáltatás igénybevevője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000">
                <a:solidFill>
                  <a:srgbClr val="003399"/>
                </a:solidFill>
                <a:latin typeface="Verdana" panose="020B0604030504040204" pitchFamily="34" charset="0"/>
              </a:rPr>
              <a:t>„B” tagállam</a:t>
            </a:r>
          </a:p>
        </p:txBody>
      </p:sp>
      <p:sp>
        <p:nvSpPr>
          <p:cNvPr id="13323" name="Text Box 14">
            <a:extLst>
              <a:ext uri="{FF2B5EF4-FFF2-40B4-BE49-F238E27FC236}">
                <a16:creationId xmlns:a16="http://schemas.microsoft.com/office/drawing/2014/main" id="{500BAB99-B205-2219-FE49-6F4D7D39D9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5732463"/>
            <a:ext cx="316865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500">
                <a:solidFill>
                  <a:srgbClr val="000000"/>
                </a:solidFill>
                <a:latin typeface="Verdana" panose="020B0604030504040204" pitchFamily="34" charset="0"/>
              </a:rPr>
              <a:t>Munkavállaló</a:t>
            </a:r>
          </a:p>
        </p:txBody>
      </p:sp>
      <p:sp>
        <p:nvSpPr>
          <p:cNvPr id="13324" name="Text Box 11">
            <a:extLst>
              <a:ext uri="{FF2B5EF4-FFF2-40B4-BE49-F238E27FC236}">
                <a16:creationId xmlns:a16="http://schemas.microsoft.com/office/drawing/2014/main" id="{9E8CA780-9C64-B147-1C82-08BDB07DF7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8675" y="3357563"/>
            <a:ext cx="2378075" cy="360362"/>
          </a:xfrm>
          <a:prstGeom prst="rect">
            <a:avLst/>
          </a:prstGeom>
          <a:solidFill>
            <a:srgbClr val="FF9900">
              <a:alpha val="50195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algn="l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1500">
                <a:solidFill>
                  <a:srgbClr val="000000"/>
                </a:solidFill>
                <a:latin typeface="Verdana" panose="020B0604030504040204" pitchFamily="34" charset="0"/>
              </a:rPr>
              <a:t>MUNKAVISZONY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3">
            <a:extLst>
              <a:ext uri="{FF2B5EF4-FFF2-40B4-BE49-F238E27FC236}">
                <a16:creationId xmlns:a16="http://schemas.microsoft.com/office/drawing/2014/main" id="{490F9ACD-FC5E-81E4-5B5F-C831E009A8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" y="1052513"/>
            <a:ext cx="8820150" cy="584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3600" b="1">
                <a:solidFill>
                  <a:srgbClr val="FF3300"/>
                </a:solidFill>
                <a:latin typeface="Verdana" pitchFamily="34" charset="0"/>
              </a:defRPr>
            </a:lvl1pPr>
            <a:lvl2pPr marL="742950" indent="-285750" eaLnBrk="0" hangingPunct="0">
              <a:defRPr sz="3600" b="1">
                <a:solidFill>
                  <a:srgbClr val="FF3300"/>
                </a:solidFill>
                <a:latin typeface="Verdana" pitchFamily="34" charset="0"/>
              </a:defRPr>
            </a:lvl2pPr>
            <a:lvl3pPr marL="1143000" indent="-228600" eaLnBrk="0" hangingPunct="0">
              <a:defRPr sz="3600" b="1">
                <a:solidFill>
                  <a:srgbClr val="FF3300"/>
                </a:solidFill>
                <a:latin typeface="Verdana" pitchFamily="34" charset="0"/>
              </a:defRPr>
            </a:lvl3pPr>
            <a:lvl4pPr marL="1600200" indent="-228600" eaLnBrk="0" hangingPunct="0">
              <a:defRPr sz="3600" b="1">
                <a:solidFill>
                  <a:srgbClr val="FF3300"/>
                </a:solidFill>
                <a:latin typeface="Verdana" pitchFamily="34" charset="0"/>
              </a:defRPr>
            </a:lvl4pPr>
            <a:lvl5pPr marL="2057400" indent="-228600" eaLnBrk="0" hangingPunct="0">
              <a:defRPr sz="3600" b="1">
                <a:solidFill>
                  <a:srgbClr val="FF3300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3600" b="1">
                <a:solidFill>
                  <a:srgbClr val="FF3300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3600" b="1">
                <a:solidFill>
                  <a:srgbClr val="FF3300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3600" b="1">
                <a:solidFill>
                  <a:srgbClr val="FF3300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3600" b="1">
                <a:solidFill>
                  <a:srgbClr val="FF3300"/>
                </a:solidFill>
                <a:latin typeface="Verdan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  <a:buFontTx/>
              <a:buChar char="-"/>
              <a:defRPr/>
            </a:pPr>
            <a:r>
              <a:rPr lang="hu-HU" sz="2800" b="0" dirty="0">
                <a:solidFill>
                  <a:schemeClr val="tx1"/>
                </a:solidFill>
                <a:latin typeface="+mj-lt"/>
              </a:rPr>
              <a:t>A kiküldött munkavállaló </a:t>
            </a:r>
            <a:r>
              <a:rPr lang="hu-HU" sz="2800" dirty="0">
                <a:solidFill>
                  <a:schemeClr val="tx1"/>
                </a:solidFill>
                <a:latin typeface="+mj-lt"/>
              </a:rPr>
              <a:t>a munkáltató székhelye szerinti </a:t>
            </a:r>
            <a:r>
              <a:rPr lang="hu-HU" sz="2800" dirty="0" err="1">
                <a:solidFill>
                  <a:schemeClr val="tx1"/>
                </a:solidFill>
                <a:latin typeface="+mj-lt"/>
              </a:rPr>
              <a:t>szoc</a:t>
            </a:r>
            <a:r>
              <a:rPr lang="hu-HU" sz="2800" dirty="0">
                <a:solidFill>
                  <a:schemeClr val="tx1"/>
                </a:solidFill>
                <a:latin typeface="+mj-lt"/>
              </a:rPr>
              <a:t>. </a:t>
            </a:r>
            <a:r>
              <a:rPr lang="hu-HU" sz="2800" dirty="0" err="1">
                <a:solidFill>
                  <a:schemeClr val="tx1"/>
                </a:solidFill>
                <a:latin typeface="+mj-lt"/>
              </a:rPr>
              <a:t>bizt</a:t>
            </a:r>
            <a:r>
              <a:rPr lang="hu-HU" sz="2800" dirty="0">
                <a:solidFill>
                  <a:schemeClr val="tx1"/>
                </a:solidFill>
                <a:latin typeface="+mj-lt"/>
              </a:rPr>
              <a:t>. rendszer hatálya alatt marad</a:t>
            </a:r>
            <a:r>
              <a:rPr lang="hu-HU" sz="2800" b="0" dirty="0">
                <a:solidFill>
                  <a:schemeClr val="tx1"/>
                </a:solidFill>
                <a:latin typeface="+mj-lt"/>
              </a:rPr>
              <a:t>, ha:</a:t>
            </a:r>
          </a:p>
          <a:p>
            <a:pPr lvl="1" algn="l" eaLnBrk="1" hangingPunct="1">
              <a:spcBef>
                <a:spcPct val="50000"/>
              </a:spcBef>
              <a:buFontTx/>
              <a:buChar char="-"/>
              <a:defRPr/>
            </a:pPr>
            <a:r>
              <a:rPr lang="hu-HU" sz="2800" b="0" dirty="0">
                <a:solidFill>
                  <a:schemeClr val="tx1"/>
                </a:solidFill>
                <a:latin typeface="+mj-lt"/>
              </a:rPr>
              <a:t>ez a munkáltató tevékenységének szokásos helye,</a:t>
            </a:r>
          </a:p>
          <a:p>
            <a:pPr lvl="1" algn="l" eaLnBrk="1" hangingPunct="1">
              <a:spcBef>
                <a:spcPct val="50000"/>
              </a:spcBef>
              <a:buFontTx/>
              <a:buChar char="-"/>
              <a:defRPr/>
            </a:pPr>
            <a:r>
              <a:rPr lang="hu-HU" sz="2800" b="0" dirty="0">
                <a:solidFill>
                  <a:schemeClr val="tx1"/>
                </a:solidFill>
                <a:latin typeface="+mj-lt"/>
              </a:rPr>
              <a:t>a másik tagállamban is a munkáltató nevében végez munkát,</a:t>
            </a:r>
          </a:p>
          <a:p>
            <a:pPr lvl="1" algn="l" eaLnBrk="1" hangingPunct="1">
              <a:spcBef>
                <a:spcPct val="50000"/>
              </a:spcBef>
              <a:buFontTx/>
              <a:buChar char="-"/>
              <a:defRPr/>
            </a:pPr>
            <a:r>
              <a:rPr lang="hu-HU" sz="2800" b="0" dirty="0">
                <a:solidFill>
                  <a:schemeClr val="tx1"/>
                </a:solidFill>
                <a:latin typeface="+mj-lt"/>
              </a:rPr>
              <a:t>ha a másik tagállamban </a:t>
            </a:r>
            <a:r>
              <a:rPr lang="hu-HU" sz="2800" b="0" dirty="0" err="1">
                <a:solidFill>
                  <a:schemeClr val="tx1"/>
                </a:solidFill>
                <a:latin typeface="+mj-lt"/>
              </a:rPr>
              <a:t>max</a:t>
            </a:r>
            <a:r>
              <a:rPr lang="hu-HU" sz="2800" b="0" dirty="0">
                <a:solidFill>
                  <a:schemeClr val="tx1"/>
                </a:solidFill>
                <a:latin typeface="+mj-lt"/>
              </a:rPr>
              <a:t>. 24 hónapot dolgozik és</a:t>
            </a:r>
          </a:p>
          <a:p>
            <a:pPr lvl="1" algn="l" eaLnBrk="1" hangingPunct="1">
              <a:spcBef>
                <a:spcPct val="50000"/>
              </a:spcBef>
              <a:buFontTx/>
              <a:buChar char="-"/>
              <a:defRPr/>
            </a:pPr>
            <a:r>
              <a:rPr lang="hu-HU" sz="2800" b="0" dirty="0">
                <a:solidFill>
                  <a:schemeClr val="tx1"/>
                </a:solidFill>
                <a:latin typeface="+mj-lt"/>
              </a:rPr>
              <a:t>nem egy másik kiküldött munkavállalót vált le</a:t>
            </a:r>
            <a:r>
              <a:rPr lang="hu-HU" sz="2500" b="0" dirty="0">
                <a:solidFill>
                  <a:schemeClr val="tx1"/>
                </a:solidFill>
              </a:rPr>
              <a:t>.</a:t>
            </a:r>
          </a:p>
          <a:p>
            <a:pPr lvl="1" algn="l" eaLnBrk="1" hangingPunct="1">
              <a:spcBef>
                <a:spcPct val="50000"/>
              </a:spcBef>
              <a:buFontTx/>
              <a:buChar char="-"/>
              <a:defRPr/>
            </a:pPr>
            <a:endParaRPr lang="hu-HU" sz="2500" b="0" dirty="0">
              <a:solidFill>
                <a:schemeClr val="tx1"/>
              </a:solidFill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C43155B-DC83-0387-BBAA-64647401437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42863"/>
            <a:ext cx="91440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kiküldetés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>
            <a:extLst>
              <a:ext uri="{FF2B5EF4-FFF2-40B4-BE49-F238E27FC236}">
                <a16:creationId xmlns:a16="http://schemas.microsoft.com/office/drawing/2014/main" id="{D6B0B4D4-D9B9-21FD-19FD-281DD2EE03FB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2032000"/>
            <a:ext cx="9144000" cy="2044700"/>
          </a:xfrm>
        </p:spPr>
        <p:txBody>
          <a:bodyPr/>
          <a:lstStyle/>
          <a:p>
            <a:pPr eaLnBrk="1" hangingPunct="1">
              <a:defRPr/>
            </a:pPr>
            <a:r>
              <a:rPr lang="hu-HU" sz="45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Köszönöm a figyelmet!</a:t>
            </a:r>
            <a:endParaRPr lang="hu-HU" sz="30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>
            <a:extLst>
              <a:ext uri="{FF2B5EF4-FFF2-40B4-BE49-F238E27FC236}">
                <a16:creationId xmlns:a16="http://schemas.microsoft.com/office/drawing/2014/main" id="{2518C393-27DB-C86E-6D3E-2D4490F9B3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0963" y="44450"/>
            <a:ext cx="9144001" cy="1023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1" hangingPunct="1">
              <a:lnSpc>
                <a:spcPct val="150000"/>
              </a:lnSpc>
              <a:spcBef>
                <a:spcPts val="2400"/>
              </a:spcBef>
              <a:defRPr sz="45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buFontTx/>
              <a:buNone/>
              <a:defRPr/>
            </a:pPr>
            <a:r>
              <a:rPr lang="hu-HU" sz="3500" dirty="0"/>
              <a:t>A probléma</a:t>
            </a:r>
          </a:p>
        </p:txBody>
      </p:sp>
      <p:pic>
        <p:nvPicPr>
          <p:cNvPr id="4099" name="Picture 8" descr="http://www.rtpi.org.uk/media/728538/01-large.jpg">
            <a:extLst>
              <a:ext uri="{FF2B5EF4-FFF2-40B4-BE49-F238E27FC236}">
                <a16:creationId xmlns:a16="http://schemas.microsoft.com/office/drawing/2014/main" id="{7F22D888-EB0E-E2A6-0FEB-6F2F23B25F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987" b="7344"/>
          <a:stretch>
            <a:fillRect/>
          </a:stretch>
        </p:blipFill>
        <p:spPr bwMode="auto">
          <a:xfrm>
            <a:off x="342900" y="1193800"/>
            <a:ext cx="8405813" cy="489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2" name="Picture 30" descr="http://www.flags.net/images/largeflags/FRAN0001.GIF">
            <a:extLst>
              <a:ext uri="{FF2B5EF4-FFF2-40B4-BE49-F238E27FC236}">
                <a16:creationId xmlns:a16="http://schemas.microsoft.com/office/drawing/2014/main" id="{D90AB0BD-16BB-7679-DD68-C65E5FC8BE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1538" y="2701925"/>
            <a:ext cx="792162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0" name="Picture 38" descr="http://va0901.1-wwp.com/time-zone/europe/european-union/germany/images/germany-flag.jpg">
            <a:extLst>
              <a:ext uri="{FF2B5EF4-FFF2-40B4-BE49-F238E27FC236}">
                <a16:creationId xmlns:a16="http://schemas.microsoft.com/office/drawing/2014/main" id="{C768E2BB-6B1D-ABF4-A32E-CCD50A30DC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9938" y="2035175"/>
            <a:ext cx="749300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1" name="Egyenes összekötő nyíllal 30">
            <a:extLst>
              <a:ext uri="{FF2B5EF4-FFF2-40B4-BE49-F238E27FC236}">
                <a16:creationId xmlns:a16="http://schemas.microsoft.com/office/drawing/2014/main" id="{01E3E899-D8E3-AB7E-E42B-26BB15B456D9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933700" y="2259013"/>
            <a:ext cx="1646238" cy="708025"/>
          </a:xfrm>
          <a:prstGeom prst="straightConnector1">
            <a:avLst/>
          </a:prstGeom>
          <a:noFill/>
          <a:ln w="76200" cmpd="thickThin" algn="ctr">
            <a:solidFill>
              <a:srgbClr val="FFC000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41" name="Picture 22" descr="http://upload.wikimedia.org/wikipedia/en/thumb/9/9a/Flag_of_Spain.svg/750px-Flag_of_Spain.svg.png">
            <a:extLst>
              <a:ext uri="{FF2B5EF4-FFF2-40B4-BE49-F238E27FC236}">
                <a16:creationId xmlns:a16="http://schemas.microsoft.com/office/drawing/2014/main" id="{94229961-D11C-F334-3817-E433BBB5FE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5488" y="4003675"/>
            <a:ext cx="727075" cy="48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0" name="Egyenes összekötő nyíllal 49">
            <a:extLst>
              <a:ext uri="{FF2B5EF4-FFF2-40B4-BE49-F238E27FC236}">
                <a16:creationId xmlns:a16="http://schemas.microsoft.com/office/drawing/2014/main" id="{19047378-CFCA-327A-5559-8CD7A6D15B80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538413" y="3233738"/>
            <a:ext cx="38100" cy="769937"/>
          </a:xfrm>
          <a:prstGeom prst="straightConnector1">
            <a:avLst/>
          </a:prstGeom>
          <a:noFill/>
          <a:ln w="76200" cmpd="thickThin" algn="ctr">
            <a:solidFill>
              <a:srgbClr val="FFC000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" name="Egyenes összekötő nyíllal 56">
            <a:extLst>
              <a:ext uri="{FF2B5EF4-FFF2-40B4-BE49-F238E27FC236}">
                <a16:creationId xmlns:a16="http://schemas.microsoft.com/office/drawing/2014/main" id="{CDB71CF8-9A64-A9AE-DE53-9D9AA92B9766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722563" y="2505075"/>
            <a:ext cx="2232025" cy="1741488"/>
          </a:xfrm>
          <a:prstGeom prst="straightConnector1">
            <a:avLst/>
          </a:prstGeom>
          <a:noFill/>
          <a:ln w="76200" cmpd="thickThin" algn="ctr">
            <a:solidFill>
              <a:srgbClr val="FFC000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66CAC592-36EF-E394-9FEE-D00622A555E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Társadalombiztosítás EU szinten? 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8A5C7829-C336-1D4A-F469-88B3CDFA60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052513"/>
            <a:ext cx="8713787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342900" algn="l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85800" indent="-34290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Rendkívül eltérő nemzeti rendszerek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Kizárólagos tagállami hatáskör: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600" b="0"/>
              <a:t>Biztosítottak köre, szolgáltatások típusai, igénybevételi feltételek, finanszírozás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DE: munkaerő szabad áramlásához koordináció elengedhetetlen!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Több, mint kollíziós jog </a:t>
            </a:r>
            <a:r>
              <a:rPr lang="hu-HU" altLang="hu-HU" sz="2800" b="0"/>
              <a:t>(egyszerre több tagállam jogát is alkalmazni kell)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548D5741-248B-7E16-888C-8541BFE95EF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Jogforrások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925ABD61-CC89-2B15-7A86-530ACCCAA1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981075"/>
            <a:ext cx="8713788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342900" algn="l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85800" indent="-34290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EUMSZ 48. cikk </a:t>
            </a:r>
            <a:r>
              <a:rPr lang="hu-HU" altLang="hu-HU" sz="2800" b="0"/>
              <a:t>(rendes jogalkotási eljárás)</a:t>
            </a:r>
            <a:endParaRPr lang="hu-HU" altLang="hu-HU" sz="2800"/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883/2004/EK rendelet </a:t>
            </a:r>
            <a:r>
              <a:rPr lang="hu-HU" altLang="hu-HU" sz="2800" b="0"/>
              <a:t>a szociális biztonsági rendszerek koordinálásáról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987/2009/EK rendelet </a:t>
            </a:r>
            <a:r>
              <a:rPr lang="hu-HU" altLang="hu-HU" sz="2800" b="0"/>
              <a:t>(végrehajtási szabályok)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Tagállamok egymás közötti egyezményei: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400" b="0"/>
              <a:t>más tárgykörről szól, mint a Rendelet, vagy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400" b="0"/>
              <a:t>jogosultra kedvezőbb, vagy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400" b="0"/>
              <a:t>meghatározott történelmi körülményekből következnek, és hatályuk időben korlátozott, vagy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400" b="0"/>
              <a:t>újabb egyezmény, ami a Rendelet szellemét és elveit követi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9438A801-6F63-7528-51FB-A043B480E0D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koordináció tárgyi hatálya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A6BC4769-F0B8-802C-1B81-00DE835A73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052513"/>
            <a:ext cx="8713787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14350" indent="-514350" algn="l">
              <a:spcBef>
                <a:spcPct val="5000"/>
              </a:spcBef>
              <a:spcAft>
                <a:spcPct val="25000"/>
              </a:spcAft>
              <a:buFontTx/>
              <a:buAutoNum type="arabicParenR"/>
              <a:defRPr/>
            </a:pPr>
            <a:r>
              <a:rPr lang="hu-HU" sz="2800" dirty="0">
                <a:solidFill>
                  <a:schemeClr val="tx1"/>
                </a:solidFill>
                <a:latin typeface="Arial" charset="0"/>
              </a:rPr>
              <a:t>Társadalombiztosítási ellátások </a:t>
            </a: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(kötelezően fizetendő járulékhoz és meghatározott jogszerző időhöz kötött ellátások)</a:t>
            </a:r>
          </a:p>
          <a:p>
            <a:pPr marL="514350" indent="-514350" algn="l">
              <a:spcBef>
                <a:spcPct val="5000"/>
              </a:spcBef>
              <a:spcAft>
                <a:spcPct val="25000"/>
              </a:spcAft>
              <a:buFontTx/>
              <a:buAutoNum type="arabicParenR"/>
              <a:defRPr/>
            </a:pPr>
            <a:r>
              <a:rPr lang="hu-HU" sz="2800" dirty="0">
                <a:solidFill>
                  <a:schemeClr val="tx1"/>
                </a:solidFill>
                <a:latin typeface="Arial" charset="0"/>
              </a:rPr>
              <a:t>Univerzális ellátások </a:t>
            </a: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(</a:t>
            </a:r>
            <a:r>
              <a:rPr lang="hu-HU" sz="2800" b="0" dirty="0" err="1">
                <a:solidFill>
                  <a:schemeClr val="tx1"/>
                </a:solidFill>
                <a:latin typeface="Arial" charset="0"/>
              </a:rPr>
              <a:t>demogrant</a:t>
            </a: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, alanyi jogon járó ellátások)</a:t>
            </a:r>
          </a:p>
          <a:p>
            <a:pPr marL="514350" indent="-514350" algn="l">
              <a:spcBef>
                <a:spcPct val="5000"/>
              </a:spcBef>
              <a:spcAft>
                <a:spcPct val="25000"/>
              </a:spcAft>
              <a:buFontTx/>
              <a:buAutoNum type="arabicParenR"/>
              <a:defRPr/>
            </a:pPr>
            <a:r>
              <a:rPr lang="hu-HU" sz="2800" dirty="0">
                <a:solidFill>
                  <a:schemeClr val="tx1"/>
                </a:solidFill>
                <a:latin typeface="Arial" charset="0"/>
              </a:rPr>
              <a:t>Különleges, nem járulék alapú ellátások </a:t>
            </a: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(1. pont alattiakat kiegészítik, helyettesítik; fogyatékosok ellátásai)</a:t>
            </a:r>
          </a:p>
          <a:p>
            <a:pPr marL="228600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endParaRPr lang="hu-HU" sz="2800" dirty="0">
              <a:solidFill>
                <a:schemeClr val="tx1"/>
              </a:solidFill>
              <a:latin typeface="Arial" charset="0"/>
            </a:endParaRPr>
          </a:p>
          <a:p>
            <a:pPr algn="l">
              <a:spcBef>
                <a:spcPct val="5000"/>
              </a:spcBef>
              <a:spcAft>
                <a:spcPct val="25000"/>
              </a:spcAft>
              <a:buFontTx/>
              <a:buNone/>
              <a:defRPr/>
            </a:pPr>
            <a:r>
              <a:rPr lang="hu-HU" sz="2800" dirty="0">
                <a:solidFill>
                  <a:schemeClr val="tx1"/>
                </a:solidFill>
                <a:latin typeface="Arial" charset="0"/>
              </a:rPr>
              <a:t>A Rendelet hatályán kívül: segélyek </a:t>
            </a: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(hatósági mérlegelésen alapulnak)</a:t>
            </a:r>
            <a:endParaRPr lang="hu-HU" sz="28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1502AAF5-99C7-5C51-7E32-986D7187098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koordináció személyi hatálya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2FF71DCE-B543-8336-D531-AFF31108CB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052513"/>
            <a:ext cx="8713787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algn="l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Általában: </a:t>
            </a:r>
            <a:r>
              <a:rPr lang="hu-HU" altLang="hu-HU" sz="2800" b="0"/>
              <a:t>migráns munkavállalók, önfoglalkoztatók 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Egy tagállam állampolgárai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Egy tagállamban lakóhellyel rendelkező hontalan és menekült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Ezek családtagjai, túlélő hozzátartozói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40145B2E-2FA6-C999-9ED9-DCD11440258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Az egyes koordinált alrendszerek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413AE431-DCA7-C4F5-CA67-9393DBF5D5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1052513"/>
            <a:ext cx="8713788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</a:pPr>
            <a:r>
              <a:rPr lang="hu-HU" altLang="hu-HU" sz="2400" b="0"/>
              <a:t>betegségi ellátások,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</a:pPr>
            <a:r>
              <a:rPr lang="hu-HU" altLang="hu-HU" sz="2400" b="0"/>
              <a:t>anyasági és egyenértékű apasági ellátások,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</a:pPr>
            <a:r>
              <a:rPr lang="hu-HU" altLang="hu-HU" sz="2400" b="0"/>
              <a:t>rokkantsági ellátások,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</a:pPr>
            <a:r>
              <a:rPr lang="hu-HU" altLang="hu-HU" sz="2400" b="0"/>
              <a:t>öregségi ellátások,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</a:pPr>
            <a:r>
              <a:rPr lang="hu-HU" altLang="hu-HU" sz="2400" b="0"/>
              <a:t>túlélő hozzátartozói ellátások,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</a:pPr>
            <a:r>
              <a:rPr lang="hu-HU" altLang="hu-HU" sz="2400" b="0"/>
              <a:t>munkahelyi balesetekkel és foglalkozási megbetegedésekkel kapcsolatos ellátások,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</a:pPr>
            <a:r>
              <a:rPr lang="hu-HU" altLang="hu-HU" sz="2400" b="0"/>
              <a:t>haláleseti juttatások,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</a:pPr>
            <a:r>
              <a:rPr lang="hu-HU" altLang="hu-HU" sz="2400" b="0"/>
              <a:t>munkanélküli ellátások,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</a:pPr>
            <a:r>
              <a:rPr lang="hu-HU" altLang="hu-HU" sz="2400" b="0"/>
              <a:t>előnyugdíjak,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</a:pPr>
            <a:r>
              <a:rPr lang="hu-HU" altLang="hu-HU" sz="2400" b="0"/>
              <a:t>családi ellátások.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1DBD37EC-9DB7-75B2-16B0-AFB77DD3B27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koordináció alapelvei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D8A0026C-E0CD-8EF4-4868-B39B4DE0B9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125538"/>
            <a:ext cx="8713787" cy="50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dirty="0">
                <a:solidFill>
                  <a:schemeClr val="tx1"/>
                </a:solidFill>
                <a:latin typeface="Arial" charset="0"/>
              </a:rPr>
              <a:t>Egyenlő bánásmód elve</a:t>
            </a: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 </a:t>
            </a:r>
          </a:p>
          <a:p>
            <a:pPr marL="685800" lvl="1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400" b="0" dirty="0">
                <a:solidFill>
                  <a:schemeClr val="tx1"/>
                </a:solidFill>
                <a:latin typeface="Arial" charset="0"/>
              </a:rPr>
              <a:t>migráns munkavállaló és az állampolgár között</a:t>
            </a:r>
          </a:p>
          <a:p>
            <a:pPr marL="685800" lvl="1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400" b="0" dirty="0">
                <a:solidFill>
                  <a:schemeClr val="tx1"/>
                </a:solidFill>
                <a:latin typeface="Arial" charset="0"/>
              </a:rPr>
              <a:t>más tagállambeli események, tényállások figyelembe vétele is kötelező</a:t>
            </a:r>
          </a:p>
          <a:p>
            <a:pPr marL="228600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dirty="0">
                <a:solidFill>
                  <a:schemeClr val="tx1"/>
                </a:solidFill>
                <a:latin typeface="Arial" charset="0"/>
              </a:rPr>
              <a:t>Összeszámítás elve </a:t>
            </a:r>
            <a:endParaRPr lang="hu-HU" sz="2800" b="0" dirty="0">
              <a:solidFill>
                <a:schemeClr val="tx1"/>
              </a:solidFill>
              <a:latin typeface="Arial" charset="0"/>
            </a:endParaRPr>
          </a:p>
          <a:p>
            <a:pPr marL="685800" lvl="1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400" b="0" dirty="0">
                <a:solidFill>
                  <a:schemeClr val="tx1"/>
                </a:solidFill>
                <a:latin typeface="Arial" charset="0"/>
              </a:rPr>
              <a:t>más tagállamban szerzett biztosítási/szolgálati/jogszerző időt is figyelembe kell venni</a:t>
            </a:r>
          </a:p>
          <a:p>
            <a:pPr marL="685800" lvl="1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400" b="0" dirty="0">
                <a:solidFill>
                  <a:schemeClr val="tx1"/>
                </a:solidFill>
                <a:latin typeface="Arial" charset="0"/>
              </a:rPr>
              <a:t>tagállami rendszerek „egymás folytatásai”</a:t>
            </a:r>
          </a:p>
          <a:p>
            <a:pPr marL="228600" lvl="1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dirty="0">
                <a:solidFill>
                  <a:schemeClr val="tx1"/>
                </a:solidFill>
                <a:latin typeface="Arial" charset="0"/>
              </a:rPr>
              <a:t>Részarányos teherviselés elve</a:t>
            </a:r>
          </a:p>
          <a:p>
            <a:pPr marL="685800" lvl="1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400" b="0" dirty="0">
                <a:solidFill>
                  <a:schemeClr val="tx1"/>
                </a:solidFill>
                <a:latin typeface="Arial" charset="0"/>
              </a:rPr>
              <a:t>tagállamok közötti, időarányos megosztás (tartós ellátásoknál)</a:t>
            </a:r>
          </a:p>
          <a:p>
            <a:pPr marL="685800" lvl="1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endParaRPr lang="hu-HU" sz="2400" b="0" dirty="0">
              <a:solidFill>
                <a:schemeClr val="tx1"/>
              </a:solidFill>
              <a:latin typeface="Arial" charset="0"/>
            </a:endParaRPr>
          </a:p>
          <a:p>
            <a:pPr marL="228600" lvl="1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endParaRPr lang="hu-HU" sz="28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273C2C78-238A-BCCF-7C05-315EDBB8EB4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koordináció alapelvei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84E7EE93-B535-96E1-B365-79E1E891D2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125538"/>
            <a:ext cx="8713787" cy="50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lvl="1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dirty="0">
                <a:solidFill>
                  <a:schemeClr val="tx1"/>
                </a:solidFill>
                <a:latin typeface="Arial" charset="0"/>
              </a:rPr>
              <a:t>Juttatások exportálhatóságának elve </a:t>
            </a:r>
          </a:p>
          <a:p>
            <a:pPr marL="685800" lvl="1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400" b="0" dirty="0">
                <a:solidFill>
                  <a:schemeClr val="tx1"/>
                </a:solidFill>
                <a:latin typeface="Arial" charset="0"/>
              </a:rPr>
              <a:t>az igénylő és az ellátásra kötelezett intézmény lehet más tagállamban is (pénzbeli ellátásoknál)</a:t>
            </a:r>
          </a:p>
          <a:p>
            <a:pPr marL="228600" lvl="1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dirty="0">
                <a:solidFill>
                  <a:schemeClr val="tx1"/>
                </a:solidFill>
                <a:latin typeface="Arial" charset="0"/>
              </a:rPr>
              <a:t>Alkalmazandó jog meghatározása</a:t>
            </a:r>
          </a:p>
          <a:p>
            <a:pPr marL="685800" lvl="1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400" b="0" dirty="0">
                <a:solidFill>
                  <a:schemeClr val="tx1"/>
                </a:solidFill>
                <a:latin typeface="Arial" charset="0"/>
              </a:rPr>
              <a:t>Egyszerre mindig csak egy állam joga alatt állhat</a:t>
            </a:r>
          </a:p>
          <a:p>
            <a:pPr marL="685800" lvl="1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400" b="0" dirty="0">
                <a:solidFill>
                  <a:schemeClr val="tx1"/>
                </a:solidFill>
                <a:latin typeface="Arial" charset="0"/>
              </a:rPr>
              <a:t>Ez általában: munkavégzés helye (</a:t>
            </a:r>
            <a:r>
              <a:rPr lang="hu-HU" sz="2400" b="0" dirty="0" err="1">
                <a:solidFill>
                  <a:schemeClr val="tx1"/>
                </a:solidFill>
                <a:latin typeface="Arial" charset="0"/>
              </a:rPr>
              <a:t>lex</a:t>
            </a:r>
            <a:r>
              <a:rPr lang="hu-HU" sz="2400" b="0" dirty="0">
                <a:solidFill>
                  <a:schemeClr val="tx1"/>
                </a:solidFill>
                <a:latin typeface="Arial" charset="0"/>
              </a:rPr>
              <a:t> loci </a:t>
            </a:r>
            <a:r>
              <a:rPr lang="hu-HU" sz="2400" b="0" dirty="0" err="1">
                <a:solidFill>
                  <a:schemeClr val="tx1"/>
                </a:solidFill>
                <a:latin typeface="Arial" charset="0"/>
              </a:rPr>
              <a:t>laboris</a:t>
            </a:r>
            <a:r>
              <a:rPr lang="hu-HU" sz="2400" b="0" dirty="0">
                <a:solidFill>
                  <a:schemeClr val="tx1"/>
                </a:solidFill>
                <a:latin typeface="Arial" charset="0"/>
              </a:rPr>
              <a:t>)</a:t>
            </a:r>
          </a:p>
          <a:p>
            <a:pPr marL="228600" lvl="1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dirty="0">
                <a:solidFill>
                  <a:schemeClr val="tx1"/>
                </a:solidFill>
                <a:latin typeface="Arial" charset="0"/>
              </a:rPr>
              <a:t>Juttatások átfedésének tilalma</a:t>
            </a:r>
          </a:p>
          <a:p>
            <a:pPr marL="685800" lvl="1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400" b="0" dirty="0">
                <a:solidFill>
                  <a:schemeClr val="tx1"/>
                </a:solidFill>
                <a:latin typeface="Arial" charset="0"/>
              </a:rPr>
              <a:t>Azonos típusú ellátás csak egy tagállamtól igényelhető (pl. szülők egy közös gyermek után)</a:t>
            </a:r>
          </a:p>
          <a:p>
            <a:pPr marL="685800" lvl="1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endParaRPr lang="hu-HU" sz="2400" b="0" dirty="0">
              <a:solidFill>
                <a:schemeClr val="tx1"/>
              </a:solidFill>
              <a:latin typeface="Arial" charset="0"/>
            </a:endParaRPr>
          </a:p>
          <a:p>
            <a:pPr marL="685800" lvl="1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endParaRPr lang="hu-HU" sz="2800" b="0" dirty="0">
              <a:solidFill>
                <a:schemeClr val="tx1"/>
              </a:solidFill>
              <a:latin typeface="Arial" charset="0"/>
            </a:endParaRPr>
          </a:p>
          <a:p>
            <a:pPr marL="228600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endParaRPr lang="hu-HU" sz="2800" dirty="0">
              <a:solidFill>
                <a:schemeClr val="tx1"/>
              </a:solidFill>
              <a:latin typeface="Arial" charset="0"/>
            </a:endParaRPr>
          </a:p>
          <a:p>
            <a:pPr marL="228600" indent="-342900" algn="l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endParaRPr lang="hu-HU" sz="28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hu-HU" sz="3600" b="1" i="0" u="none" strike="noStrike" cap="none" normalizeH="0" baseline="0" smtClean="0">
            <a:ln>
              <a:noFill/>
            </a:ln>
            <a:solidFill>
              <a:srgbClr val="FF3300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hu-HU" sz="3600" b="1" i="0" u="none" strike="noStrike" cap="none" normalizeH="0" baseline="0" smtClean="0">
            <a:ln>
              <a:noFill/>
            </a:ln>
            <a:solidFill>
              <a:srgbClr val="FF3300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hu-HU" sz="3600" b="1" i="0" u="none" strike="noStrike" cap="none" normalizeH="0" baseline="0" smtClean="0">
            <a:ln>
              <a:noFill/>
            </a:ln>
            <a:solidFill>
              <a:srgbClr val="FF3300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hu-HU" sz="3600" b="1" i="0" u="none" strike="noStrike" cap="none" normalizeH="0" baseline="0" smtClean="0">
            <a:ln>
              <a:noFill/>
            </a:ln>
            <a:solidFill>
              <a:srgbClr val="FF3300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6326</TotalTime>
  <Words>491</Words>
  <Application>Microsoft Office PowerPoint</Application>
  <PresentationFormat>Diavetítés a képernyőre (4:3 oldalarány)</PresentationFormat>
  <Paragraphs>94</Paragraphs>
  <Slides>13</Slides>
  <Notes>9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2</vt:i4>
      </vt:variant>
      <vt:variant>
        <vt:lpstr>Diacímek</vt:lpstr>
      </vt:variant>
      <vt:variant>
        <vt:i4>13</vt:i4>
      </vt:variant>
    </vt:vector>
  </HeadingPairs>
  <TitlesOfParts>
    <vt:vector size="17" baseType="lpstr">
      <vt:lpstr>Verdana</vt:lpstr>
      <vt:lpstr>Arial</vt:lpstr>
      <vt:lpstr>Alapértelmezett terv</vt:lpstr>
      <vt:lpstr>1_Alapértelmezett terv</vt:lpstr>
      <vt:lpstr>A szociális biztonsági rendszerek  koordinációja az EU-ban</vt:lpstr>
      <vt:lpstr>PowerPoint-bemutató</vt:lpstr>
      <vt:lpstr>Társadalombiztosítás EU szinten? </vt:lpstr>
      <vt:lpstr>Jogforrások</vt:lpstr>
      <vt:lpstr>A koordináció tárgyi hatálya</vt:lpstr>
      <vt:lpstr>A koordináció személyi hatálya</vt:lpstr>
      <vt:lpstr>Az egyes koordinált alrendszerek</vt:lpstr>
      <vt:lpstr>A koordináció alapelvei</vt:lpstr>
      <vt:lpstr>A koordináció alapelvei</vt:lpstr>
      <vt:lpstr>Az alkalmazandó jog meghatározása</vt:lpstr>
      <vt:lpstr>PowerPoint-bemutató</vt:lpstr>
      <vt:lpstr>A kiküldetés</vt:lpstr>
      <vt:lpstr>Köszönöm a figyelmet!</vt:lpstr>
    </vt:vector>
  </TitlesOfParts>
  <Company>Family Business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Kártyás Péter</dc:creator>
  <cp:lastModifiedBy>Gábor Kártyás</cp:lastModifiedBy>
  <cp:revision>520</cp:revision>
  <dcterms:created xsi:type="dcterms:W3CDTF">2005-01-28T10:49:15Z</dcterms:created>
  <dcterms:modified xsi:type="dcterms:W3CDTF">2024-08-03T05:22:09Z</dcterms:modified>
</cp:coreProperties>
</file>